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m" ContentType="application/vnd.ms-excel.sheet.macroEnabled.12"/>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drawings/drawing3.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drawings/drawing4.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drawings/drawing5.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drawings/drawing6.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drawings/drawing7.xml" ContentType="application/vnd.openxmlformats-officedocument.drawingml.chartshapes+xml"/>
  <Override PartName="/ppt/ink/ink1.xml" ContentType="application/inkml+xml"/>
  <Override PartName="/ppt/ink/ink2.xml" ContentType="application/inkml+xml"/>
  <Override PartName="/ppt/ink/ink3.xml" ContentType="application/inkml+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drawings/drawing8.xml" ContentType="application/vnd.openxmlformats-officedocument.drawingml.chartshapes+xml"/>
  <Override PartName="/ppt/ink/ink4.xml" ContentType="application/inkml+xml"/>
  <Override PartName="/ppt/ink/ink5.xml" ContentType="application/inkml+xml"/>
  <Override PartName="/ppt/charts/chartEx1.xml" ContentType="application/vnd.ms-office.chartex+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ink/ink6.xml" ContentType="application/inkml+xml"/>
  <Override PartName="/ppt/charts/chart10.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1.xml" ContentType="application/vnd.openxmlformats-officedocument.themeOverride+xml"/>
  <Override PartName="/ppt/drawings/drawing9.xml" ContentType="application/vnd.openxmlformats-officedocument.drawingml.chartshapes+xml"/>
  <Override PartName="/ppt/charts/chart11.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2.xml" ContentType="application/vnd.openxmlformats-officedocument.themeOverride+xml"/>
  <Override PartName="/ppt/drawings/drawing10.xml" ContentType="application/vnd.openxmlformats-officedocument.drawingml.chartshapes+xml"/>
  <Override PartName="/ppt/charts/chart12.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3.xml" ContentType="application/vnd.openxmlformats-officedocument.themeOverride+xml"/>
  <Override PartName="/ppt/drawings/drawing11.xml" ContentType="application/vnd.openxmlformats-officedocument.drawingml.chartshapes+xml"/>
  <Override PartName="/ppt/charts/chartEx2.xml" ContentType="application/vnd.ms-office.chartex+xml"/>
  <Override PartName="/ppt/charts/style14.xml" ContentType="application/vnd.ms-office.chartstyle+xml"/>
  <Override PartName="/ppt/charts/colors14.xml" ContentType="application/vnd.ms-office.chartcolorstyle+xml"/>
  <Override PartName="/ppt/theme/themeOverride14.xml" ContentType="application/vnd.openxmlformats-officedocument.themeOverride+xml"/>
  <Override PartName="/ppt/charts/chart13.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5.xml" ContentType="application/vnd.openxmlformats-officedocument.themeOverride+xml"/>
  <Override PartName="/ppt/charts/chartEx3.xml" ContentType="application/vnd.ms-office.chartex+xml"/>
  <Override PartName="/ppt/charts/style16.xml" ContentType="application/vnd.ms-office.chartstyle+xml"/>
  <Override PartName="/ppt/charts/colors16.xml" ContentType="application/vnd.ms-office.chartcolorstyle+xml"/>
  <Override PartName="/ppt/theme/themeOverride16.xml" ContentType="application/vnd.openxmlformats-officedocument.themeOverride+xml"/>
  <Override PartName="/ppt/charts/chart14.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7.xml" ContentType="application/vnd.openxmlformats-officedocument.themeOverride+xml"/>
  <Override PartName="/ppt/drawings/drawing1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0" r:id="rId2"/>
  </p:sldMasterIdLst>
  <p:notesMasterIdLst>
    <p:notesMasterId r:id="rId26"/>
  </p:notesMasterIdLst>
  <p:sldIdLst>
    <p:sldId id="256" r:id="rId3"/>
    <p:sldId id="284" r:id="rId4"/>
    <p:sldId id="270" r:id="rId5"/>
    <p:sldId id="271" r:id="rId6"/>
    <p:sldId id="285" r:id="rId7"/>
    <p:sldId id="278" r:id="rId8"/>
    <p:sldId id="279" r:id="rId9"/>
    <p:sldId id="257" r:id="rId10"/>
    <p:sldId id="280" r:id="rId11"/>
    <p:sldId id="282" r:id="rId12"/>
    <p:sldId id="287" r:id="rId13"/>
    <p:sldId id="258" r:id="rId14"/>
    <p:sldId id="288" r:id="rId15"/>
    <p:sldId id="261" r:id="rId16"/>
    <p:sldId id="266" r:id="rId17"/>
    <p:sldId id="268" r:id="rId18"/>
    <p:sldId id="289" r:id="rId19"/>
    <p:sldId id="259" r:id="rId20"/>
    <p:sldId id="290" r:id="rId21"/>
    <p:sldId id="291" r:id="rId22"/>
    <p:sldId id="262" r:id="rId23"/>
    <p:sldId id="292" r:id="rId24"/>
    <p:sldId id="26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oleObject" Target="file:///C:\Users\wmwil\Dropbox\Industry%20Information\FRED%20CPI%20PPI%20Charts%20to%20Update\LIability%20Trends%20plus%20Bollinger.xlsx" TargetMode="Externa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1.xml"/><Relationship Id="rId1" Type="http://schemas.microsoft.com/office/2011/relationships/chartStyle" Target="style11.xml"/><Relationship Id="rId5" Type="http://schemas.openxmlformats.org/officeDocument/2006/relationships/chartUserShapes" Target="../drawings/drawing9.xml"/><Relationship Id="rId4" Type="http://schemas.openxmlformats.org/officeDocument/2006/relationships/oleObject" Target="file:///C:\Users\wmwil\Dropbox\Subscription%20Research\Assured%20Briefing\2024\AB%2007_24\New%20Liab%20Supp\Compare%20Premises%20XS%20Umb.xlsx" TargetMode="Externa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2.xml"/><Relationship Id="rId1" Type="http://schemas.microsoft.com/office/2011/relationships/chartStyle" Target="style12.xml"/><Relationship Id="rId5" Type="http://schemas.openxmlformats.org/officeDocument/2006/relationships/chartUserShapes" Target="../drawings/drawing10.xml"/><Relationship Id="rId4" Type="http://schemas.openxmlformats.org/officeDocument/2006/relationships/oleObject" Target="file:///C:\Users\wmwil\Dropbox\Subscription%20Research\Assured%20Briefing\2024\AB%2007_24\New%20Liab%20Supp\Compare%20Premises%20XS%20Umb.xlsx" TargetMode="Externa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3.xml"/><Relationship Id="rId1" Type="http://schemas.microsoft.com/office/2011/relationships/chartStyle" Target="style13.xml"/><Relationship Id="rId5" Type="http://schemas.openxmlformats.org/officeDocument/2006/relationships/chartUserShapes" Target="../drawings/drawing11.xml"/><Relationship Id="rId4" Type="http://schemas.openxmlformats.org/officeDocument/2006/relationships/oleObject" Target="file:///C:\Users\wmwil\Dropbox\Subscription%20Research\Assured%20Briefing\2024\AB%2007_24\New%20Liab%20Supp\Compare%20Premises%20XS%20Umb.xlsx" TargetMode="Externa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oleObject" Target="file:///C:\Users\wmwil\Dropbox\Subscription%20Research\Assured%20Briefing\2024\AB%2008_24\Personal%20Umbrella%20Revisited\CRs%20for%20Personal%20Umbrella%20Cos.xlsx" TargetMode="Externa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17.xml"/><Relationship Id="rId1" Type="http://schemas.microsoft.com/office/2011/relationships/chartStyle" Target="style17.xml"/><Relationship Id="rId5" Type="http://schemas.openxmlformats.org/officeDocument/2006/relationships/chartUserShapes" Target="../drawings/drawing12.xml"/><Relationship Id="rId4" Type="http://schemas.openxmlformats.org/officeDocument/2006/relationships/oleObject" Target="file:///C:\Users\wmwil\Dropbox\Subscription%20Research\Assured%20Briefing\2024\AB%2008_24\Personal%20Umbrella%20Revisited\Repository%20of%20Pers%20Umb%20Filings%202017+2024.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2.xml"/><Relationship Id="rId4" Type="http://schemas.openxmlformats.org/officeDocument/2006/relationships/oleObject" Target="file:///C:\Users\wmwil\Dropbox\Industry%20Information\FRED%20CPI%20PPI%20Charts%20to%20Update\LIability%20Trends%20plus%20Bollinger.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C:\Users\wmwil\Dropbox\Industry%20Information\FRED%20CPI%20PPI%20Charts%20to%20Update\LIability%20Trends%20plus%20Bollinger.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3.xml"/><Relationship Id="rId4" Type="http://schemas.openxmlformats.org/officeDocument/2006/relationships/oleObject" Target="file:///C:\Users\wmwil\Dropbox\Industry%20Information\FRED%20CPI%20PPI%20Charts%20to%20Update\LIability%20Trends%20plus%20Bollinger.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5" Type="http://schemas.openxmlformats.org/officeDocument/2006/relationships/chartUserShapes" Target="../drawings/drawing4.xml"/><Relationship Id="rId4" Type="http://schemas.openxmlformats.org/officeDocument/2006/relationships/oleObject" Target="file:///C:\Users\wmwil\Dropbox\Subscription%20Research\Assured%20Comments\2024\Reserve%20Focus_2%20022024\Tort%20Components%20Data%20and%20Graphs%20Update%2002_24.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5" Type="http://schemas.openxmlformats.org/officeDocument/2006/relationships/chartUserShapes" Target="../drawings/drawing5.xml"/><Relationship Id="rId4" Type="http://schemas.openxmlformats.org/officeDocument/2006/relationships/oleObject" Target="file:///C:\Users\wmwil\Dropbox\Subscription%20Research\Assured%20Briefing\2024\AB%2005_24\Insurance%20Insights%20from%20Economy\Residual%20Trend%20Liability%20Data%20and%20Graphs.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5" Type="http://schemas.openxmlformats.org/officeDocument/2006/relationships/chartUserShapes" Target="../drawings/drawing6.xml"/><Relationship Id="rId4" Type="http://schemas.openxmlformats.org/officeDocument/2006/relationships/oleObject" Target="file:///C:\Users\wmwil\Dropbox\Subscription%20Research\Assured%20Briefing\2024\AB%2005_24\Insurance%20Insights%20from%20Economy\Residual%20Trend%20Commercial%20Auto%20Data%20and%20Graphs.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5" Type="http://schemas.openxmlformats.org/officeDocument/2006/relationships/chartUserShapes" Target="../drawings/drawing7.xml"/><Relationship Id="rId4" Type="http://schemas.openxmlformats.org/officeDocument/2006/relationships/oleObject" Target="file:///C:\Users\wmwil\Dropbox\Subscription%20Research\Assured%20Briefing\2024\AB%2008_24\Loss%20Reserve%20Distributions\Loss%20Rato%20Distributions%20Data%20and%20Graphs.xlsx"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5" Type="http://schemas.openxmlformats.org/officeDocument/2006/relationships/chartUserShapes" Target="../drawings/drawing8.xml"/><Relationship Id="rId4" Type="http://schemas.openxmlformats.org/officeDocument/2006/relationships/oleObject" Target="file:///C:\Users\wmwil\Dropbox\Subscription%20Research\Assured%20Reports\2024\1H24%20Financial%20Trends\Financial%20Trends%20Data%20and%20Graphs%201H24.xlsx" TargetMode="External"/></Relationships>
</file>

<file path=ppt/charts/_rels/chartEx1.xml.rels><?xml version="1.0" encoding="UTF-8" standalone="yes"?>
<Relationships xmlns="http://schemas.openxmlformats.org/package/2006/relationships"><Relationship Id="rId3" Type="http://schemas.microsoft.com/office/2011/relationships/chartColorStyle" Target="colors10.xml"/><Relationship Id="rId2" Type="http://schemas.microsoft.com/office/2011/relationships/chartStyle" Target="style10.xml"/><Relationship Id="rId1" Type="http://schemas.openxmlformats.org/officeDocument/2006/relationships/oleObject" Target="file:///C:\Users\wmwil\Dropbox\Subscription%20Research\Assured%20Briefing\2024\AB%2007_24\New%20Liab%20Supp\New%20Liability%20Supplement%20July%20AB.xlsx" TargetMode="External"/><Relationship Id="rId4" Type="http://schemas.openxmlformats.org/officeDocument/2006/relationships/themeOverride" Target="../theme/themeOverride10.xml"/></Relationships>
</file>

<file path=ppt/charts/_rels/chartEx2.xml.rels><?xml version="1.0" encoding="UTF-8" standalone="yes"?>
<Relationships xmlns="http://schemas.openxmlformats.org/package/2006/relationships"><Relationship Id="rId3" Type="http://schemas.microsoft.com/office/2011/relationships/chartColorStyle" Target="colors14.xml"/><Relationship Id="rId2" Type="http://schemas.microsoft.com/office/2011/relationships/chartStyle" Target="style14.xml"/><Relationship Id="rId1" Type="http://schemas.openxmlformats.org/officeDocument/2006/relationships/oleObject" Target="file:///C:\Users\wmwil\Dropbox\Subscription%20Research\Assured%20Briefing\2024\AB%2008_24\Personal%20Umbrella%20Revisited\CRs%20for%20Personal%20Umbrella%20Cos.xlsx" TargetMode="External"/><Relationship Id="rId4" Type="http://schemas.openxmlformats.org/officeDocument/2006/relationships/themeOverride" Target="../theme/themeOverride14.xml"/></Relationships>
</file>

<file path=ppt/charts/_rels/chartEx3.xml.rels><?xml version="1.0" encoding="UTF-8" standalone="yes"?>
<Relationships xmlns="http://schemas.openxmlformats.org/package/2006/relationships"><Relationship Id="rId3" Type="http://schemas.microsoft.com/office/2011/relationships/chartColorStyle" Target="colors16.xml"/><Relationship Id="rId2" Type="http://schemas.microsoft.com/office/2011/relationships/chartStyle" Target="style16.xml"/><Relationship Id="rId1" Type="http://schemas.openxmlformats.org/officeDocument/2006/relationships/oleObject" Target="file:///C:\Users\wmwil\Dropbox\Subscription%20Research\Assured%20Briefing\2024\AB%2008_24\Personal%20Umbrella%20Revisited\New%20Liability%20Supplement%20July%20AB.xlsx" TargetMode="External"/><Relationship Id="rId4" Type="http://schemas.openxmlformats.org/officeDocument/2006/relationships/themeOverride" Target="../theme/themeOverride1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Reconstituted Medical Trend</c:v>
          </c:tx>
          <c:spPr>
            <a:ln w="44450" cap="rnd">
              <a:solidFill>
                <a:schemeClr val="accent1"/>
              </a:solidFill>
              <a:round/>
            </a:ln>
            <a:effectLst/>
          </c:spPr>
          <c:marker>
            <c:symbol val="none"/>
          </c:marker>
          <c:cat>
            <c:numRef>
              <c:f>'PPA Recon Medical'!$A$25:$A$108</c:f>
              <c:numCache>
                <c:formatCode>m/d/yyyy</c:formatCode>
                <c:ptCount val="84"/>
                <c:pt idx="0">
                  <c:v>42948</c:v>
                </c:pt>
                <c:pt idx="1">
                  <c:v>42979</c:v>
                </c:pt>
                <c:pt idx="2">
                  <c:v>43009</c:v>
                </c:pt>
                <c:pt idx="3">
                  <c:v>43040</c:v>
                </c:pt>
                <c:pt idx="4">
                  <c:v>43070</c:v>
                </c:pt>
                <c:pt idx="5">
                  <c:v>43101</c:v>
                </c:pt>
                <c:pt idx="6">
                  <c:v>43132</c:v>
                </c:pt>
                <c:pt idx="7">
                  <c:v>43160</c:v>
                </c:pt>
                <c:pt idx="8">
                  <c:v>43191</c:v>
                </c:pt>
                <c:pt idx="9">
                  <c:v>43221</c:v>
                </c:pt>
                <c:pt idx="10">
                  <c:v>43252</c:v>
                </c:pt>
                <c:pt idx="11">
                  <c:v>43282</c:v>
                </c:pt>
                <c:pt idx="12">
                  <c:v>43313</c:v>
                </c:pt>
                <c:pt idx="13">
                  <c:v>43344</c:v>
                </c:pt>
                <c:pt idx="14">
                  <c:v>43374</c:v>
                </c:pt>
                <c:pt idx="15">
                  <c:v>43405</c:v>
                </c:pt>
                <c:pt idx="16">
                  <c:v>43435</c:v>
                </c:pt>
                <c:pt idx="17">
                  <c:v>43466</c:v>
                </c:pt>
                <c:pt idx="18">
                  <c:v>43497</c:v>
                </c:pt>
                <c:pt idx="19">
                  <c:v>43525</c:v>
                </c:pt>
                <c:pt idx="20">
                  <c:v>43556</c:v>
                </c:pt>
                <c:pt idx="21">
                  <c:v>43586</c:v>
                </c:pt>
                <c:pt idx="22">
                  <c:v>43617</c:v>
                </c:pt>
                <c:pt idx="23">
                  <c:v>43647</c:v>
                </c:pt>
                <c:pt idx="24">
                  <c:v>43678</c:v>
                </c:pt>
                <c:pt idx="25">
                  <c:v>43709</c:v>
                </c:pt>
                <c:pt idx="26">
                  <c:v>43739</c:v>
                </c:pt>
                <c:pt idx="27">
                  <c:v>43770</c:v>
                </c:pt>
                <c:pt idx="28">
                  <c:v>43800</c:v>
                </c:pt>
                <c:pt idx="29">
                  <c:v>43831</c:v>
                </c:pt>
                <c:pt idx="30">
                  <c:v>43862</c:v>
                </c:pt>
                <c:pt idx="31">
                  <c:v>43891</c:v>
                </c:pt>
                <c:pt idx="32">
                  <c:v>43922</c:v>
                </c:pt>
                <c:pt idx="33">
                  <c:v>43952</c:v>
                </c:pt>
                <c:pt idx="34">
                  <c:v>43983</c:v>
                </c:pt>
                <c:pt idx="35">
                  <c:v>44013</c:v>
                </c:pt>
                <c:pt idx="36">
                  <c:v>44044</c:v>
                </c:pt>
                <c:pt idx="37">
                  <c:v>44075</c:v>
                </c:pt>
                <c:pt idx="38">
                  <c:v>44105</c:v>
                </c:pt>
                <c:pt idx="39">
                  <c:v>44136</c:v>
                </c:pt>
                <c:pt idx="40">
                  <c:v>44166</c:v>
                </c:pt>
                <c:pt idx="41">
                  <c:v>44197</c:v>
                </c:pt>
                <c:pt idx="42">
                  <c:v>44228</c:v>
                </c:pt>
                <c:pt idx="43">
                  <c:v>44256</c:v>
                </c:pt>
                <c:pt idx="44">
                  <c:v>44287</c:v>
                </c:pt>
                <c:pt idx="45">
                  <c:v>44317</c:v>
                </c:pt>
                <c:pt idx="46">
                  <c:v>44348</c:v>
                </c:pt>
                <c:pt idx="47">
                  <c:v>44378</c:v>
                </c:pt>
                <c:pt idx="48">
                  <c:v>44409</c:v>
                </c:pt>
                <c:pt idx="49">
                  <c:v>44440</c:v>
                </c:pt>
                <c:pt idx="50">
                  <c:v>44470</c:v>
                </c:pt>
                <c:pt idx="51">
                  <c:v>44501</c:v>
                </c:pt>
                <c:pt idx="52">
                  <c:v>44531</c:v>
                </c:pt>
                <c:pt idx="53">
                  <c:v>44562</c:v>
                </c:pt>
                <c:pt idx="54">
                  <c:v>44593</c:v>
                </c:pt>
                <c:pt idx="55">
                  <c:v>44621</c:v>
                </c:pt>
                <c:pt idx="56">
                  <c:v>44652</c:v>
                </c:pt>
                <c:pt idx="57">
                  <c:v>44682</c:v>
                </c:pt>
                <c:pt idx="58">
                  <c:v>44713</c:v>
                </c:pt>
                <c:pt idx="59">
                  <c:v>44743</c:v>
                </c:pt>
                <c:pt idx="60">
                  <c:v>44774</c:v>
                </c:pt>
                <c:pt idx="61">
                  <c:v>44805</c:v>
                </c:pt>
                <c:pt idx="62">
                  <c:v>44835</c:v>
                </c:pt>
                <c:pt idx="63">
                  <c:v>44866</c:v>
                </c:pt>
                <c:pt idx="64">
                  <c:v>44896</c:v>
                </c:pt>
                <c:pt idx="65">
                  <c:v>44927</c:v>
                </c:pt>
                <c:pt idx="66">
                  <c:v>44958</c:v>
                </c:pt>
                <c:pt idx="67">
                  <c:v>44986</c:v>
                </c:pt>
                <c:pt idx="68">
                  <c:v>45017</c:v>
                </c:pt>
                <c:pt idx="69">
                  <c:v>45047</c:v>
                </c:pt>
                <c:pt idx="70">
                  <c:v>45078</c:v>
                </c:pt>
                <c:pt idx="71">
                  <c:v>45108</c:v>
                </c:pt>
                <c:pt idx="72">
                  <c:v>45139</c:v>
                </c:pt>
                <c:pt idx="73">
                  <c:v>45170</c:v>
                </c:pt>
                <c:pt idx="74">
                  <c:v>45200</c:v>
                </c:pt>
                <c:pt idx="75">
                  <c:v>45231</c:v>
                </c:pt>
                <c:pt idx="76">
                  <c:v>45261</c:v>
                </c:pt>
                <c:pt idx="77">
                  <c:v>45292</c:v>
                </c:pt>
                <c:pt idx="78">
                  <c:v>45323</c:v>
                </c:pt>
                <c:pt idx="79">
                  <c:v>45352</c:v>
                </c:pt>
                <c:pt idx="80">
                  <c:v>45383</c:v>
                </c:pt>
                <c:pt idx="81">
                  <c:v>45413</c:v>
                </c:pt>
                <c:pt idx="82">
                  <c:v>45444</c:v>
                </c:pt>
                <c:pt idx="83">
                  <c:v>45474</c:v>
                </c:pt>
              </c:numCache>
            </c:numRef>
          </c:cat>
          <c:val>
            <c:numRef>
              <c:f>'PPA Recon Medical'!$B$25:$B$108</c:f>
              <c:numCache>
                <c:formatCode>0.0%</c:formatCode>
                <c:ptCount val="84"/>
                <c:pt idx="0">
                  <c:v>7.0068775000000005E-3</c:v>
                </c:pt>
                <c:pt idx="1">
                  <c:v>6.3251025000000023E-3</c:v>
                </c:pt>
                <c:pt idx="2">
                  <c:v>8.5749525E-3</c:v>
                </c:pt>
                <c:pt idx="3">
                  <c:v>8.8034975000000001E-3</c:v>
                </c:pt>
                <c:pt idx="4">
                  <c:v>7.9236700000000007E-3</c:v>
                </c:pt>
                <c:pt idx="5">
                  <c:v>7.8563399999999999E-3</c:v>
                </c:pt>
                <c:pt idx="6">
                  <c:v>9.1519200000000009E-3</c:v>
                </c:pt>
                <c:pt idx="7">
                  <c:v>9.7201499999999986E-3</c:v>
                </c:pt>
                <c:pt idx="8">
                  <c:v>1.2164577499999999E-2</c:v>
                </c:pt>
                <c:pt idx="9">
                  <c:v>1.2877777500000001E-2</c:v>
                </c:pt>
                <c:pt idx="10">
                  <c:v>1.353239E-2</c:v>
                </c:pt>
                <c:pt idx="11">
                  <c:v>1.6079969999999999E-2</c:v>
                </c:pt>
                <c:pt idx="12">
                  <c:v>1.4749202500000003E-2</c:v>
                </c:pt>
                <c:pt idx="13">
                  <c:v>1.3021217500000001E-2</c:v>
                </c:pt>
                <c:pt idx="14">
                  <c:v>1.0160105000000001E-2</c:v>
                </c:pt>
                <c:pt idx="15">
                  <c:v>1.3807995000000002E-2</c:v>
                </c:pt>
                <c:pt idx="16">
                  <c:v>1.5196250000000003E-2</c:v>
                </c:pt>
                <c:pt idx="17">
                  <c:v>1.7680625000000005E-2</c:v>
                </c:pt>
                <c:pt idx="18">
                  <c:v>1.9447662500000001E-2</c:v>
                </c:pt>
                <c:pt idx="19">
                  <c:v>1.4993192500000004E-2</c:v>
                </c:pt>
                <c:pt idx="20">
                  <c:v>1.5153652499999998E-2</c:v>
                </c:pt>
                <c:pt idx="21">
                  <c:v>1.317319E-2</c:v>
                </c:pt>
                <c:pt idx="22">
                  <c:v>1.5226015000000002E-2</c:v>
                </c:pt>
                <c:pt idx="23">
                  <c:v>1.90522225E-2</c:v>
                </c:pt>
                <c:pt idx="24">
                  <c:v>2.2675157499999998E-2</c:v>
                </c:pt>
                <c:pt idx="25">
                  <c:v>2.4733362499999998E-2</c:v>
                </c:pt>
                <c:pt idx="26">
                  <c:v>2.5138092500000004E-2</c:v>
                </c:pt>
                <c:pt idx="27">
                  <c:v>2.3702515E-2</c:v>
                </c:pt>
                <c:pt idx="28">
                  <c:v>2.2774885000000005E-2</c:v>
                </c:pt>
                <c:pt idx="29">
                  <c:v>2.2650557500000005E-2</c:v>
                </c:pt>
                <c:pt idx="30">
                  <c:v>2.4962057500000003E-2</c:v>
                </c:pt>
                <c:pt idx="31">
                  <c:v>2.5760710000000003E-2</c:v>
                </c:pt>
                <c:pt idx="32">
                  <c:v>2.8402654999999995E-2</c:v>
                </c:pt>
                <c:pt idx="33">
                  <c:v>2.8465399999999995E-2</c:v>
                </c:pt>
                <c:pt idx="34">
                  <c:v>2.4322372500000002E-2</c:v>
                </c:pt>
                <c:pt idx="35">
                  <c:v>1.9435112500000004E-2</c:v>
                </c:pt>
                <c:pt idx="36">
                  <c:v>2.3755292500000004E-2</c:v>
                </c:pt>
                <c:pt idx="37">
                  <c:v>2.2134730000000002E-2</c:v>
                </c:pt>
                <c:pt idx="38">
                  <c:v>1.82717425E-2</c:v>
                </c:pt>
                <c:pt idx="39">
                  <c:v>1.6975652500000001E-2</c:v>
                </c:pt>
                <c:pt idx="40">
                  <c:v>1.5218635000000003E-2</c:v>
                </c:pt>
                <c:pt idx="41">
                  <c:v>1.1430175000000002E-2</c:v>
                </c:pt>
                <c:pt idx="42">
                  <c:v>1.3339155000000002E-2</c:v>
                </c:pt>
                <c:pt idx="43">
                  <c:v>1.4399670000000002E-2</c:v>
                </c:pt>
                <c:pt idx="44">
                  <c:v>1.2710872499999998E-2</c:v>
                </c:pt>
                <c:pt idx="45">
                  <c:v>1.4725660000000003E-2</c:v>
                </c:pt>
                <c:pt idx="46">
                  <c:v>1.2632810000000003E-2</c:v>
                </c:pt>
                <c:pt idx="47">
                  <c:v>1.4774227500000001E-2</c:v>
                </c:pt>
                <c:pt idx="48">
                  <c:v>1.2431567500000001E-2</c:v>
                </c:pt>
                <c:pt idx="49">
                  <c:v>1.8876127499999999E-2</c:v>
                </c:pt>
                <c:pt idx="50">
                  <c:v>1.8540379999999995E-2</c:v>
                </c:pt>
                <c:pt idx="51">
                  <c:v>1.7207677499999997E-2</c:v>
                </c:pt>
                <c:pt idx="52">
                  <c:v>2.1704699999999997E-2</c:v>
                </c:pt>
                <c:pt idx="53">
                  <c:v>2.7467465000000007E-2</c:v>
                </c:pt>
                <c:pt idx="54">
                  <c:v>2.4310887499999996E-2</c:v>
                </c:pt>
                <c:pt idx="55">
                  <c:v>2.4804200000000002E-2</c:v>
                </c:pt>
                <c:pt idx="56">
                  <c:v>2.2218047500000001E-2</c:v>
                </c:pt>
                <c:pt idx="57">
                  <c:v>2.4319530000000006E-2</c:v>
                </c:pt>
                <c:pt idx="58">
                  <c:v>2.8001717500000006E-2</c:v>
                </c:pt>
                <c:pt idx="59">
                  <c:v>3.4017115000000001E-2</c:v>
                </c:pt>
                <c:pt idx="60">
                  <c:v>3.042429E-2</c:v>
                </c:pt>
                <c:pt idx="61">
                  <c:v>2.4274684999999997E-2</c:v>
                </c:pt>
                <c:pt idx="62">
                  <c:v>2.4582420000000004E-2</c:v>
                </c:pt>
                <c:pt idx="63">
                  <c:v>2.339337E-2</c:v>
                </c:pt>
                <c:pt idx="64">
                  <c:v>1.8281940000000007E-2</c:v>
                </c:pt>
                <c:pt idx="65">
                  <c:v>1.94408675E-2</c:v>
                </c:pt>
                <c:pt idx="66">
                  <c:v>1.9428082499999999E-2</c:v>
                </c:pt>
                <c:pt idx="67">
                  <c:v>2.2946207500000003E-2</c:v>
                </c:pt>
                <c:pt idx="68">
                  <c:v>2.7609345E-2</c:v>
                </c:pt>
                <c:pt idx="69">
                  <c:v>2.7275612500000008E-2</c:v>
                </c:pt>
                <c:pt idx="70">
                  <c:v>2.9310445000000008E-2</c:v>
                </c:pt>
                <c:pt idx="71">
                  <c:v>2.4691782500000006E-2</c:v>
                </c:pt>
                <c:pt idx="72">
                  <c:v>2.1548744999999998E-2</c:v>
                </c:pt>
                <c:pt idx="73">
                  <c:v>1.9248652500000001E-2</c:v>
                </c:pt>
                <c:pt idx="74">
                  <c:v>2.4584072499999998E-2</c:v>
                </c:pt>
                <c:pt idx="75">
                  <c:v>2.5917732499999999E-2</c:v>
                </c:pt>
                <c:pt idx="76">
                  <c:v>3.2996455000000008E-2</c:v>
                </c:pt>
                <c:pt idx="77">
                  <c:v>2.7826005000000001E-2</c:v>
                </c:pt>
                <c:pt idx="78">
                  <c:v>3.1523960000000004E-2</c:v>
                </c:pt>
                <c:pt idx="79">
                  <c:v>2.8433842500000001E-2</c:v>
                </c:pt>
                <c:pt idx="80">
                  <c:v>2.3311835000000003E-2</c:v>
                </c:pt>
                <c:pt idx="81">
                  <c:v>2.2437257500000002E-2</c:v>
                </c:pt>
                <c:pt idx="82">
                  <c:v>2.3167594999999999E-2</c:v>
                </c:pt>
                <c:pt idx="83">
                  <c:v>1.9817185000000001E-2</c:v>
                </c:pt>
              </c:numCache>
            </c:numRef>
          </c:val>
          <c:smooth val="0"/>
          <c:extLst>
            <c:ext xmlns:c16="http://schemas.microsoft.com/office/drawing/2014/chart" uri="{C3380CC4-5D6E-409C-BE32-E72D297353CC}">
              <c16:uniqueId val="{00000000-DE73-4260-B6CC-32E8EA64D9BB}"/>
            </c:ext>
          </c:extLst>
        </c:ser>
        <c:ser>
          <c:idx val="1"/>
          <c:order val="1"/>
          <c:tx>
            <c:v>Moving Average</c:v>
          </c:tx>
          <c:spPr>
            <a:ln w="28575" cap="rnd">
              <a:solidFill>
                <a:srgbClr val="FF0000"/>
              </a:solidFill>
              <a:prstDash val="sysDash"/>
              <a:round/>
            </a:ln>
            <a:effectLst/>
          </c:spPr>
          <c:marker>
            <c:symbol val="none"/>
          </c:marker>
          <c:cat>
            <c:numRef>
              <c:f>'PPA Recon Medical'!$A$25:$A$108</c:f>
              <c:numCache>
                <c:formatCode>m/d/yyyy</c:formatCode>
                <c:ptCount val="84"/>
                <c:pt idx="0">
                  <c:v>42948</c:v>
                </c:pt>
                <c:pt idx="1">
                  <c:v>42979</c:v>
                </c:pt>
                <c:pt idx="2">
                  <c:v>43009</c:v>
                </c:pt>
                <c:pt idx="3">
                  <c:v>43040</c:v>
                </c:pt>
                <c:pt idx="4">
                  <c:v>43070</c:v>
                </c:pt>
                <c:pt idx="5">
                  <c:v>43101</c:v>
                </c:pt>
                <c:pt idx="6">
                  <c:v>43132</c:v>
                </c:pt>
                <c:pt idx="7">
                  <c:v>43160</c:v>
                </c:pt>
                <c:pt idx="8">
                  <c:v>43191</c:v>
                </c:pt>
                <c:pt idx="9">
                  <c:v>43221</c:v>
                </c:pt>
                <c:pt idx="10">
                  <c:v>43252</c:v>
                </c:pt>
                <c:pt idx="11">
                  <c:v>43282</c:v>
                </c:pt>
                <c:pt idx="12">
                  <c:v>43313</c:v>
                </c:pt>
                <c:pt idx="13">
                  <c:v>43344</c:v>
                </c:pt>
                <c:pt idx="14">
                  <c:v>43374</c:v>
                </c:pt>
                <c:pt idx="15">
                  <c:v>43405</c:v>
                </c:pt>
                <c:pt idx="16">
                  <c:v>43435</c:v>
                </c:pt>
                <c:pt idx="17">
                  <c:v>43466</c:v>
                </c:pt>
                <c:pt idx="18">
                  <c:v>43497</c:v>
                </c:pt>
                <c:pt idx="19">
                  <c:v>43525</c:v>
                </c:pt>
                <c:pt idx="20">
                  <c:v>43556</c:v>
                </c:pt>
                <c:pt idx="21">
                  <c:v>43586</c:v>
                </c:pt>
                <c:pt idx="22">
                  <c:v>43617</c:v>
                </c:pt>
                <c:pt idx="23">
                  <c:v>43647</c:v>
                </c:pt>
                <c:pt idx="24">
                  <c:v>43678</c:v>
                </c:pt>
                <c:pt idx="25">
                  <c:v>43709</c:v>
                </c:pt>
                <c:pt idx="26">
                  <c:v>43739</c:v>
                </c:pt>
                <c:pt idx="27">
                  <c:v>43770</c:v>
                </c:pt>
                <c:pt idx="28">
                  <c:v>43800</c:v>
                </c:pt>
                <c:pt idx="29">
                  <c:v>43831</c:v>
                </c:pt>
                <c:pt idx="30">
                  <c:v>43862</c:v>
                </c:pt>
                <c:pt idx="31">
                  <c:v>43891</c:v>
                </c:pt>
                <c:pt idx="32">
                  <c:v>43922</c:v>
                </c:pt>
                <c:pt idx="33">
                  <c:v>43952</c:v>
                </c:pt>
                <c:pt idx="34">
                  <c:v>43983</c:v>
                </c:pt>
                <c:pt idx="35">
                  <c:v>44013</c:v>
                </c:pt>
                <c:pt idx="36">
                  <c:v>44044</c:v>
                </c:pt>
                <c:pt idx="37">
                  <c:v>44075</c:v>
                </c:pt>
                <c:pt idx="38">
                  <c:v>44105</c:v>
                </c:pt>
                <c:pt idx="39">
                  <c:v>44136</c:v>
                </c:pt>
                <c:pt idx="40">
                  <c:v>44166</c:v>
                </c:pt>
                <c:pt idx="41">
                  <c:v>44197</c:v>
                </c:pt>
                <c:pt idx="42">
                  <c:v>44228</c:v>
                </c:pt>
                <c:pt idx="43">
                  <c:v>44256</c:v>
                </c:pt>
                <c:pt idx="44">
                  <c:v>44287</c:v>
                </c:pt>
                <c:pt idx="45">
                  <c:v>44317</c:v>
                </c:pt>
                <c:pt idx="46">
                  <c:v>44348</c:v>
                </c:pt>
                <c:pt idx="47">
                  <c:v>44378</c:v>
                </c:pt>
                <c:pt idx="48">
                  <c:v>44409</c:v>
                </c:pt>
                <c:pt idx="49">
                  <c:v>44440</c:v>
                </c:pt>
                <c:pt idx="50">
                  <c:v>44470</c:v>
                </c:pt>
                <c:pt idx="51">
                  <c:v>44501</c:v>
                </c:pt>
                <c:pt idx="52">
                  <c:v>44531</c:v>
                </c:pt>
                <c:pt idx="53">
                  <c:v>44562</c:v>
                </c:pt>
                <c:pt idx="54">
                  <c:v>44593</c:v>
                </c:pt>
                <c:pt idx="55">
                  <c:v>44621</c:v>
                </c:pt>
                <c:pt idx="56">
                  <c:v>44652</c:v>
                </c:pt>
                <c:pt idx="57">
                  <c:v>44682</c:v>
                </c:pt>
                <c:pt idx="58">
                  <c:v>44713</c:v>
                </c:pt>
                <c:pt idx="59">
                  <c:v>44743</c:v>
                </c:pt>
                <c:pt idx="60">
                  <c:v>44774</c:v>
                </c:pt>
                <c:pt idx="61">
                  <c:v>44805</c:v>
                </c:pt>
                <c:pt idx="62">
                  <c:v>44835</c:v>
                </c:pt>
                <c:pt idx="63">
                  <c:v>44866</c:v>
                </c:pt>
                <c:pt idx="64">
                  <c:v>44896</c:v>
                </c:pt>
                <c:pt idx="65">
                  <c:v>44927</c:v>
                </c:pt>
                <c:pt idx="66">
                  <c:v>44958</c:v>
                </c:pt>
                <c:pt idx="67">
                  <c:v>44986</c:v>
                </c:pt>
                <c:pt idx="68">
                  <c:v>45017</c:v>
                </c:pt>
                <c:pt idx="69">
                  <c:v>45047</c:v>
                </c:pt>
                <c:pt idx="70">
                  <c:v>45078</c:v>
                </c:pt>
                <c:pt idx="71">
                  <c:v>45108</c:v>
                </c:pt>
                <c:pt idx="72">
                  <c:v>45139</c:v>
                </c:pt>
                <c:pt idx="73">
                  <c:v>45170</c:v>
                </c:pt>
                <c:pt idx="74">
                  <c:v>45200</c:v>
                </c:pt>
                <c:pt idx="75">
                  <c:v>45231</c:v>
                </c:pt>
                <c:pt idx="76">
                  <c:v>45261</c:v>
                </c:pt>
                <c:pt idx="77">
                  <c:v>45292</c:v>
                </c:pt>
                <c:pt idx="78">
                  <c:v>45323</c:v>
                </c:pt>
                <c:pt idx="79">
                  <c:v>45352</c:v>
                </c:pt>
                <c:pt idx="80">
                  <c:v>45383</c:v>
                </c:pt>
                <c:pt idx="81">
                  <c:v>45413</c:v>
                </c:pt>
                <c:pt idx="82">
                  <c:v>45444</c:v>
                </c:pt>
                <c:pt idx="83">
                  <c:v>45474</c:v>
                </c:pt>
              </c:numCache>
            </c:numRef>
          </c:cat>
          <c:val>
            <c:numRef>
              <c:f>'PPA Recon Medical'!$C$25:$C$108</c:f>
              <c:numCache>
                <c:formatCode>0.0%</c:formatCode>
                <c:ptCount val="84"/>
                <c:pt idx="0">
                  <c:v>1.0418485500000001E-2</c:v>
                </c:pt>
                <c:pt idx="1">
                  <c:v>1.0211359875000003E-2</c:v>
                </c:pt>
                <c:pt idx="2">
                  <c:v>1.0216158250000005E-2</c:v>
                </c:pt>
                <c:pt idx="3">
                  <c:v>1.0138294750000002E-2</c:v>
                </c:pt>
                <c:pt idx="4">
                  <c:v>9.9479475000000053E-3</c:v>
                </c:pt>
                <c:pt idx="5">
                  <c:v>9.6870156250000033E-3</c:v>
                </c:pt>
                <c:pt idx="6">
                  <c:v>9.349842500000002E-3</c:v>
                </c:pt>
                <c:pt idx="7">
                  <c:v>9.2887788750000023E-3</c:v>
                </c:pt>
                <c:pt idx="8">
                  <c:v>9.3630288750000002E-3</c:v>
                </c:pt>
                <c:pt idx="9">
                  <c:v>9.4258931249999976E-3</c:v>
                </c:pt>
                <c:pt idx="10">
                  <c:v>9.2825247499999982E-3</c:v>
                </c:pt>
                <c:pt idx="11">
                  <c:v>9.5091388749999999E-3</c:v>
                </c:pt>
                <c:pt idx="12">
                  <c:v>9.6146221249999997E-3</c:v>
                </c:pt>
                <c:pt idx="13">
                  <c:v>9.7071403750000011E-3</c:v>
                </c:pt>
                <c:pt idx="14">
                  <c:v>9.7398471249999993E-3</c:v>
                </c:pt>
                <c:pt idx="15">
                  <c:v>9.9895631249999998E-3</c:v>
                </c:pt>
                <c:pt idx="16">
                  <c:v>1.03859365E-2</c:v>
                </c:pt>
                <c:pt idx="17">
                  <c:v>1.0888990124999999E-2</c:v>
                </c:pt>
                <c:pt idx="18">
                  <c:v>1.1592554E-2</c:v>
                </c:pt>
                <c:pt idx="19">
                  <c:v>1.1953673750000001E-2</c:v>
                </c:pt>
                <c:pt idx="20">
                  <c:v>1.2361012500000001E-2</c:v>
                </c:pt>
                <c:pt idx="21">
                  <c:v>1.2703416874999998E-2</c:v>
                </c:pt>
                <c:pt idx="22">
                  <c:v>1.3035969999999999E-2</c:v>
                </c:pt>
                <c:pt idx="23">
                  <c:v>1.3548406249999997E-2</c:v>
                </c:pt>
                <c:pt idx="24">
                  <c:v>1.4285980625E-2</c:v>
                </c:pt>
                <c:pt idx="25">
                  <c:v>1.5129831749999999E-2</c:v>
                </c:pt>
                <c:pt idx="26">
                  <c:v>1.5929140375000001E-2</c:v>
                </c:pt>
                <c:pt idx="27">
                  <c:v>1.6628258625E-2</c:v>
                </c:pt>
                <c:pt idx="28">
                  <c:v>1.7158773999999998E-2</c:v>
                </c:pt>
                <c:pt idx="29">
                  <c:v>1.7647413000000001E-2</c:v>
                </c:pt>
                <c:pt idx="30">
                  <c:v>1.8218896375000002E-2</c:v>
                </c:pt>
                <c:pt idx="31">
                  <c:v>1.8702933375000001E-2</c:v>
                </c:pt>
                <c:pt idx="32">
                  <c:v>1.9385606000000003E-2</c:v>
                </c:pt>
                <c:pt idx="33">
                  <c:v>2.0157815125000002E-2</c:v>
                </c:pt>
                <c:pt idx="34">
                  <c:v>2.0865928500000002E-2</c:v>
                </c:pt>
                <c:pt idx="35">
                  <c:v>2.1147284375000002E-2</c:v>
                </c:pt>
                <c:pt idx="36">
                  <c:v>2.1575236500000004E-2</c:v>
                </c:pt>
                <c:pt idx="37">
                  <c:v>2.1797941750000004E-2</c:v>
                </c:pt>
                <c:pt idx="38">
                  <c:v>2.1739145750000004E-2</c:v>
                </c:pt>
                <c:pt idx="39">
                  <c:v>2.1838268750000004E-2</c:v>
                </c:pt>
                <c:pt idx="40">
                  <c:v>2.1841517875000001E-2</c:v>
                </c:pt>
                <c:pt idx="41">
                  <c:v>2.1754367125E-2</c:v>
                </c:pt>
                <c:pt idx="42">
                  <c:v>2.1660024125E-2</c:v>
                </c:pt>
                <c:pt idx="43">
                  <c:v>2.1427396500000001E-2</c:v>
                </c:pt>
                <c:pt idx="44">
                  <c:v>2.0929182250000001E-2</c:v>
                </c:pt>
                <c:pt idx="45">
                  <c:v>2.0428797125000002E-2</c:v>
                </c:pt>
                <c:pt idx="46">
                  <c:v>1.9803533000000002E-2</c:v>
                </c:pt>
                <c:pt idx="47">
                  <c:v>1.9357118624999996E-2</c:v>
                </c:pt>
                <c:pt idx="48">
                  <c:v>1.8839952749999996E-2</c:v>
                </c:pt>
                <c:pt idx="49">
                  <c:v>1.8651231250000004E-2</c:v>
                </c:pt>
                <c:pt idx="50">
                  <c:v>1.8330147375000001E-2</c:v>
                </c:pt>
                <c:pt idx="51">
                  <c:v>1.7902495750000004E-2</c:v>
                </c:pt>
                <c:pt idx="52">
                  <c:v>1.7567598000000004E-2</c:v>
                </c:pt>
                <c:pt idx="53">
                  <c:v>1.751770125E-2</c:v>
                </c:pt>
                <c:pt idx="54">
                  <c:v>1.7517127E-2</c:v>
                </c:pt>
                <c:pt idx="55">
                  <c:v>1.7785581375000005E-2</c:v>
                </c:pt>
                <c:pt idx="56">
                  <c:v>1.7708719125000001E-2</c:v>
                </c:pt>
                <c:pt idx="57">
                  <c:v>1.7817959124999998E-2</c:v>
                </c:pt>
                <c:pt idx="58">
                  <c:v>1.8304457875000003E-2</c:v>
                </c:pt>
                <c:pt idx="59">
                  <c:v>1.9156531000000001E-2</c:v>
                </c:pt>
                <c:pt idx="60">
                  <c:v>1.9916813750000005E-2</c:v>
                </c:pt>
                <c:pt idx="61">
                  <c:v>2.0559039250000001E-2</c:v>
                </c:pt>
                <c:pt idx="62">
                  <c:v>2.1121202500000002E-2</c:v>
                </c:pt>
                <c:pt idx="63">
                  <c:v>2.1570887500000004E-2</c:v>
                </c:pt>
                <c:pt idx="64">
                  <c:v>2.1849440875000004E-2</c:v>
                </c:pt>
                <c:pt idx="65">
                  <c:v>2.2085201250000002E-2</c:v>
                </c:pt>
                <c:pt idx="66">
                  <c:v>2.2424964875000002E-2</c:v>
                </c:pt>
                <c:pt idx="67">
                  <c:v>2.2833563875000001E-2</c:v>
                </c:pt>
                <c:pt idx="68">
                  <c:v>2.3592452750000003E-2</c:v>
                </c:pt>
                <c:pt idx="69">
                  <c:v>2.4012427000000003E-2</c:v>
                </c:pt>
                <c:pt idx="70">
                  <c:v>2.4550930250000002E-2</c:v>
                </c:pt>
                <c:pt idx="71">
                  <c:v>2.4925135500000001E-2</c:v>
                </c:pt>
                <c:pt idx="72">
                  <c:v>2.4917337749999997E-2</c:v>
                </c:pt>
                <c:pt idx="73">
                  <c:v>2.4506397125000003E-2</c:v>
                </c:pt>
                <c:pt idx="74">
                  <c:v>2.4520056374999998E-2</c:v>
                </c:pt>
                <c:pt idx="75">
                  <c:v>2.4575732999999999E-2</c:v>
                </c:pt>
                <c:pt idx="76">
                  <c:v>2.5114653375E-2</c:v>
                </c:pt>
                <c:pt idx="77">
                  <c:v>2.5289977124999995E-2</c:v>
                </c:pt>
                <c:pt idx="78">
                  <c:v>2.5466089250000001E-2</c:v>
                </c:pt>
                <c:pt idx="79">
                  <c:v>2.5186925625000006E-2</c:v>
                </c:pt>
                <c:pt idx="80">
                  <c:v>2.4831302875000006E-2</c:v>
                </c:pt>
                <c:pt idx="81">
                  <c:v>2.4739431500000009E-2</c:v>
                </c:pt>
                <c:pt idx="82">
                  <c:v>2.4668690250000007E-2</c:v>
                </c:pt>
                <c:pt idx="83">
                  <c:v>2.4489881000000005E-2</c:v>
                </c:pt>
              </c:numCache>
            </c:numRef>
          </c:val>
          <c:smooth val="0"/>
          <c:extLst>
            <c:ext xmlns:c16="http://schemas.microsoft.com/office/drawing/2014/chart" uri="{C3380CC4-5D6E-409C-BE32-E72D297353CC}">
              <c16:uniqueId val="{00000001-DE73-4260-B6CC-32E8EA64D9BB}"/>
            </c:ext>
          </c:extLst>
        </c:ser>
        <c:ser>
          <c:idx val="2"/>
          <c:order val="2"/>
          <c:spPr>
            <a:ln w="25400" cap="rnd">
              <a:solidFill>
                <a:schemeClr val="tx1"/>
              </a:solidFill>
              <a:round/>
            </a:ln>
            <a:effectLst/>
          </c:spPr>
          <c:marker>
            <c:symbol val="none"/>
          </c:marker>
          <c:cat>
            <c:numRef>
              <c:f>'PPA Recon Medical'!$A$25:$A$108</c:f>
              <c:numCache>
                <c:formatCode>m/d/yyyy</c:formatCode>
                <c:ptCount val="84"/>
                <c:pt idx="0">
                  <c:v>42948</c:v>
                </c:pt>
                <c:pt idx="1">
                  <c:v>42979</c:v>
                </c:pt>
                <c:pt idx="2">
                  <c:v>43009</c:v>
                </c:pt>
                <c:pt idx="3">
                  <c:v>43040</c:v>
                </c:pt>
                <c:pt idx="4">
                  <c:v>43070</c:v>
                </c:pt>
                <c:pt idx="5">
                  <c:v>43101</c:v>
                </c:pt>
                <c:pt idx="6">
                  <c:v>43132</c:v>
                </c:pt>
                <c:pt idx="7">
                  <c:v>43160</c:v>
                </c:pt>
                <c:pt idx="8">
                  <c:v>43191</c:v>
                </c:pt>
                <c:pt idx="9">
                  <c:v>43221</c:v>
                </c:pt>
                <c:pt idx="10">
                  <c:v>43252</c:v>
                </c:pt>
                <c:pt idx="11">
                  <c:v>43282</c:v>
                </c:pt>
                <c:pt idx="12">
                  <c:v>43313</c:v>
                </c:pt>
                <c:pt idx="13">
                  <c:v>43344</c:v>
                </c:pt>
                <c:pt idx="14">
                  <c:v>43374</c:v>
                </c:pt>
                <c:pt idx="15">
                  <c:v>43405</c:v>
                </c:pt>
                <c:pt idx="16">
                  <c:v>43435</c:v>
                </c:pt>
                <c:pt idx="17">
                  <c:v>43466</c:v>
                </c:pt>
                <c:pt idx="18">
                  <c:v>43497</c:v>
                </c:pt>
                <c:pt idx="19">
                  <c:v>43525</c:v>
                </c:pt>
                <c:pt idx="20">
                  <c:v>43556</c:v>
                </c:pt>
                <c:pt idx="21">
                  <c:v>43586</c:v>
                </c:pt>
                <c:pt idx="22">
                  <c:v>43617</c:v>
                </c:pt>
                <c:pt idx="23">
                  <c:v>43647</c:v>
                </c:pt>
                <c:pt idx="24">
                  <c:v>43678</c:v>
                </c:pt>
                <c:pt idx="25">
                  <c:v>43709</c:v>
                </c:pt>
                <c:pt idx="26">
                  <c:v>43739</c:v>
                </c:pt>
                <c:pt idx="27">
                  <c:v>43770</c:v>
                </c:pt>
                <c:pt idx="28">
                  <c:v>43800</c:v>
                </c:pt>
                <c:pt idx="29">
                  <c:v>43831</c:v>
                </c:pt>
                <c:pt idx="30">
                  <c:v>43862</c:v>
                </c:pt>
                <c:pt idx="31">
                  <c:v>43891</c:v>
                </c:pt>
                <c:pt idx="32">
                  <c:v>43922</c:v>
                </c:pt>
                <c:pt idx="33">
                  <c:v>43952</c:v>
                </c:pt>
                <c:pt idx="34">
                  <c:v>43983</c:v>
                </c:pt>
                <c:pt idx="35">
                  <c:v>44013</c:v>
                </c:pt>
                <c:pt idx="36">
                  <c:v>44044</c:v>
                </c:pt>
                <c:pt idx="37">
                  <c:v>44075</c:v>
                </c:pt>
                <c:pt idx="38">
                  <c:v>44105</c:v>
                </c:pt>
                <c:pt idx="39">
                  <c:v>44136</c:v>
                </c:pt>
                <c:pt idx="40">
                  <c:v>44166</c:v>
                </c:pt>
                <c:pt idx="41">
                  <c:v>44197</c:v>
                </c:pt>
                <c:pt idx="42">
                  <c:v>44228</c:v>
                </c:pt>
                <c:pt idx="43">
                  <c:v>44256</c:v>
                </c:pt>
                <c:pt idx="44">
                  <c:v>44287</c:v>
                </c:pt>
                <c:pt idx="45">
                  <c:v>44317</c:v>
                </c:pt>
                <c:pt idx="46">
                  <c:v>44348</c:v>
                </c:pt>
                <c:pt idx="47">
                  <c:v>44378</c:v>
                </c:pt>
                <c:pt idx="48">
                  <c:v>44409</c:v>
                </c:pt>
                <c:pt idx="49">
                  <c:v>44440</c:v>
                </c:pt>
                <c:pt idx="50">
                  <c:v>44470</c:v>
                </c:pt>
                <c:pt idx="51">
                  <c:v>44501</c:v>
                </c:pt>
                <c:pt idx="52">
                  <c:v>44531</c:v>
                </c:pt>
                <c:pt idx="53">
                  <c:v>44562</c:v>
                </c:pt>
                <c:pt idx="54">
                  <c:v>44593</c:v>
                </c:pt>
                <c:pt idx="55">
                  <c:v>44621</c:v>
                </c:pt>
                <c:pt idx="56">
                  <c:v>44652</c:v>
                </c:pt>
                <c:pt idx="57">
                  <c:v>44682</c:v>
                </c:pt>
                <c:pt idx="58">
                  <c:v>44713</c:v>
                </c:pt>
                <c:pt idx="59">
                  <c:v>44743</c:v>
                </c:pt>
                <c:pt idx="60">
                  <c:v>44774</c:v>
                </c:pt>
                <c:pt idx="61">
                  <c:v>44805</c:v>
                </c:pt>
                <c:pt idx="62">
                  <c:v>44835</c:v>
                </c:pt>
                <c:pt idx="63">
                  <c:v>44866</c:v>
                </c:pt>
                <c:pt idx="64">
                  <c:v>44896</c:v>
                </c:pt>
                <c:pt idx="65">
                  <c:v>44927</c:v>
                </c:pt>
                <c:pt idx="66">
                  <c:v>44958</c:v>
                </c:pt>
                <c:pt idx="67">
                  <c:v>44986</c:v>
                </c:pt>
                <c:pt idx="68">
                  <c:v>45017</c:v>
                </c:pt>
                <c:pt idx="69">
                  <c:v>45047</c:v>
                </c:pt>
                <c:pt idx="70">
                  <c:v>45078</c:v>
                </c:pt>
                <c:pt idx="71">
                  <c:v>45108</c:v>
                </c:pt>
                <c:pt idx="72">
                  <c:v>45139</c:v>
                </c:pt>
                <c:pt idx="73">
                  <c:v>45170</c:v>
                </c:pt>
                <c:pt idx="74">
                  <c:v>45200</c:v>
                </c:pt>
                <c:pt idx="75">
                  <c:v>45231</c:v>
                </c:pt>
                <c:pt idx="76">
                  <c:v>45261</c:v>
                </c:pt>
                <c:pt idx="77">
                  <c:v>45292</c:v>
                </c:pt>
                <c:pt idx="78">
                  <c:v>45323</c:v>
                </c:pt>
                <c:pt idx="79">
                  <c:v>45352</c:v>
                </c:pt>
                <c:pt idx="80">
                  <c:v>45383</c:v>
                </c:pt>
                <c:pt idx="81">
                  <c:v>45413</c:v>
                </c:pt>
                <c:pt idx="82">
                  <c:v>45444</c:v>
                </c:pt>
                <c:pt idx="83">
                  <c:v>45474</c:v>
                </c:pt>
              </c:numCache>
            </c:numRef>
          </c:cat>
          <c:val>
            <c:numRef>
              <c:f>'PPA Recon Medical'!$F$25:$F$108</c:f>
              <c:numCache>
                <c:formatCode>0.0%</c:formatCode>
                <c:ptCount val="84"/>
                <c:pt idx="0">
                  <c:v>4.8726973218435072E-3</c:v>
                </c:pt>
                <c:pt idx="1">
                  <c:v>4.38301199543999E-3</c:v>
                </c:pt>
                <c:pt idx="2">
                  <c:v>4.3934287067044662E-3</c:v>
                </c:pt>
                <c:pt idx="3">
                  <c:v>4.2834739829117393E-3</c:v>
                </c:pt>
                <c:pt idx="4">
                  <c:v>4.0648008788486401E-3</c:v>
                </c:pt>
                <c:pt idx="5">
                  <c:v>3.9212926677395154E-3</c:v>
                </c:pt>
                <c:pt idx="6">
                  <c:v>4.3449870615108188E-3</c:v>
                </c:pt>
                <c:pt idx="7">
                  <c:v>4.3340787037897963E-3</c:v>
                </c:pt>
                <c:pt idx="8">
                  <c:v>4.282889921654414E-3</c:v>
                </c:pt>
                <c:pt idx="9">
                  <c:v>4.2048602812765701E-3</c:v>
                </c:pt>
                <c:pt idx="10">
                  <c:v>4.7270654338302329E-3</c:v>
                </c:pt>
                <c:pt idx="11">
                  <c:v>4.137981085617453E-3</c:v>
                </c:pt>
                <c:pt idx="12">
                  <c:v>3.9247381381605816E-3</c:v>
                </c:pt>
                <c:pt idx="13">
                  <c:v>3.8593305036055342E-3</c:v>
                </c:pt>
                <c:pt idx="14">
                  <c:v>3.8895602404148306E-3</c:v>
                </c:pt>
                <c:pt idx="15">
                  <c:v>3.8947737570911526E-3</c:v>
                </c:pt>
                <c:pt idx="16">
                  <c:v>4.022315972821806E-3</c:v>
                </c:pt>
                <c:pt idx="17">
                  <c:v>3.9115977437191368E-3</c:v>
                </c:pt>
                <c:pt idx="18">
                  <c:v>4.152891580661692E-3</c:v>
                </c:pt>
                <c:pt idx="19">
                  <c:v>4.5911822427322068E-3</c:v>
                </c:pt>
                <c:pt idx="20">
                  <c:v>5.2435711106487131E-3</c:v>
                </c:pt>
                <c:pt idx="21">
                  <c:v>6.1497128511689737E-3</c:v>
                </c:pt>
                <c:pt idx="22">
                  <c:v>6.6842537867521047E-3</c:v>
                </c:pt>
                <c:pt idx="23">
                  <c:v>6.9925876565910365E-3</c:v>
                </c:pt>
                <c:pt idx="24">
                  <c:v>7.1288886470826287E-3</c:v>
                </c:pt>
                <c:pt idx="25">
                  <c:v>7.2523696248463776E-3</c:v>
                </c:pt>
                <c:pt idx="26">
                  <c:v>7.4145708663592765E-3</c:v>
                </c:pt>
                <c:pt idx="27">
                  <c:v>7.9712339516434579E-3</c:v>
                </c:pt>
                <c:pt idx="28">
                  <c:v>8.3601164120436795E-3</c:v>
                </c:pt>
                <c:pt idx="29">
                  <c:v>8.7680376822310054E-3</c:v>
                </c:pt>
                <c:pt idx="30">
                  <c:v>9.003863870561216E-3</c:v>
                </c:pt>
                <c:pt idx="31">
                  <c:v>8.9795232359980888E-3</c:v>
                </c:pt>
                <c:pt idx="32">
                  <c:v>8.9681964547959504E-3</c:v>
                </c:pt>
                <c:pt idx="33">
                  <c:v>9.4531270869970541E-3</c:v>
                </c:pt>
                <c:pt idx="34">
                  <c:v>1.1075132676554201E-2</c:v>
                </c:pt>
                <c:pt idx="35">
                  <c:v>1.1880054544118163E-2</c:v>
                </c:pt>
                <c:pt idx="36">
                  <c:v>1.2667055511237757E-2</c:v>
                </c:pt>
                <c:pt idx="37">
                  <c:v>1.307145285397176E-2</c:v>
                </c:pt>
                <c:pt idx="38">
                  <c:v>1.2933760308921927E-2</c:v>
                </c:pt>
                <c:pt idx="39">
                  <c:v>1.330118960540588E-2</c:v>
                </c:pt>
                <c:pt idx="40">
                  <c:v>1.3314685165762103E-2</c:v>
                </c:pt>
                <c:pt idx="41">
                  <c:v>1.284368778057996E-2</c:v>
                </c:pt>
                <c:pt idx="42">
                  <c:v>1.2436942630530646E-2</c:v>
                </c:pt>
                <c:pt idx="43">
                  <c:v>1.1725368566862975E-2</c:v>
                </c:pt>
                <c:pt idx="44">
                  <c:v>1.0528570434351427E-2</c:v>
                </c:pt>
                <c:pt idx="45">
                  <c:v>9.8450749811256899E-3</c:v>
                </c:pt>
                <c:pt idx="46">
                  <c:v>8.9297692617276991E-3</c:v>
                </c:pt>
                <c:pt idx="47">
                  <c:v>8.4267327891269558E-3</c:v>
                </c:pt>
                <c:pt idx="48">
                  <c:v>7.6271187886105835E-3</c:v>
                </c:pt>
                <c:pt idx="49">
                  <c:v>7.5765776302985244E-3</c:v>
                </c:pt>
                <c:pt idx="50">
                  <c:v>7.6445945729434247E-3</c:v>
                </c:pt>
                <c:pt idx="51">
                  <c:v>7.7766529348009279E-3</c:v>
                </c:pt>
                <c:pt idx="52">
                  <c:v>8.4730890026870481E-3</c:v>
                </c:pt>
                <c:pt idx="53">
                  <c:v>8.6574732699984131E-3</c:v>
                </c:pt>
                <c:pt idx="54">
                  <c:v>8.6586811818964108E-3</c:v>
                </c:pt>
                <c:pt idx="55">
                  <c:v>8.3955122460901786E-3</c:v>
                </c:pt>
                <c:pt idx="56">
                  <c:v>8.4937119017279416E-3</c:v>
                </c:pt>
                <c:pt idx="57">
                  <c:v>8.3446520460334506E-3</c:v>
                </c:pt>
                <c:pt idx="58">
                  <c:v>7.8300281088745389E-3</c:v>
                </c:pt>
                <c:pt idx="59">
                  <c:v>6.6529781449811316E-3</c:v>
                </c:pt>
                <c:pt idx="60">
                  <c:v>6.630109676930656E-3</c:v>
                </c:pt>
                <c:pt idx="61">
                  <c:v>7.7470870809727404E-3</c:v>
                </c:pt>
                <c:pt idx="62">
                  <c:v>8.6471632725901391E-3</c:v>
                </c:pt>
                <c:pt idx="63">
                  <c:v>9.4591961252813231E-3</c:v>
                </c:pt>
                <c:pt idx="64">
                  <c:v>1.0330127752421196E-2</c:v>
                </c:pt>
                <c:pt idx="65">
                  <c:v>1.0977456516525839E-2</c:v>
                </c:pt>
                <c:pt idx="66">
                  <c:v>1.2115865469432999E-2</c:v>
                </c:pt>
                <c:pt idx="67">
                  <c:v>1.314736615962114E-2</c:v>
                </c:pt>
                <c:pt idx="68">
                  <c:v>1.4976891094347345E-2</c:v>
                </c:pt>
                <c:pt idx="69">
                  <c:v>1.5541296400142467E-2</c:v>
                </c:pt>
                <c:pt idx="70">
                  <c:v>1.6171882103071647E-2</c:v>
                </c:pt>
                <c:pt idx="71">
                  <c:v>1.7260706422105549E-2</c:v>
                </c:pt>
                <c:pt idx="72">
                  <c:v>1.7239366575552646E-2</c:v>
                </c:pt>
                <c:pt idx="73">
                  <c:v>1.6540805841632131E-2</c:v>
                </c:pt>
                <c:pt idx="74">
                  <c:v>1.6554921006852158E-2</c:v>
                </c:pt>
                <c:pt idx="75">
                  <c:v>1.6587648204806314E-2</c:v>
                </c:pt>
                <c:pt idx="76">
                  <c:v>1.6405572053483287E-2</c:v>
                </c:pt>
                <c:pt idx="77">
                  <c:v>1.6510321631034976E-2</c:v>
                </c:pt>
                <c:pt idx="78">
                  <c:v>1.6337687419200202E-2</c:v>
                </c:pt>
                <c:pt idx="79">
                  <c:v>1.6819771320282673E-2</c:v>
                </c:pt>
                <c:pt idx="80">
                  <c:v>1.6789990806522884E-2</c:v>
                </c:pt>
                <c:pt idx="81">
                  <c:v>1.6632350319851271E-2</c:v>
                </c:pt>
                <c:pt idx="82">
                  <c:v>1.6532408065121709E-2</c:v>
                </c:pt>
                <c:pt idx="83">
                  <c:v>1.6093459033625454E-2</c:v>
                </c:pt>
              </c:numCache>
            </c:numRef>
          </c:val>
          <c:smooth val="0"/>
          <c:extLst>
            <c:ext xmlns:c16="http://schemas.microsoft.com/office/drawing/2014/chart" uri="{C3380CC4-5D6E-409C-BE32-E72D297353CC}">
              <c16:uniqueId val="{00000002-DE73-4260-B6CC-32E8EA64D9BB}"/>
            </c:ext>
          </c:extLst>
        </c:ser>
        <c:ser>
          <c:idx val="3"/>
          <c:order val="3"/>
          <c:spPr>
            <a:ln w="25400" cap="rnd">
              <a:solidFill>
                <a:schemeClr val="tx1"/>
              </a:solidFill>
              <a:round/>
            </a:ln>
            <a:effectLst/>
          </c:spPr>
          <c:marker>
            <c:symbol val="none"/>
          </c:marker>
          <c:cat>
            <c:numRef>
              <c:f>'PPA Recon Medical'!$A$25:$A$108</c:f>
              <c:numCache>
                <c:formatCode>m/d/yyyy</c:formatCode>
                <c:ptCount val="84"/>
                <c:pt idx="0">
                  <c:v>42948</c:v>
                </c:pt>
                <c:pt idx="1">
                  <c:v>42979</c:v>
                </c:pt>
                <c:pt idx="2">
                  <c:v>43009</c:v>
                </c:pt>
                <c:pt idx="3">
                  <c:v>43040</c:v>
                </c:pt>
                <c:pt idx="4">
                  <c:v>43070</c:v>
                </c:pt>
                <c:pt idx="5">
                  <c:v>43101</c:v>
                </c:pt>
                <c:pt idx="6">
                  <c:v>43132</c:v>
                </c:pt>
                <c:pt idx="7">
                  <c:v>43160</c:v>
                </c:pt>
                <c:pt idx="8">
                  <c:v>43191</c:v>
                </c:pt>
                <c:pt idx="9">
                  <c:v>43221</c:v>
                </c:pt>
                <c:pt idx="10">
                  <c:v>43252</c:v>
                </c:pt>
                <c:pt idx="11">
                  <c:v>43282</c:v>
                </c:pt>
                <c:pt idx="12">
                  <c:v>43313</c:v>
                </c:pt>
                <c:pt idx="13">
                  <c:v>43344</c:v>
                </c:pt>
                <c:pt idx="14">
                  <c:v>43374</c:v>
                </c:pt>
                <c:pt idx="15">
                  <c:v>43405</c:v>
                </c:pt>
                <c:pt idx="16">
                  <c:v>43435</c:v>
                </c:pt>
                <c:pt idx="17">
                  <c:v>43466</c:v>
                </c:pt>
                <c:pt idx="18">
                  <c:v>43497</c:v>
                </c:pt>
                <c:pt idx="19">
                  <c:v>43525</c:v>
                </c:pt>
                <c:pt idx="20">
                  <c:v>43556</c:v>
                </c:pt>
                <c:pt idx="21">
                  <c:v>43586</c:v>
                </c:pt>
                <c:pt idx="22">
                  <c:v>43617</c:v>
                </c:pt>
                <c:pt idx="23">
                  <c:v>43647</c:v>
                </c:pt>
                <c:pt idx="24">
                  <c:v>43678</c:v>
                </c:pt>
                <c:pt idx="25">
                  <c:v>43709</c:v>
                </c:pt>
                <c:pt idx="26">
                  <c:v>43739</c:v>
                </c:pt>
                <c:pt idx="27">
                  <c:v>43770</c:v>
                </c:pt>
                <c:pt idx="28">
                  <c:v>43800</c:v>
                </c:pt>
                <c:pt idx="29">
                  <c:v>43831</c:v>
                </c:pt>
                <c:pt idx="30">
                  <c:v>43862</c:v>
                </c:pt>
                <c:pt idx="31">
                  <c:v>43891</c:v>
                </c:pt>
                <c:pt idx="32">
                  <c:v>43922</c:v>
                </c:pt>
                <c:pt idx="33">
                  <c:v>43952</c:v>
                </c:pt>
                <c:pt idx="34">
                  <c:v>43983</c:v>
                </c:pt>
                <c:pt idx="35">
                  <c:v>44013</c:v>
                </c:pt>
                <c:pt idx="36">
                  <c:v>44044</c:v>
                </c:pt>
                <c:pt idx="37">
                  <c:v>44075</c:v>
                </c:pt>
                <c:pt idx="38">
                  <c:v>44105</c:v>
                </c:pt>
                <c:pt idx="39">
                  <c:v>44136</c:v>
                </c:pt>
                <c:pt idx="40">
                  <c:v>44166</c:v>
                </c:pt>
                <c:pt idx="41">
                  <c:v>44197</c:v>
                </c:pt>
                <c:pt idx="42">
                  <c:v>44228</c:v>
                </c:pt>
                <c:pt idx="43">
                  <c:v>44256</c:v>
                </c:pt>
                <c:pt idx="44">
                  <c:v>44287</c:v>
                </c:pt>
                <c:pt idx="45">
                  <c:v>44317</c:v>
                </c:pt>
                <c:pt idx="46">
                  <c:v>44348</c:v>
                </c:pt>
                <c:pt idx="47">
                  <c:v>44378</c:v>
                </c:pt>
                <c:pt idx="48">
                  <c:v>44409</c:v>
                </c:pt>
                <c:pt idx="49">
                  <c:v>44440</c:v>
                </c:pt>
                <c:pt idx="50">
                  <c:v>44470</c:v>
                </c:pt>
                <c:pt idx="51">
                  <c:v>44501</c:v>
                </c:pt>
                <c:pt idx="52">
                  <c:v>44531</c:v>
                </c:pt>
                <c:pt idx="53">
                  <c:v>44562</c:v>
                </c:pt>
                <c:pt idx="54">
                  <c:v>44593</c:v>
                </c:pt>
                <c:pt idx="55">
                  <c:v>44621</c:v>
                </c:pt>
                <c:pt idx="56">
                  <c:v>44652</c:v>
                </c:pt>
                <c:pt idx="57">
                  <c:v>44682</c:v>
                </c:pt>
                <c:pt idx="58">
                  <c:v>44713</c:v>
                </c:pt>
                <c:pt idx="59">
                  <c:v>44743</c:v>
                </c:pt>
                <c:pt idx="60">
                  <c:v>44774</c:v>
                </c:pt>
                <c:pt idx="61">
                  <c:v>44805</c:v>
                </c:pt>
                <c:pt idx="62">
                  <c:v>44835</c:v>
                </c:pt>
                <c:pt idx="63">
                  <c:v>44866</c:v>
                </c:pt>
                <c:pt idx="64">
                  <c:v>44896</c:v>
                </c:pt>
                <c:pt idx="65">
                  <c:v>44927</c:v>
                </c:pt>
                <c:pt idx="66">
                  <c:v>44958</c:v>
                </c:pt>
                <c:pt idx="67">
                  <c:v>44986</c:v>
                </c:pt>
                <c:pt idx="68">
                  <c:v>45017</c:v>
                </c:pt>
                <c:pt idx="69">
                  <c:v>45047</c:v>
                </c:pt>
                <c:pt idx="70">
                  <c:v>45078</c:v>
                </c:pt>
                <c:pt idx="71">
                  <c:v>45108</c:v>
                </c:pt>
                <c:pt idx="72">
                  <c:v>45139</c:v>
                </c:pt>
                <c:pt idx="73">
                  <c:v>45170</c:v>
                </c:pt>
                <c:pt idx="74">
                  <c:v>45200</c:v>
                </c:pt>
                <c:pt idx="75">
                  <c:v>45231</c:v>
                </c:pt>
                <c:pt idx="76">
                  <c:v>45261</c:v>
                </c:pt>
                <c:pt idx="77">
                  <c:v>45292</c:v>
                </c:pt>
                <c:pt idx="78">
                  <c:v>45323</c:v>
                </c:pt>
                <c:pt idx="79">
                  <c:v>45352</c:v>
                </c:pt>
                <c:pt idx="80">
                  <c:v>45383</c:v>
                </c:pt>
                <c:pt idx="81">
                  <c:v>45413</c:v>
                </c:pt>
                <c:pt idx="82">
                  <c:v>45444</c:v>
                </c:pt>
                <c:pt idx="83">
                  <c:v>45474</c:v>
                </c:pt>
              </c:numCache>
            </c:numRef>
          </c:cat>
          <c:val>
            <c:numRef>
              <c:f>'PPA Recon Medical'!$E$25:$E$108</c:f>
              <c:numCache>
                <c:formatCode>0.0%</c:formatCode>
                <c:ptCount val="84"/>
                <c:pt idx="0">
                  <c:v>1.5964273678156497E-2</c:v>
                </c:pt>
                <c:pt idx="1">
                  <c:v>1.6039707754560015E-2</c:v>
                </c:pt>
                <c:pt idx="2">
                  <c:v>1.6038887793295542E-2</c:v>
                </c:pt>
                <c:pt idx="3">
                  <c:v>1.5993115517088263E-2</c:v>
                </c:pt>
                <c:pt idx="4">
                  <c:v>1.5831094121151371E-2</c:v>
                </c:pt>
                <c:pt idx="5">
                  <c:v>1.545273858226049E-2</c:v>
                </c:pt>
                <c:pt idx="6">
                  <c:v>1.4354697938489185E-2</c:v>
                </c:pt>
                <c:pt idx="7">
                  <c:v>1.4243479046210209E-2</c:v>
                </c:pt>
                <c:pt idx="8">
                  <c:v>1.4443167828345586E-2</c:v>
                </c:pt>
                <c:pt idx="9">
                  <c:v>1.4646925968723426E-2</c:v>
                </c:pt>
                <c:pt idx="10">
                  <c:v>1.3837984066169763E-2</c:v>
                </c:pt>
                <c:pt idx="11">
                  <c:v>1.4880296664382547E-2</c:v>
                </c:pt>
                <c:pt idx="12">
                  <c:v>1.5304506111839419E-2</c:v>
                </c:pt>
                <c:pt idx="13">
                  <c:v>1.5554950246394469E-2</c:v>
                </c:pt>
                <c:pt idx="14">
                  <c:v>1.5590134009585168E-2</c:v>
                </c:pt>
                <c:pt idx="15">
                  <c:v>1.6084352492908849E-2</c:v>
                </c:pt>
                <c:pt idx="16">
                  <c:v>1.6749557027178195E-2</c:v>
                </c:pt>
                <c:pt idx="17">
                  <c:v>1.7866382506280861E-2</c:v>
                </c:pt>
                <c:pt idx="18">
                  <c:v>1.9032216419338308E-2</c:v>
                </c:pt>
                <c:pt idx="19">
                  <c:v>1.9316165257267794E-2</c:v>
                </c:pt>
                <c:pt idx="20">
                  <c:v>1.9478453889351287E-2</c:v>
                </c:pt>
                <c:pt idx="21">
                  <c:v>1.9257120898831023E-2</c:v>
                </c:pt>
                <c:pt idx="22">
                  <c:v>1.9387686213247893E-2</c:v>
                </c:pt>
                <c:pt idx="23">
                  <c:v>2.0104224843408958E-2</c:v>
                </c:pt>
                <c:pt idx="24">
                  <c:v>2.1443072602917369E-2</c:v>
                </c:pt>
                <c:pt idx="25">
                  <c:v>2.3007293875153621E-2</c:v>
                </c:pt>
                <c:pt idx="26">
                  <c:v>2.4443709883640724E-2</c:v>
                </c:pt>
                <c:pt idx="27">
                  <c:v>2.528528329835654E-2</c:v>
                </c:pt>
                <c:pt idx="28">
                  <c:v>2.5957431587956319E-2</c:v>
                </c:pt>
                <c:pt idx="29">
                  <c:v>2.6526788317768994E-2</c:v>
                </c:pt>
                <c:pt idx="30">
                  <c:v>2.7433928879438789E-2</c:v>
                </c:pt>
                <c:pt idx="31">
                  <c:v>2.8426343514001914E-2</c:v>
                </c:pt>
                <c:pt idx="32">
                  <c:v>2.9803015545204058E-2</c:v>
                </c:pt>
                <c:pt idx="33">
                  <c:v>3.0862503163002951E-2</c:v>
                </c:pt>
                <c:pt idx="34">
                  <c:v>3.0656724323445801E-2</c:v>
                </c:pt>
                <c:pt idx="35">
                  <c:v>3.0414514205881843E-2</c:v>
                </c:pt>
                <c:pt idx="36">
                  <c:v>3.0483417488762252E-2</c:v>
                </c:pt>
                <c:pt idx="37">
                  <c:v>3.052443064602825E-2</c:v>
                </c:pt>
                <c:pt idx="38">
                  <c:v>3.0544531191078084E-2</c:v>
                </c:pt>
                <c:pt idx="39">
                  <c:v>3.0375347894594128E-2</c:v>
                </c:pt>
                <c:pt idx="40">
                  <c:v>3.0368350584237896E-2</c:v>
                </c:pt>
                <c:pt idx="41">
                  <c:v>3.0665046469420039E-2</c:v>
                </c:pt>
                <c:pt idx="42">
                  <c:v>3.0883105619469352E-2</c:v>
                </c:pt>
                <c:pt idx="43">
                  <c:v>3.1129424433137029E-2</c:v>
                </c:pt>
                <c:pt idx="44">
                  <c:v>3.1329794065648578E-2</c:v>
                </c:pt>
                <c:pt idx="45">
                  <c:v>3.1012519268874314E-2</c:v>
                </c:pt>
                <c:pt idx="46">
                  <c:v>3.0677296738272304E-2</c:v>
                </c:pt>
                <c:pt idx="47">
                  <c:v>3.0287504460873034E-2</c:v>
                </c:pt>
                <c:pt idx="48">
                  <c:v>3.0052786711389411E-2</c:v>
                </c:pt>
                <c:pt idx="49">
                  <c:v>2.9725884869701485E-2</c:v>
                </c:pt>
                <c:pt idx="50">
                  <c:v>2.9015700177056576E-2</c:v>
                </c:pt>
                <c:pt idx="51">
                  <c:v>2.8028338565199082E-2</c:v>
                </c:pt>
                <c:pt idx="52">
                  <c:v>2.6662106997312959E-2</c:v>
                </c:pt>
                <c:pt idx="53">
                  <c:v>2.6377929230001589E-2</c:v>
                </c:pt>
                <c:pt idx="54">
                  <c:v>2.6375572818103592E-2</c:v>
                </c:pt>
                <c:pt idx="55">
                  <c:v>2.7175650503909833E-2</c:v>
                </c:pt>
                <c:pt idx="56">
                  <c:v>2.6923726348272059E-2</c:v>
                </c:pt>
                <c:pt idx="57">
                  <c:v>2.7291266203966547E-2</c:v>
                </c:pt>
                <c:pt idx="58">
                  <c:v>2.8778887641125468E-2</c:v>
                </c:pt>
                <c:pt idx="59">
                  <c:v>3.1660083855018867E-2</c:v>
                </c:pt>
                <c:pt idx="60">
                  <c:v>3.3203517823069351E-2</c:v>
                </c:pt>
                <c:pt idx="61">
                  <c:v>3.337099141902726E-2</c:v>
                </c:pt>
                <c:pt idx="62">
                  <c:v>3.3595241727409866E-2</c:v>
                </c:pt>
                <c:pt idx="63">
                  <c:v>3.3682578874718684E-2</c:v>
                </c:pt>
                <c:pt idx="64">
                  <c:v>3.3368753997578812E-2</c:v>
                </c:pt>
                <c:pt idx="65">
                  <c:v>3.3192945983474165E-2</c:v>
                </c:pt>
                <c:pt idx="66">
                  <c:v>3.2734064280567007E-2</c:v>
                </c:pt>
                <c:pt idx="67">
                  <c:v>3.2519761590378865E-2</c:v>
                </c:pt>
                <c:pt idx="68">
                  <c:v>3.2208014405652657E-2</c:v>
                </c:pt>
                <c:pt idx="69">
                  <c:v>3.2483557599857535E-2</c:v>
                </c:pt>
                <c:pt idx="70">
                  <c:v>3.2929978396928357E-2</c:v>
                </c:pt>
                <c:pt idx="71">
                  <c:v>3.2589564577894449E-2</c:v>
                </c:pt>
                <c:pt idx="72">
                  <c:v>3.2595308924447348E-2</c:v>
                </c:pt>
                <c:pt idx="73">
                  <c:v>3.2471988408367874E-2</c:v>
                </c:pt>
                <c:pt idx="74">
                  <c:v>3.2485191743147838E-2</c:v>
                </c:pt>
                <c:pt idx="75">
                  <c:v>3.2563817795193684E-2</c:v>
                </c:pt>
                <c:pt idx="76">
                  <c:v>3.3823734696516713E-2</c:v>
                </c:pt>
                <c:pt idx="77">
                  <c:v>3.4069632618965014E-2</c:v>
                </c:pt>
                <c:pt idx="78">
                  <c:v>3.4594491080799802E-2</c:v>
                </c:pt>
                <c:pt idx="79">
                  <c:v>3.3554079929717338E-2</c:v>
                </c:pt>
                <c:pt idx="80">
                  <c:v>3.2872614943477124E-2</c:v>
                </c:pt>
                <c:pt idx="81">
                  <c:v>3.2846512680148751E-2</c:v>
                </c:pt>
                <c:pt idx="82">
                  <c:v>3.2804972434878302E-2</c:v>
                </c:pt>
                <c:pt idx="83">
                  <c:v>3.2886302966374556E-2</c:v>
                </c:pt>
              </c:numCache>
            </c:numRef>
          </c:val>
          <c:smooth val="0"/>
          <c:extLst>
            <c:ext xmlns:c16="http://schemas.microsoft.com/office/drawing/2014/chart" uri="{C3380CC4-5D6E-409C-BE32-E72D297353CC}">
              <c16:uniqueId val="{00000003-DE73-4260-B6CC-32E8EA64D9BB}"/>
            </c:ext>
          </c:extLst>
        </c:ser>
        <c:dLbls>
          <c:showLegendKey val="0"/>
          <c:showVal val="0"/>
          <c:showCatName val="0"/>
          <c:showSerName val="0"/>
          <c:showPercent val="0"/>
          <c:showBubbleSize val="0"/>
        </c:dLbls>
        <c:smooth val="0"/>
        <c:axId val="523587736"/>
        <c:axId val="523588096"/>
      </c:lineChart>
      <c:dateAx>
        <c:axId val="523587736"/>
        <c:scaling>
          <c:orientation val="minMax"/>
          <c:min val="43282"/>
        </c:scaling>
        <c:delete val="0"/>
        <c:axPos val="b"/>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21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3588096"/>
        <c:crosses val="autoZero"/>
        <c:auto val="1"/>
        <c:lblOffset val="100"/>
        <c:baseTimeUnit val="months"/>
        <c:majorUnit val="12"/>
        <c:majorTimeUnit val="months"/>
      </c:dateAx>
      <c:valAx>
        <c:axId val="52358809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3587736"/>
        <c:crosses val="autoZero"/>
        <c:crossBetween val="between"/>
      </c:valAx>
      <c:spPr>
        <a:noFill/>
        <a:ln>
          <a:noFill/>
        </a:ln>
        <a:effectLst/>
      </c:spPr>
    </c:plotArea>
    <c:legend>
      <c:legendPos val="b"/>
      <c:legendEntry>
        <c:idx val="2"/>
        <c:delete val="1"/>
      </c:legendEntry>
      <c:legendEntry>
        <c:idx val="3"/>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lumMod val="95000"/>
      </a:schemeClr>
    </a:solidFill>
    <a:ln w="9525" cap="flat" cmpd="sng" algn="ctr">
      <a:solidFill>
        <a:schemeClr val="tx1">
          <a:lumMod val="15000"/>
          <a:lumOff val="85000"/>
        </a:schemeClr>
      </a:solidFill>
      <a:round/>
    </a:ln>
    <a:effectLst/>
  </c:spPr>
  <c:txPr>
    <a:bodyPr/>
    <a:lstStyle/>
    <a:p>
      <a:pPr>
        <a:defRPr/>
      </a:pPr>
      <a:endParaRPr lang="en-US"/>
    </a:p>
  </c:txPr>
  <c:externalData r:id="rId4">
    <c:autoUpdate val="0"/>
  </c:externalData>
  <c:userShapes r:id="rId5"/>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'Linked Data'!$A$6</c:f>
              <c:strCache>
                <c:ptCount val="1"/>
                <c:pt idx="0">
                  <c:v>Premises</c:v>
                </c:pt>
              </c:strCache>
            </c:strRef>
          </c:tx>
          <c:spPr>
            <a:solidFill>
              <a:srgbClr val="0070C0"/>
            </a:solidFill>
            <a:ln>
              <a:noFill/>
            </a:ln>
            <a:effectLst>
              <a:outerShdw blurRad="57150" dist="19050" dir="5400000" algn="ctr" rotWithShape="0">
                <a:srgbClr val="000000">
                  <a:alpha val="63000"/>
                </a:srgbClr>
              </a:outerShdw>
            </a:effectLst>
          </c:spPr>
          <c:invertIfNegative val="0"/>
          <c:dPt>
            <c:idx val="0"/>
            <c:invertIfNegative val="0"/>
            <c:bubble3D val="0"/>
            <c:spPr>
              <a:solidFill>
                <a:srgbClr val="0070C0"/>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3B60-4E30-B0AB-217F7B9CB2D8}"/>
              </c:ext>
            </c:extLst>
          </c:dPt>
          <c:cat>
            <c:numRef>
              <c:f>'Linked Data'!$B$5:$K$5</c:f>
              <c:numCache>
                <c:formatCode>General</c:formatCode>
                <c:ptCount val="10"/>
                <c:pt idx="0">
                  <c:v>2023</c:v>
                </c:pt>
                <c:pt idx="1">
                  <c:v>2022</c:v>
                </c:pt>
                <c:pt idx="2">
                  <c:v>2021</c:v>
                </c:pt>
                <c:pt idx="3">
                  <c:v>2020</c:v>
                </c:pt>
                <c:pt idx="4">
                  <c:v>2019</c:v>
                </c:pt>
                <c:pt idx="5">
                  <c:v>2018</c:v>
                </c:pt>
                <c:pt idx="6">
                  <c:v>2017</c:v>
                </c:pt>
                <c:pt idx="7">
                  <c:v>2016</c:v>
                </c:pt>
                <c:pt idx="8">
                  <c:v>2015</c:v>
                </c:pt>
                <c:pt idx="9">
                  <c:v>2014</c:v>
                </c:pt>
              </c:numCache>
            </c:numRef>
          </c:cat>
          <c:val>
            <c:numRef>
              <c:f>'Linked Data'!$B$6:$K$6</c:f>
              <c:numCache>
                <c:formatCode>0.0%</c:formatCode>
                <c:ptCount val="10"/>
                <c:pt idx="0">
                  <c:v>0.58929500000000001</c:v>
                </c:pt>
                <c:pt idx="1">
                  <c:v>0.63341500000000006</c:v>
                </c:pt>
                <c:pt idx="2">
                  <c:v>0.62915999999999994</c:v>
                </c:pt>
                <c:pt idx="3">
                  <c:v>0.62672499999999998</c:v>
                </c:pt>
                <c:pt idx="4">
                  <c:v>0.69406000000000001</c:v>
                </c:pt>
                <c:pt idx="5">
                  <c:v>0.68126500000000001</c:v>
                </c:pt>
                <c:pt idx="6">
                  <c:v>0.65681999999999996</c:v>
                </c:pt>
                <c:pt idx="7">
                  <c:v>0.66265499999999999</c:v>
                </c:pt>
                <c:pt idx="8">
                  <c:v>0.63258499999999995</c:v>
                </c:pt>
                <c:pt idx="9">
                  <c:v>0.59872000000000003</c:v>
                </c:pt>
              </c:numCache>
            </c:numRef>
          </c:val>
          <c:extLst>
            <c:ext xmlns:c16="http://schemas.microsoft.com/office/drawing/2014/chart" uri="{C3380CC4-5D6E-409C-BE32-E72D297353CC}">
              <c16:uniqueId val="{00000002-3B60-4E30-B0AB-217F7B9CB2D8}"/>
            </c:ext>
          </c:extLst>
        </c:ser>
        <c:ser>
          <c:idx val="1"/>
          <c:order val="1"/>
          <c:tx>
            <c:strRef>
              <c:f>'Linked Data'!$A$7</c:f>
              <c:strCache>
                <c:ptCount val="1"/>
                <c:pt idx="0">
                  <c:v>XS &amp; Umb</c:v>
                </c:pt>
              </c:strCache>
            </c:strRef>
          </c:tx>
          <c:spPr>
            <a:solidFill>
              <a:srgbClr val="FF0000"/>
            </a:solidFill>
            <a:ln>
              <a:noFill/>
            </a:ln>
            <a:effectLst>
              <a:outerShdw blurRad="57150" dist="19050" dir="5400000" algn="ctr" rotWithShape="0">
                <a:srgbClr val="000000">
                  <a:alpha val="63000"/>
                </a:srgbClr>
              </a:outerShdw>
            </a:effectLst>
          </c:spPr>
          <c:invertIfNegative val="0"/>
          <c:cat>
            <c:numRef>
              <c:f>'Linked Data'!$B$5:$K$5</c:f>
              <c:numCache>
                <c:formatCode>General</c:formatCode>
                <c:ptCount val="10"/>
                <c:pt idx="0">
                  <c:v>2023</c:v>
                </c:pt>
                <c:pt idx="1">
                  <c:v>2022</c:v>
                </c:pt>
                <c:pt idx="2">
                  <c:v>2021</c:v>
                </c:pt>
                <c:pt idx="3">
                  <c:v>2020</c:v>
                </c:pt>
                <c:pt idx="4">
                  <c:v>2019</c:v>
                </c:pt>
                <c:pt idx="5">
                  <c:v>2018</c:v>
                </c:pt>
                <c:pt idx="6">
                  <c:v>2017</c:v>
                </c:pt>
                <c:pt idx="7">
                  <c:v>2016</c:v>
                </c:pt>
                <c:pt idx="8">
                  <c:v>2015</c:v>
                </c:pt>
                <c:pt idx="9">
                  <c:v>2014</c:v>
                </c:pt>
              </c:numCache>
            </c:numRef>
          </c:cat>
          <c:val>
            <c:numRef>
              <c:f>'Linked Data'!$B$7:$K$7</c:f>
              <c:numCache>
                <c:formatCode>0.0%</c:formatCode>
                <c:ptCount val="10"/>
                <c:pt idx="0">
                  <c:v>0.62748999999999999</c:v>
                </c:pt>
                <c:pt idx="1">
                  <c:v>0.63954500000000003</c:v>
                </c:pt>
                <c:pt idx="2">
                  <c:v>0.63417500000000004</c:v>
                </c:pt>
                <c:pt idx="3">
                  <c:v>0.60729999999999995</c:v>
                </c:pt>
                <c:pt idx="4">
                  <c:v>0.71291000000000004</c:v>
                </c:pt>
                <c:pt idx="5">
                  <c:v>0.68562000000000001</c:v>
                </c:pt>
                <c:pt idx="6">
                  <c:v>0.73668000000000011</c:v>
                </c:pt>
                <c:pt idx="7">
                  <c:v>0.70212999999999992</c:v>
                </c:pt>
                <c:pt idx="8">
                  <c:v>0.63807000000000003</c:v>
                </c:pt>
                <c:pt idx="9">
                  <c:v>0.52568999999999999</c:v>
                </c:pt>
              </c:numCache>
            </c:numRef>
          </c:val>
          <c:extLst>
            <c:ext xmlns:c16="http://schemas.microsoft.com/office/drawing/2014/chart" uri="{C3380CC4-5D6E-409C-BE32-E72D297353CC}">
              <c16:uniqueId val="{00000003-3B60-4E30-B0AB-217F7B9CB2D8}"/>
            </c:ext>
          </c:extLst>
        </c:ser>
        <c:dLbls>
          <c:showLegendKey val="0"/>
          <c:showVal val="0"/>
          <c:showCatName val="0"/>
          <c:showSerName val="0"/>
          <c:showPercent val="0"/>
          <c:showBubbleSize val="0"/>
        </c:dLbls>
        <c:gapWidth val="100"/>
        <c:overlap val="-24"/>
        <c:axId val="1155917744"/>
        <c:axId val="1155913064"/>
      </c:barChart>
      <c:catAx>
        <c:axId val="11559177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198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55913064"/>
        <c:crosses val="autoZero"/>
        <c:auto val="1"/>
        <c:lblAlgn val="ctr"/>
        <c:lblOffset val="100"/>
        <c:noMultiLvlLbl val="0"/>
      </c:catAx>
      <c:valAx>
        <c:axId val="1155913064"/>
        <c:scaling>
          <c:orientation val="minMax"/>
          <c:max val="0.8"/>
          <c:min val="0.4"/>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559177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lumMod val="95000"/>
      </a:schemeClr>
    </a:solidFill>
    <a:ln w="9525" cap="flat" cmpd="sng" algn="ctr">
      <a:solidFill>
        <a:schemeClr val="tx1">
          <a:lumMod val="15000"/>
          <a:lumOff val="85000"/>
        </a:schemeClr>
      </a:solidFill>
      <a:round/>
    </a:ln>
    <a:effectLst/>
  </c:spPr>
  <c:txPr>
    <a:bodyPr/>
    <a:lstStyle/>
    <a:p>
      <a:pPr>
        <a:defRPr/>
      </a:pPr>
      <a:endParaRPr lang="en-US"/>
    </a:p>
  </c:txPr>
  <c:externalData r:id="rId4">
    <c:autoUpdate val="0"/>
  </c:externalData>
  <c:userShapes r:id="rId5"/>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'Linked Data'!$A$12</c:f>
              <c:strCache>
                <c:ptCount val="1"/>
                <c:pt idx="0">
                  <c:v>Premises</c:v>
                </c:pt>
              </c:strCache>
            </c:strRef>
          </c:tx>
          <c:spPr>
            <a:solidFill>
              <a:srgbClr val="0070C0"/>
            </a:solidFill>
            <a:ln>
              <a:noFill/>
            </a:ln>
            <a:effectLst>
              <a:outerShdw blurRad="57150" dist="19050" dir="5400000" algn="ctr" rotWithShape="0">
                <a:srgbClr val="000000">
                  <a:alpha val="63000"/>
                </a:srgbClr>
              </a:outerShdw>
            </a:effectLst>
          </c:spPr>
          <c:invertIfNegative val="0"/>
          <c:cat>
            <c:numRef>
              <c:f>'Linked Data'!$B$11:$K$11</c:f>
              <c:numCache>
                <c:formatCode>General</c:formatCode>
                <c:ptCount val="10"/>
                <c:pt idx="0">
                  <c:v>2023</c:v>
                </c:pt>
                <c:pt idx="1">
                  <c:v>2022</c:v>
                </c:pt>
                <c:pt idx="2">
                  <c:v>2021</c:v>
                </c:pt>
                <c:pt idx="3">
                  <c:v>2020</c:v>
                </c:pt>
                <c:pt idx="4">
                  <c:v>2019</c:v>
                </c:pt>
                <c:pt idx="5">
                  <c:v>2018</c:v>
                </c:pt>
                <c:pt idx="6">
                  <c:v>2017</c:v>
                </c:pt>
                <c:pt idx="7">
                  <c:v>2016</c:v>
                </c:pt>
                <c:pt idx="8">
                  <c:v>2015</c:v>
                </c:pt>
                <c:pt idx="9">
                  <c:v>2014</c:v>
                </c:pt>
              </c:numCache>
            </c:numRef>
          </c:cat>
          <c:val>
            <c:numRef>
              <c:f>'Linked Data'!$B$12:$K$12</c:f>
              <c:numCache>
                <c:formatCode>0.0%</c:formatCode>
                <c:ptCount val="10"/>
                <c:pt idx="0">
                  <c:v>0.51313999999999993</c:v>
                </c:pt>
                <c:pt idx="1">
                  <c:v>0.54930500000000004</c:v>
                </c:pt>
                <c:pt idx="2">
                  <c:v>0.59243500000000004</c:v>
                </c:pt>
                <c:pt idx="3">
                  <c:v>0.50638499999999997</c:v>
                </c:pt>
                <c:pt idx="4">
                  <c:v>0.59460000000000002</c:v>
                </c:pt>
                <c:pt idx="5">
                  <c:v>0.6437949999999999</c:v>
                </c:pt>
                <c:pt idx="6">
                  <c:v>0.68103999999999998</c:v>
                </c:pt>
                <c:pt idx="7">
                  <c:v>0.68206999999999995</c:v>
                </c:pt>
                <c:pt idx="8">
                  <c:v>0.55496999999999996</c:v>
                </c:pt>
                <c:pt idx="9">
                  <c:v>0.528505</c:v>
                </c:pt>
              </c:numCache>
            </c:numRef>
          </c:val>
          <c:extLst>
            <c:ext xmlns:c16="http://schemas.microsoft.com/office/drawing/2014/chart" uri="{C3380CC4-5D6E-409C-BE32-E72D297353CC}">
              <c16:uniqueId val="{00000000-00CB-4C2E-8A70-776C09547018}"/>
            </c:ext>
          </c:extLst>
        </c:ser>
        <c:ser>
          <c:idx val="1"/>
          <c:order val="1"/>
          <c:tx>
            <c:strRef>
              <c:f>'Linked Data'!$A$13</c:f>
              <c:strCache>
                <c:ptCount val="1"/>
                <c:pt idx="0">
                  <c:v>XS &amp; Umb</c:v>
                </c:pt>
              </c:strCache>
            </c:strRef>
          </c:tx>
          <c:spPr>
            <a:solidFill>
              <a:srgbClr val="FF0000"/>
            </a:solidFill>
            <a:ln>
              <a:noFill/>
            </a:ln>
            <a:effectLst>
              <a:outerShdw blurRad="57150" dist="19050" dir="5400000" algn="ctr" rotWithShape="0">
                <a:srgbClr val="000000">
                  <a:alpha val="63000"/>
                </a:srgbClr>
              </a:outerShdw>
            </a:effectLst>
          </c:spPr>
          <c:invertIfNegative val="0"/>
          <c:cat>
            <c:numRef>
              <c:f>'Linked Data'!$B$11:$K$11</c:f>
              <c:numCache>
                <c:formatCode>General</c:formatCode>
                <c:ptCount val="10"/>
                <c:pt idx="0">
                  <c:v>2023</c:v>
                </c:pt>
                <c:pt idx="1">
                  <c:v>2022</c:v>
                </c:pt>
                <c:pt idx="2">
                  <c:v>2021</c:v>
                </c:pt>
                <c:pt idx="3">
                  <c:v>2020</c:v>
                </c:pt>
                <c:pt idx="4">
                  <c:v>2019</c:v>
                </c:pt>
                <c:pt idx="5">
                  <c:v>2018</c:v>
                </c:pt>
                <c:pt idx="6">
                  <c:v>2017</c:v>
                </c:pt>
                <c:pt idx="7">
                  <c:v>2016</c:v>
                </c:pt>
                <c:pt idx="8">
                  <c:v>2015</c:v>
                </c:pt>
                <c:pt idx="9">
                  <c:v>2014</c:v>
                </c:pt>
              </c:numCache>
            </c:numRef>
          </c:cat>
          <c:val>
            <c:numRef>
              <c:f>'Linked Data'!$B$13:$K$13</c:f>
              <c:numCache>
                <c:formatCode>0.0%</c:formatCode>
                <c:ptCount val="10"/>
                <c:pt idx="0">
                  <c:v>0.60311500000000007</c:v>
                </c:pt>
                <c:pt idx="1">
                  <c:v>0.62179499999999999</c:v>
                </c:pt>
                <c:pt idx="2">
                  <c:v>0.68354500000000007</c:v>
                </c:pt>
                <c:pt idx="3">
                  <c:v>0.69880500000000001</c:v>
                </c:pt>
                <c:pt idx="4">
                  <c:v>0.79093499999999994</c:v>
                </c:pt>
                <c:pt idx="5">
                  <c:v>0.76859</c:v>
                </c:pt>
                <c:pt idx="6">
                  <c:v>0.98421999999999998</c:v>
                </c:pt>
                <c:pt idx="7">
                  <c:v>0.63192999999999999</c:v>
                </c:pt>
                <c:pt idx="8">
                  <c:v>0.64432</c:v>
                </c:pt>
                <c:pt idx="9">
                  <c:v>0.46353</c:v>
                </c:pt>
              </c:numCache>
            </c:numRef>
          </c:val>
          <c:extLst>
            <c:ext xmlns:c16="http://schemas.microsoft.com/office/drawing/2014/chart" uri="{C3380CC4-5D6E-409C-BE32-E72D297353CC}">
              <c16:uniqueId val="{00000001-00CB-4C2E-8A70-776C09547018}"/>
            </c:ext>
          </c:extLst>
        </c:ser>
        <c:dLbls>
          <c:showLegendKey val="0"/>
          <c:showVal val="0"/>
          <c:showCatName val="0"/>
          <c:showSerName val="0"/>
          <c:showPercent val="0"/>
          <c:showBubbleSize val="0"/>
        </c:dLbls>
        <c:gapWidth val="100"/>
        <c:overlap val="-24"/>
        <c:axId val="1085572992"/>
        <c:axId val="1085572632"/>
      </c:barChart>
      <c:catAx>
        <c:axId val="10855729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198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85572632"/>
        <c:crosses val="autoZero"/>
        <c:auto val="1"/>
        <c:lblAlgn val="ctr"/>
        <c:lblOffset val="100"/>
        <c:noMultiLvlLbl val="0"/>
      </c:catAx>
      <c:valAx>
        <c:axId val="1085572632"/>
        <c:scaling>
          <c:orientation val="minMax"/>
          <c:max val="0.8"/>
          <c:min val="0.4"/>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855729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lumMod val="95000"/>
      </a:schemeClr>
    </a:solidFill>
    <a:ln w="9525" cap="flat" cmpd="sng" algn="ctr">
      <a:solidFill>
        <a:schemeClr val="tx1">
          <a:lumMod val="15000"/>
          <a:lumOff val="85000"/>
        </a:schemeClr>
      </a:solidFill>
      <a:round/>
    </a:ln>
    <a:effectLst/>
  </c:spPr>
  <c:txPr>
    <a:bodyPr/>
    <a:lstStyle/>
    <a:p>
      <a:pPr>
        <a:defRPr/>
      </a:pPr>
      <a:endParaRPr lang="en-US"/>
    </a:p>
  </c:txPr>
  <c:externalData r:id="rId4">
    <c:autoUpdate val="0"/>
  </c:externalData>
  <c:userShapes r:id="rId5"/>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'Linked Data'!$A$18</c:f>
              <c:strCache>
                <c:ptCount val="1"/>
                <c:pt idx="0">
                  <c:v>Premises</c:v>
                </c:pt>
              </c:strCache>
            </c:strRef>
          </c:tx>
          <c:spPr>
            <a:solidFill>
              <a:srgbClr val="0070C0"/>
            </a:solidFill>
            <a:ln>
              <a:noFill/>
            </a:ln>
            <a:effectLst>
              <a:outerShdw blurRad="57150" dist="19050" dir="5400000" algn="ctr" rotWithShape="0">
                <a:srgbClr val="000000">
                  <a:alpha val="63000"/>
                </a:srgbClr>
              </a:outerShdw>
            </a:effectLst>
          </c:spPr>
          <c:invertIfNegative val="0"/>
          <c:cat>
            <c:numRef>
              <c:f>'Linked Data'!$B$17:$K$17</c:f>
              <c:numCache>
                <c:formatCode>General</c:formatCode>
                <c:ptCount val="10"/>
                <c:pt idx="0">
                  <c:v>2023</c:v>
                </c:pt>
                <c:pt idx="1">
                  <c:v>2022</c:v>
                </c:pt>
                <c:pt idx="2">
                  <c:v>2021</c:v>
                </c:pt>
                <c:pt idx="3">
                  <c:v>2020</c:v>
                </c:pt>
                <c:pt idx="4">
                  <c:v>2019</c:v>
                </c:pt>
                <c:pt idx="5">
                  <c:v>2018</c:v>
                </c:pt>
                <c:pt idx="6">
                  <c:v>2017</c:v>
                </c:pt>
                <c:pt idx="7">
                  <c:v>2016</c:v>
                </c:pt>
                <c:pt idx="8">
                  <c:v>2015</c:v>
                </c:pt>
                <c:pt idx="9">
                  <c:v>2014</c:v>
                </c:pt>
              </c:numCache>
            </c:numRef>
          </c:cat>
          <c:val>
            <c:numRef>
              <c:f>'Linked Data'!$B$18:$K$18</c:f>
              <c:numCache>
                <c:formatCode>0.0%</c:formatCode>
                <c:ptCount val="10"/>
                <c:pt idx="0">
                  <c:v>0.65380000000000005</c:v>
                </c:pt>
                <c:pt idx="1">
                  <c:v>0.65003500000000003</c:v>
                </c:pt>
                <c:pt idx="2">
                  <c:v>0.62946999999999997</c:v>
                </c:pt>
                <c:pt idx="3">
                  <c:v>0.59092999999999996</c:v>
                </c:pt>
                <c:pt idx="4">
                  <c:v>0.63775000000000004</c:v>
                </c:pt>
                <c:pt idx="5">
                  <c:v>0.66578499999999996</c:v>
                </c:pt>
                <c:pt idx="6">
                  <c:v>0.64754</c:v>
                </c:pt>
                <c:pt idx="7">
                  <c:v>0.60685999999999996</c:v>
                </c:pt>
                <c:pt idx="8">
                  <c:v>0.64304000000000006</c:v>
                </c:pt>
                <c:pt idx="9">
                  <c:v>0.58716499999999994</c:v>
                </c:pt>
              </c:numCache>
            </c:numRef>
          </c:val>
          <c:extLst>
            <c:ext xmlns:c16="http://schemas.microsoft.com/office/drawing/2014/chart" uri="{C3380CC4-5D6E-409C-BE32-E72D297353CC}">
              <c16:uniqueId val="{00000000-3481-4583-8BD3-78B013045FD1}"/>
            </c:ext>
          </c:extLst>
        </c:ser>
        <c:ser>
          <c:idx val="1"/>
          <c:order val="1"/>
          <c:tx>
            <c:strRef>
              <c:f>'Linked Data'!$A$19</c:f>
              <c:strCache>
                <c:ptCount val="1"/>
                <c:pt idx="0">
                  <c:v>XS &amp; Umb</c:v>
                </c:pt>
              </c:strCache>
            </c:strRef>
          </c:tx>
          <c:spPr>
            <a:solidFill>
              <a:srgbClr val="FF0000"/>
            </a:solidFill>
            <a:ln>
              <a:noFill/>
            </a:ln>
            <a:effectLst>
              <a:outerShdw blurRad="57150" dist="19050" dir="5400000" algn="ctr" rotWithShape="0">
                <a:srgbClr val="000000">
                  <a:alpha val="63000"/>
                </a:srgbClr>
              </a:outerShdw>
            </a:effectLst>
          </c:spPr>
          <c:invertIfNegative val="0"/>
          <c:cat>
            <c:numRef>
              <c:f>'Linked Data'!$B$17:$K$17</c:f>
              <c:numCache>
                <c:formatCode>General</c:formatCode>
                <c:ptCount val="10"/>
                <c:pt idx="0">
                  <c:v>2023</c:v>
                </c:pt>
                <c:pt idx="1">
                  <c:v>2022</c:v>
                </c:pt>
                <c:pt idx="2">
                  <c:v>2021</c:v>
                </c:pt>
                <c:pt idx="3">
                  <c:v>2020</c:v>
                </c:pt>
                <c:pt idx="4">
                  <c:v>2019</c:v>
                </c:pt>
                <c:pt idx="5">
                  <c:v>2018</c:v>
                </c:pt>
                <c:pt idx="6">
                  <c:v>2017</c:v>
                </c:pt>
                <c:pt idx="7">
                  <c:v>2016</c:v>
                </c:pt>
                <c:pt idx="8">
                  <c:v>2015</c:v>
                </c:pt>
                <c:pt idx="9">
                  <c:v>2014</c:v>
                </c:pt>
              </c:numCache>
            </c:numRef>
          </c:cat>
          <c:val>
            <c:numRef>
              <c:f>'Linked Data'!$B$19:$K$19</c:f>
              <c:numCache>
                <c:formatCode>0.0%</c:formatCode>
                <c:ptCount val="10"/>
                <c:pt idx="0">
                  <c:v>0.63890499999999995</c:v>
                </c:pt>
                <c:pt idx="1">
                  <c:v>0.64253000000000005</c:v>
                </c:pt>
                <c:pt idx="2">
                  <c:v>0.66220499999999993</c:v>
                </c:pt>
                <c:pt idx="3">
                  <c:v>0.590665</c:v>
                </c:pt>
                <c:pt idx="4">
                  <c:v>0.63405</c:v>
                </c:pt>
                <c:pt idx="5">
                  <c:v>0.61495</c:v>
                </c:pt>
                <c:pt idx="6">
                  <c:v>0.62372000000000005</c:v>
                </c:pt>
                <c:pt idx="7">
                  <c:v>0.60802999999999996</c:v>
                </c:pt>
                <c:pt idx="8">
                  <c:v>0.59204999999999997</c:v>
                </c:pt>
                <c:pt idx="9">
                  <c:v>0.58411000000000002</c:v>
                </c:pt>
              </c:numCache>
            </c:numRef>
          </c:val>
          <c:extLst>
            <c:ext xmlns:c16="http://schemas.microsoft.com/office/drawing/2014/chart" uri="{C3380CC4-5D6E-409C-BE32-E72D297353CC}">
              <c16:uniqueId val="{00000001-3481-4583-8BD3-78B013045FD1}"/>
            </c:ext>
          </c:extLst>
        </c:ser>
        <c:dLbls>
          <c:showLegendKey val="0"/>
          <c:showVal val="0"/>
          <c:showCatName val="0"/>
          <c:showSerName val="0"/>
          <c:showPercent val="0"/>
          <c:showBubbleSize val="0"/>
        </c:dLbls>
        <c:gapWidth val="100"/>
        <c:overlap val="-24"/>
        <c:axId val="1155936104"/>
        <c:axId val="1155936824"/>
      </c:barChart>
      <c:catAx>
        <c:axId val="11559361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198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55936824"/>
        <c:crosses val="autoZero"/>
        <c:auto val="1"/>
        <c:lblAlgn val="ctr"/>
        <c:lblOffset val="100"/>
        <c:noMultiLvlLbl val="0"/>
      </c:catAx>
      <c:valAx>
        <c:axId val="1155936824"/>
        <c:scaling>
          <c:orientation val="minMax"/>
          <c:max val="0.8"/>
          <c:min val="0.4"/>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559361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lumMod val="95000"/>
      </a:schemeClr>
    </a:solidFill>
    <a:ln w="9525" cap="flat" cmpd="sng" algn="ctr">
      <a:solidFill>
        <a:schemeClr val="tx1">
          <a:lumMod val="15000"/>
          <a:lumOff val="85000"/>
        </a:schemeClr>
      </a:solidFill>
      <a:round/>
    </a:ln>
    <a:effectLst/>
  </c:spPr>
  <c:txPr>
    <a:bodyPr/>
    <a:lstStyle/>
    <a:p>
      <a:pPr>
        <a:defRPr/>
      </a:pPr>
      <a:endParaRPr lang="en-US"/>
    </a:p>
  </c:txPr>
  <c:externalData r:id="rId4">
    <c:autoUpdate val="0"/>
  </c:externalData>
  <c:userShapes r:id="rId5"/>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Top Writers Combined</c:v>
          </c:tx>
          <c:spPr>
            <a:ln w="44450" cap="rnd">
              <a:solidFill>
                <a:srgbClr val="FF0000"/>
              </a:solidFill>
              <a:round/>
            </a:ln>
            <a:effectLst>
              <a:outerShdw blurRad="57150" dist="19050" dir="5400000" algn="ctr" rotWithShape="0">
                <a:srgbClr val="000000">
                  <a:alpha val="63000"/>
                </a:srgbClr>
              </a:outerShdw>
            </a:effectLst>
          </c:spPr>
          <c:marker>
            <c:symbol val="none"/>
          </c:marker>
          <c:cat>
            <c:numRef>
              <c:f>'IEE Data Pulls'!$O$5:$T$5</c:f>
              <c:numCache>
                <c:formatCode>General</c:formatCode>
                <c:ptCount val="6"/>
                <c:pt idx="0">
                  <c:v>2018</c:v>
                </c:pt>
                <c:pt idx="1">
                  <c:v>2019</c:v>
                </c:pt>
                <c:pt idx="2">
                  <c:v>2020</c:v>
                </c:pt>
                <c:pt idx="3">
                  <c:v>2021</c:v>
                </c:pt>
                <c:pt idx="4">
                  <c:v>2022</c:v>
                </c:pt>
                <c:pt idx="5">
                  <c:v>2023</c:v>
                </c:pt>
              </c:numCache>
            </c:numRef>
          </c:cat>
          <c:val>
            <c:numRef>
              <c:f>'IEE Data Pulls'!$O$27:$T$27</c:f>
              <c:numCache>
                <c:formatCode>0.0%</c:formatCode>
                <c:ptCount val="6"/>
                <c:pt idx="0">
                  <c:v>1.0220773101487628</c:v>
                </c:pt>
                <c:pt idx="1">
                  <c:v>0.98063259464275554</c:v>
                </c:pt>
                <c:pt idx="2">
                  <c:v>0.94859772945581322</c:v>
                </c:pt>
                <c:pt idx="3">
                  <c:v>0.95262639941878713</c:v>
                </c:pt>
                <c:pt idx="4">
                  <c:v>1.2316339796254461</c:v>
                </c:pt>
                <c:pt idx="5">
                  <c:v>1.4560129130481334</c:v>
                </c:pt>
              </c:numCache>
            </c:numRef>
          </c:val>
          <c:smooth val="0"/>
          <c:extLst>
            <c:ext xmlns:c16="http://schemas.microsoft.com/office/drawing/2014/chart" uri="{C3380CC4-5D6E-409C-BE32-E72D297353CC}">
              <c16:uniqueId val="{00000000-3081-4DB4-AAF8-6527D95264AF}"/>
            </c:ext>
          </c:extLst>
        </c:ser>
        <c:ser>
          <c:idx val="1"/>
          <c:order val="1"/>
          <c:tx>
            <c:v>Median of Top Writers</c:v>
          </c:tx>
          <c:spPr>
            <a:ln w="44450" cap="rnd">
              <a:solidFill>
                <a:srgbClr val="0070C0"/>
              </a:solidFill>
              <a:round/>
            </a:ln>
            <a:effectLst>
              <a:outerShdw blurRad="57150" dist="19050" dir="5400000" algn="ctr" rotWithShape="0">
                <a:srgbClr val="000000">
                  <a:alpha val="63000"/>
                </a:srgbClr>
              </a:outerShdw>
            </a:effectLst>
          </c:spPr>
          <c:marker>
            <c:symbol val="none"/>
          </c:marker>
          <c:cat>
            <c:numRef>
              <c:f>'IEE Data Pulls'!$O$5:$T$5</c:f>
              <c:numCache>
                <c:formatCode>General</c:formatCode>
                <c:ptCount val="6"/>
                <c:pt idx="0">
                  <c:v>2018</c:v>
                </c:pt>
                <c:pt idx="1">
                  <c:v>2019</c:v>
                </c:pt>
                <c:pt idx="2">
                  <c:v>2020</c:v>
                </c:pt>
                <c:pt idx="3">
                  <c:v>2021</c:v>
                </c:pt>
                <c:pt idx="4">
                  <c:v>2022</c:v>
                </c:pt>
                <c:pt idx="5">
                  <c:v>2023</c:v>
                </c:pt>
              </c:numCache>
            </c:numRef>
          </c:cat>
          <c:val>
            <c:numRef>
              <c:f>'IEE Data Pulls'!$O$29:$T$29</c:f>
              <c:numCache>
                <c:formatCode>0.0%</c:formatCode>
                <c:ptCount val="6"/>
                <c:pt idx="0">
                  <c:v>1.0275908849416471</c:v>
                </c:pt>
                <c:pt idx="1">
                  <c:v>0.77078202831845333</c:v>
                </c:pt>
                <c:pt idx="2">
                  <c:v>0.90010006217688765</c:v>
                </c:pt>
                <c:pt idx="3">
                  <c:v>0.87787354809477347</c:v>
                </c:pt>
                <c:pt idx="4">
                  <c:v>0.93325868771121767</c:v>
                </c:pt>
                <c:pt idx="5">
                  <c:v>1.1646354103291787</c:v>
                </c:pt>
              </c:numCache>
            </c:numRef>
          </c:val>
          <c:smooth val="0"/>
          <c:extLst>
            <c:ext xmlns:c16="http://schemas.microsoft.com/office/drawing/2014/chart" uri="{C3380CC4-5D6E-409C-BE32-E72D297353CC}">
              <c16:uniqueId val="{00000001-3081-4DB4-AAF8-6527D95264AF}"/>
            </c:ext>
          </c:extLst>
        </c:ser>
        <c:ser>
          <c:idx val="2"/>
          <c:order val="2"/>
          <c:tx>
            <c:v>State Farm</c:v>
          </c:tx>
          <c:spPr>
            <a:ln w="44450" cap="rnd">
              <a:solidFill>
                <a:srgbClr val="FFC000"/>
              </a:solidFill>
              <a:round/>
            </a:ln>
            <a:effectLst>
              <a:outerShdw blurRad="57150" dist="19050" dir="5400000" algn="ctr" rotWithShape="0">
                <a:srgbClr val="000000">
                  <a:alpha val="63000"/>
                </a:srgbClr>
              </a:outerShdw>
            </a:effectLst>
          </c:spPr>
          <c:marker>
            <c:symbol val="none"/>
          </c:marker>
          <c:cat>
            <c:numRef>
              <c:f>'IEE Data Pulls'!$O$5:$T$5</c:f>
              <c:numCache>
                <c:formatCode>General</c:formatCode>
                <c:ptCount val="6"/>
                <c:pt idx="0">
                  <c:v>2018</c:v>
                </c:pt>
                <c:pt idx="1">
                  <c:v>2019</c:v>
                </c:pt>
                <c:pt idx="2">
                  <c:v>2020</c:v>
                </c:pt>
                <c:pt idx="3">
                  <c:v>2021</c:v>
                </c:pt>
                <c:pt idx="4">
                  <c:v>2022</c:v>
                </c:pt>
                <c:pt idx="5">
                  <c:v>2023</c:v>
                </c:pt>
              </c:numCache>
            </c:numRef>
          </c:cat>
          <c:val>
            <c:numRef>
              <c:f>'IEE Data Pulls'!$O$31:$T$31</c:f>
              <c:numCache>
                <c:formatCode>0.0%</c:formatCode>
                <c:ptCount val="6"/>
                <c:pt idx="0">
                  <c:v>0.99507498421169982</c:v>
                </c:pt>
                <c:pt idx="1">
                  <c:v>0.93393855187223918</c:v>
                </c:pt>
                <c:pt idx="2">
                  <c:v>0.85458020805204127</c:v>
                </c:pt>
                <c:pt idx="3">
                  <c:v>0.91903307466663442</c:v>
                </c:pt>
                <c:pt idx="4">
                  <c:v>1.3373533475801813</c:v>
                </c:pt>
                <c:pt idx="5">
                  <c:v>1.8375328622332514</c:v>
                </c:pt>
              </c:numCache>
            </c:numRef>
          </c:val>
          <c:smooth val="0"/>
          <c:extLst>
            <c:ext xmlns:c16="http://schemas.microsoft.com/office/drawing/2014/chart" uri="{C3380CC4-5D6E-409C-BE32-E72D297353CC}">
              <c16:uniqueId val="{00000002-3081-4DB4-AAF8-6527D95264AF}"/>
            </c:ext>
          </c:extLst>
        </c:ser>
        <c:ser>
          <c:idx val="3"/>
          <c:order val="3"/>
          <c:tx>
            <c:v>100% CR</c:v>
          </c:tx>
          <c:spPr>
            <a:ln w="25400" cap="rnd">
              <a:solidFill>
                <a:schemeClr val="tx1"/>
              </a:solidFill>
              <a:round/>
            </a:ln>
            <a:effectLst>
              <a:outerShdw blurRad="57150" dist="19050" dir="5400000" algn="ctr" rotWithShape="0">
                <a:srgbClr val="000000">
                  <a:alpha val="63000"/>
                </a:srgbClr>
              </a:outerShdw>
            </a:effectLst>
          </c:spPr>
          <c:marker>
            <c:symbol val="none"/>
          </c:marker>
          <c:val>
            <c:numRef>
              <c:f>'IEE Data Pulls'!$O$30:$T$30</c:f>
              <c:numCache>
                <c:formatCode>0.0%</c:formatCode>
                <c:ptCount val="6"/>
                <c:pt idx="0">
                  <c:v>1</c:v>
                </c:pt>
                <c:pt idx="1">
                  <c:v>1</c:v>
                </c:pt>
                <c:pt idx="2">
                  <c:v>1</c:v>
                </c:pt>
                <c:pt idx="3">
                  <c:v>1</c:v>
                </c:pt>
                <c:pt idx="4">
                  <c:v>1</c:v>
                </c:pt>
                <c:pt idx="5">
                  <c:v>1</c:v>
                </c:pt>
              </c:numCache>
            </c:numRef>
          </c:val>
          <c:smooth val="0"/>
          <c:extLst>
            <c:ext xmlns:c16="http://schemas.microsoft.com/office/drawing/2014/chart" uri="{C3380CC4-5D6E-409C-BE32-E72D297353CC}">
              <c16:uniqueId val="{00000003-3081-4DB4-AAF8-6527D95264AF}"/>
            </c:ext>
          </c:extLst>
        </c:ser>
        <c:dLbls>
          <c:showLegendKey val="0"/>
          <c:showVal val="0"/>
          <c:showCatName val="0"/>
          <c:showSerName val="0"/>
          <c:showPercent val="0"/>
          <c:showBubbleSize val="0"/>
        </c:dLbls>
        <c:smooth val="0"/>
        <c:axId val="1033933912"/>
        <c:axId val="1033934632"/>
      </c:lineChart>
      <c:catAx>
        <c:axId val="1033933912"/>
        <c:scaling>
          <c:orientation val="minMax"/>
        </c:scaling>
        <c:delete val="0"/>
        <c:axPos val="b"/>
        <c:title>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dirty="0"/>
                  <a:t>Calendar</a:t>
                </a:r>
                <a:r>
                  <a:rPr lang="en-US" baseline="0" dirty="0"/>
                  <a:t> Year</a:t>
                </a:r>
                <a:endParaRPr lang="en-US" dirty="0"/>
              </a:p>
            </c:rich>
          </c:tx>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33934632"/>
        <c:crosses val="autoZero"/>
        <c:auto val="1"/>
        <c:lblAlgn val="ctr"/>
        <c:lblOffset val="100"/>
        <c:noMultiLvlLbl val="0"/>
      </c:catAx>
      <c:valAx>
        <c:axId val="1033934632"/>
        <c:scaling>
          <c:orientation val="minMax"/>
          <c:min val="0.60000000000000009"/>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dirty="0"/>
                  <a:t>Calendar Year CR</a:t>
                </a:r>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33933912"/>
        <c:crosses val="autoZero"/>
        <c:crossBetween val="between"/>
      </c:valAx>
      <c:spPr>
        <a:noFill/>
        <a:ln>
          <a:noFill/>
        </a:ln>
        <a:effectLst/>
      </c:spPr>
    </c:plotArea>
    <c:legend>
      <c:legendPos val="b"/>
      <c:legendEntry>
        <c:idx val="3"/>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schemeClr>
    </a:solidFill>
    <a:ln w="9525" cap="flat" cmpd="sng" algn="ctr">
      <a:solidFill>
        <a:schemeClr val="tx1">
          <a:lumMod val="15000"/>
          <a:lumOff val="85000"/>
        </a:schemeClr>
      </a:solidFill>
      <a:round/>
    </a:ln>
    <a:effectLst/>
  </c:spPr>
  <c:txPr>
    <a:bodyPr/>
    <a:lstStyle/>
    <a:p>
      <a:pPr>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'Graph Overall'!$C$2</c:f>
              <c:strCache>
                <c:ptCount val="1"/>
                <c:pt idx="0">
                  <c:v># Filings, LHS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'Graph Overall'!$B$4:$B$32</c:f>
              <c:strCache>
                <c:ptCount val="29"/>
                <c:pt idx="0">
                  <c:v>2017Q2</c:v>
                </c:pt>
                <c:pt idx="1">
                  <c:v>2017Q3</c:v>
                </c:pt>
                <c:pt idx="2">
                  <c:v>2017Q4</c:v>
                </c:pt>
                <c:pt idx="3">
                  <c:v>2018Q1</c:v>
                </c:pt>
                <c:pt idx="4">
                  <c:v>2018Q2</c:v>
                </c:pt>
                <c:pt idx="5">
                  <c:v>2018Q3</c:v>
                </c:pt>
                <c:pt idx="6">
                  <c:v>2018Q4</c:v>
                </c:pt>
                <c:pt idx="7">
                  <c:v>2019Q1</c:v>
                </c:pt>
                <c:pt idx="8">
                  <c:v>2019Q2</c:v>
                </c:pt>
                <c:pt idx="9">
                  <c:v>2019Q3</c:v>
                </c:pt>
                <c:pt idx="10">
                  <c:v>2019Q4</c:v>
                </c:pt>
                <c:pt idx="11">
                  <c:v>2020Q1</c:v>
                </c:pt>
                <c:pt idx="12">
                  <c:v>2020Q2</c:v>
                </c:pt>
                <c:pt idx="13">
                  <c:v>2020Q3</c:v>
                </c:pt>
                <c:pt idx="14">
                  <c:v>2020Q4</c:v>
                </c:pt>
                <c:pt idx="15">
                  <c:v>2021Q1</c:v>
                </c:pt>
                <c:pt idx="16">
                  <c:v>2021Q2</c:v>
                </c:pt>
                <c:pt idx="17">
                  <c:v>2021Q3</c:v>
                </c:pt>
                <c:pt idx="18">
                  <c:v>2021Q4</c:v>
                </c:pt>
                <c:pt idx="19">
                  <c:v>2022Q1</c:v>
                </c:pt>
                <c:pt idx="20">
                  <c:v>2022Q2</c:v>
                </c:pt>
                <c:pt idx="21">
                  <c:v>2022Q3</c:v>
                </c:pt>
                <c:pt idx="22">
                  <c:v>2022Q4</c:v>
                </c:pt>
                <c:pt idx="23">
                  <c:v>2023Q1</c:v>
                </c:pt>
                <c:pt idx="24">
                  <c:v>2023Q2</c:v>
                </c:pt>
                <c:pt idx="25">
                  <c:v>2023Q3</c:v>
                </c:pt>
                <c:pt idx="26">
                  <c:v>2023Q4</c:v>
                </c:pt>
                <c:pt idx="27">
                  <c:v>2024Q1</c:v>
                </c:pt>
                <c:pt idx="28">
                  <c:v>2024Q2</c:v>
                </c:pt>
              </c:strCache>
              <c:extLst/>
            </c:strRef>
          </c:cat>
          <c:val>
            <c:numRef>
              <c:f>'Graph Overall'!$C$4:$C$32</c:f>
              <c:numCache>
                <c:formatCode>General</c:formatCode>
                <c:ptCount val="29"/>
                <c:pt idx="0">
                  <c:v>284</c:v>
                </c:pt>
                <c:pt idx="1">
                  <c:v>249</c:v>
                </c:pt>
                <c:pt idx="2">
                  <c:v>330</c:v>
                </c:pt>
                <c:pt idx="3">
                  <c:v>316</c:v>
                </c:pt>
                <c:pt idx="4">
                  <c:v>371</c:v>
                </c:pt>
                <c:pt idx="5">
                  <c:v>210</c:v>
                </c:pt>
                <c:pt idx="6">
                  <c:v>278</c:v>
                </c:pt>
                <c:pt idx="7">
                  <c:v>377</c:v>
                </c:pt>
                <c:pt idx="8">
                  <c:v>347</c:v>
                </c:pt>
                <c:pt idx="9">
                  <c:v>314</c:v>
                </c:pt>
                <c:pt idx="10">
                  <c:v>215</c:v>
                </c:pt>
                <c:pt idx="11">
                  <c:v>199</c:v>
                </c:pt>
                <c:pt idx="12">
                  <c:v>204</c:v>
                </c:pt>
                <c:pt idx="13">
                  <c:v>217</c:v>
                </c:pt>
                <c:pt idx="14">
                  <c:v>276</c:v>
                </c:pt>
                <c:pt idx="15">
                  <c:v>243</c:v>
                </c:pt>
                <c:pt idx="16">
                  <c:v>260</c:v>
                </c:pt>
                <c:pt idx="17">
                  <c:v>168</c:v>
                </c:pt>
                <c:pt idx="18">
                  <c:v>265</c:v>
                </c:pt>
                <c:pt idx="19">
                  <c:v>277</c:v>
                </c:pt>
                <c:pt idx="20">
                  <c:v>283</c:v>
                </c:pt>
                <c:pt idx="21">
                  <c:v>332</c:v>
                </c:pt>
                <c:pt idx="22">
                  <c:v>340</c:v>
                </c:pt>
                <c:pt idx="23">
                  <c:v>365</c:v>
                </c:pt>
                <c:pt idx="24">
                  <c:v>318</c:v>
                </c:pt>
                <c:pt idx="25">
                  <c:v>359</c:v>
                </c:pt>
                <c:pt idx="26">
                  <c:v>335</c:v>
                </c:pt>
                <c:pt idx="27">
                  <c:v>250</c:v>
                </c:pt>
                <c:pt idx="28">
                  <c:v>158</c:v>
                </c:pt>
              </c:numCache>
              <c:extLst/>
            </c:numRef>
          </c:val>
          <c:extLst>
            <c:ext xmlns:c16="http://schemas.microsoft.com/office/drawing/2014/chart" uri="{C3380CC4-5D6E-409C-BE32-E72D297353CC}">
              <c16:uniqueId val="{00000000-C20C-4C03-9D8E-F9207D886A6D}"/>
            </c:ext>
          </c:extLst>
        </c:ser>
        <c:dLbls>
          <c:showLegendKey val="0"/>
          <c:showVal val="0"/>
          <c:showCatName val="0"/>
          <c:showSerName val="0"/>
          <c:showPercent val="0"/>
          <c:showBubbleSize val="0"/>
        </c:dLbls>
        <c:gapWidth val="219"/>
        <c:overlap val="-27"/>
        <c:axId val="1142826656"/>
        <c:axId val="1142827016"/>
      </c:barChart>
      <c:lineChart>
        <c:grouping val="standard"/>
        <c:varyColors val="0"/>
        <c:ser>
          <c:idx val="1"/>
          <c:order val="1"/>
          <c:tx>
            <c:strRef>
              <c:f>'Graph Overall'!$D$2</c:f>
              <c:strCache>
                <c:ptCount val="1"/>
                <c:pt idx="0">
                  <c:v>Avg Rate Change, RHS</c:v>
                </c:pt>
              </c:strCache>
            </c:strRef>
          </c:tx>
          <c:spPr>
            <a:ln w="44450" cap="rnd">
              <a:solidFill>
                <a:srgbClr val="FF0000"/>
              </a:solidFill>
              <a:round/>
            </a:ln>
            <a:effectLst>
              <a:outerShdw blurRad="57150" dist="19050" dir="5400000" algn="ctr" rotWithShape="0">
                <a:srgbClr val="000000">
                  <a:alpha val="63000"/>
                </a:srgbClr>
              </a:outerShdw>
            </a:effectLst>
          </c:spPr>
          <c:marker>
            <c:symbol val="none"/>
          </c:marker>
          <c:cat>
            <c:strRef>
              <c:f>'Graph Overall'!$B$4:$B$32</c:f>
              <c:strCache>
                <c:ptCount val="29"/>
                <c:pt idx="0">
                  <c:v>2017Q2</c:v>
                </c:pt>
                <c:pt idx="1">
                  <c:v>2017Q3</c:v>
                </c:pt>
                <c:pt idx="2">
                  <c:v>2017Q4</c:v>
                </c:pt>
                <c:pt idx="3">
                  <c:v>2018Q1</c:v>
                </c:pt>
                <c:pt idx="4">
                  <c:v>2018Q2</c:v>
                </c:pt>
                <c:pt idx="5">
                  <c:v>2018Q3</c:v>
                </c:pt>
                <c:pt idx="6">
                  <c:v>2018Q4</c:v>
                </c:pt>
                <c:pt idx="7">
                  <c:v>2019Q1</c:v>
                </c:pt>
                <c:pt idx="8">
                  <c:v>2019Q2</c:v>
                </c:pt>
                <c:pt idx="9">
                  <c:v>2019Q3</c:v>
                </c:pt>
                <c:pt idx="10">
                  <c:v>2019Q4</c:v>
                </c:pt>
                <c:pt idx="11">
                  <c:v>2020Q1</c:v>
                </c:pt>
                <c:pt idx="12">
                  <c:v>2020Q2</c:v>
                </c:pt>
                <c:pt idx="13">
                  <c:v>2020Q3</c:v>
                </c:pt>
                <c:pt idx="14">
                  <c:v>2020Q4</c:v>
                </c:pt>
                <c:pt idx="15">
                  <c:v>2021Q1</c:v>
                </c:pt>
                <c:pt idx="16">
                  <c:v>2021Q2</c:v>
                </c:pt>
                <c:pt idx="17">
                  <c:v>2021Q3</c:v>
                </c:pt>
                <c:pt idx="18">
                  <c:v>2021Q4</c:v>
                </c:pt>
                <c:pt idx="19">
                  <c:v>2022Q1</c:v>
                </c:pt>
                <c:pt idx="20">
                  <c:v>2022Q2</c:v>
                </c:pt>
                <c:pt idx="21">
                  <c:v>2022Q3</c:v>
                </c:pt>
                <c:pt idx="22">
                  <c:v>2022Q4</c:v>
                </c:pt>
                <c:pt idx="23">
                  <c:v>2023Q1</c:v>
                </c:pt>
                <c:pt idx="24">
                  <c:v>2023Q2</c:v>
                </c:pt>
                <c:pt idx="25">
                  <c:v>2023Q3</c:v>
                </c:pt>
                <c:pt idx="26">
                  <c:v>2023Q4</c:v>
                </c:pt>
                <c:pt idx="27">
                  <c:v>2024Q1</c:v>
                </c:pt>
                <c:pt idx="28">
                  <c:v>2024Q2</c:v>
                </c:pt>
              </c:strCache>
              <c:extLst/>
            </c:strRef>
          </c:cat>
          <c:val>
            <c:numRef>
              <c:f>'Graph Overall'!$D$4:$D$32</c:f>
              <c:numCache>
                <c:formatCode>0.0%</c:formatCode>
                <c:ptCount val="29"/>
                <c:pt idx="0">
                  <c:v>5.7320670391061451E-2</c:v>
                </c:pt>
                <c:pt idx="1">
                  <c:v>7.8759065934065925E-2</c:v>
                </c:pt>
                <c:pt idx="2">
                  <c:v>7.8637549407114621E-2</c:v>
                </c:pt>
                <c:pt idx="3">
                  <c:v>4.8162364341085243E-2</c:v>
                </c:pt>
                <c:pt idx="4">
                  <c:v>6.0967551020408149E-2</c:v>
                </c:pt>
                <c:pt idx="5">
                  <c:v>6.1128409090909115E-2</c:v>
                </c:pt>
                <c:pt idx="6">
                  <c:v>6.1155491071428571E-2</c:v>
                </c:pt>
                <c:pt idx="7">
                  <c:v>0.10036533568904588</c:v>
                </c:pt>
                <c:pt idx="8">
                  <c:v>7.2023558052434489E-2</c:v>
                </c:pt>
                <c:pt idx="9">
                  <c:v>4.8419921875000001E-2</c:v>
                </c:pt>
                <c:pt idx="10">
                  <c:v>5.8442658227848103E-2</c:v>
                </c:pt>
                <c:pt idx="11">
                  <c:v>6.0639248120300755E-2</c:v>
                </c:pt>
                <c:pt idx="12">
                  <c:v>6.5430340136054393E-2</c:v>
                </c:pt>
                <c:pt idx="13">
                  <c:v>5.9113422818791977E-2</c:v>
                </c:pt>
                <c:pt idx="14">
                  <c:v>3.0344362745098059E-2</c:v>
                </c:pt>
                <c:pt idx="15">
                  <c:v>3.1567967032967048E-2</c:v>
                </c:pt>
                <c:pt idx="16">
                  <c:v>6.5638730964466985E-2</c:v>
                </c:pt>
                <c:pt idx="17">
                  <c:v>5.5523200000000002E-2</c:v>
                </c:pt>
                <c:pt idx="18">
                  <c:v>0.11688400900900903</c:v>
                </c:pt>
                <c:pt idx="19">
                  <c:v>7.4798076923076912E-2</c:v>
                </c:pt>
                <c:pt idx="20">
                  <c:v>5.22967317073171E-2</c:v>
                </c:pt>
                <c:pt idx="21">
                  <c:v>0.13436756457564583</c:v>
                </c:pt>
                <c:pt idx="22">
                  <c:v>9.3990522648083594E-2</c:v>
                </c:pt>
                <c:pt idx="23">
                  <c:v>0.14271225694444448</c:v>
                </c:pt>
                <c:pt idx="24">
                  <c:v>0.15114388888888894</c:v>
                </c:pt>
                <c:pt idx="25">
                  <c:v>0.164113606557377</c:v>
                </c:pt>
                <c:pt idx="26">
                  <c:v>0.18907746621621604</c:v>
                </c:pt>
                <c:pt idx="27">
                  <c:v>0.17499999999999999</c:v>
                </c:pt>
                <c:pt idx="28">
                  <c:v>0.18</c:v>
                </c:pt>
              </c:numCache>
              <c:extLst/>
            </c:numRef>
          </c:val>
          <c:smooth val="0"/>
          <c:extLst>
            <c:ext xmlns:c16="http://schemas.microsoft.com/office/drawing/2014/chart" uri="{C3380CC4-5D6E-409C-BE32-E72D297353CC}">
              <c16:uniqueId val="{00000001-C20C-4C03-9D8E-F9207D886A6D}"/>
            </c:ext>
          </c:extLst>
        </c:ser>
        <c:dLbls>
          <c:showLegendKey val="0"/>
          <c:showVal val="0"/>
          <c:showCatName val="0"/>
          <c:showSerName val="0"/>
          <c:showPercent val="0"/>
          <c:showBubbleSize val="0"/>
        </c:dLbls>
        <c:marker val="1"/>
        <c:smooth val="0"/>
        <c:axId val="1142836376"/>
        <c:axId val="1142835296"/>
      </c:lineChart>
      <c:catAx>
        <c:axId val="11428266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42827016"/>
        <c:crosses val="autoZero"/>
        <c:auto val="1"/>
        <c:lblAlgn val="ctr"/>
        <c:lblOffset val="100"/>
        <c:noMultiLvlLbl val="0"/>
      </c:catAx>
      <c:valAx>
        <c:axId val="11428270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42826656"/>
        <c:crosses val="autoZero"/>
        <c:crossBetween val="between"/>
      </c:valAx>
      <c:valAx>
        <c:axId val="1142835296"/>
        <c:scaling>
          <c:orientation val="minMax"/>
        </c:scaling>
        <c:delete val="0"/>
        <c:axPos val="r"/>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42836376"/>
        <c:crosses val="max"/>
        <c:crossBetween val="between"/>
      </c:valAx>
      <c:catAx>
        <c:axId val="1142836376"/>
        <c:scaling>
          <c:orientation val="minMax"/>
        </c:scaling>
        <c:delete val="1"/>
        <c:axPos val="b"/>
        <c:numFmt formatCode="General" sourceLinked="1"/>
        <c:majorTickMark val="none"/>
        <c:minorTickMark val="none"/>
        <c:tickLblPos val="nextTo"/>
        <c:crossAx val="114283529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lumMod val="95000"/>
      </a:schemeClr>
    </a:solidFill>
    <a:ln w="9525" cap="flat" cmpd="sng" algn="ctr">
      <a:solidFill>
        <a:schemeClr val="tx1">
          <a:lumMod val="15000"/>
          <a:lumOff val="85000"/>
        </a:schemeClr>
      </a:solidFill>
      <a:round/>
    </a:ln>
    <a:effectLst/>
  </c:spPr>
  <c:txPr>
    <a:bodyPr/>
    <a:lstStyle/>
    <a:p>
      <a:pPr>
        <a:defRPr/>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Wage Inflation</c:v>
          </c:tx>
          <c:spPr>
            <a:ln w="44450" cap="rnd">
              <a:solidFill>
                <a:schemeClr val="accent1"/>
              </a:solidFill>
              <a:round/>
            </a:ln>
            <a:effectLst/>
          </c:spPr>
          <c:marker>
            <c:symbol val="none"/>
          </c:marker>
          <c:cat>
            <c:numRef>
              <c:f>'Wage Inflation'!$A$25:$A$108</c:f>
              <c:numCache>
                <c:formatCode>m/d/yyyy</c:formatCode>
                <c:ptCount val="84"/>
                <c:pt idx="0">
                  <c:v>42948</c:v>
                </c:pt>
                <c:pt idx="1">
                  <c:v>42979</c:v>
                </c:pt>
                <c:pt idx="2">
                  <c:v>43009</c:v>
                </c:pt>
                <c:pt idx="3">
                  <c:v>43040</c:v>
                </c:pt>
                <c:pt idx="4">
                  <c:v>43070</c:v>
                </c:pt>
                <c:pt idx="5">
                  <c:v>43101</c:v>
                </c:pt>
                <c:pt idx="6">
                  <c:v>43132</c:v>
                </c:pt>
                <c:pt idx="7">
                  <c:v>43160</c:v>
                </c:pt>
                <c:pt idx="8">
                  <c:v>43191</c:v>
                </c:pt>
                <c:pt idx="9">
                  <c:v>43221</c:v>
                </c:pt>
                <c:pt idx="10">
                  <c:v>43252</c:v>
                </c:pt>
                <c:pt idx="11">
                  <c:v>43282</c:v>
                </c:pt>
                <c:pt idx="12">
                  <c:v>43313</c:v>
                </c:pt>
                <c:pt idx="13">
                  <c:v>43344</c:v>
                </c:pt>
                <c:pt idx="14">
                  <c:v>43374</c:v>
                </c:pt>
                <c:pt idx="15">
                  <c:v>43405</c:v>
                </c:pt>
                <c:pt idx="16">
                  <c:v>43435</c:v>
                </c:pt>
                <c:pt idx="17">
                  <c:v>43466</c:v>
                </c:pt>
                <c:pt idx="18">
                  <c:v>43497</c:v>
                </c:pt>
                <c:pt idx="19">
                  <c:v>43525</c:v>
                </c:pt>
                <c:pt idx="20">
                  <c:v>43556</c:v>
                </c:pt>
                <c:pt idx="21">
                  <c:v>43586</c:v>
                </c:pt>
                <c:pt idx="22">
                  <c:v>43617</c:v>
                </c:pt>
                <c:pt idx="23">
                  <c:v>43647</c:v>
                </c:pt>
                <c:pt idx="24">
                  <c:v>43678</c:v>
                </c:pt>
                <c:pt idx="25">
                  <c:v>43709</c:v>
                </c:pt>
                <c:pt idx="26">
                  <c:v>43739</c:v>
                </c:pt>
                <c:pt idx="27">
                  <c:v>43770</c:v>
                </c:pt>
                <c:pt idx="28">
                  <c:v>43800</c:v>
                </c:pt>
                <c:pt idx="29">
                  <c:v>43831</c:v>
                </c:pt>
                <c:pt idx="30">
                  <c:v>43862</c:v>
                </c:pt>
                <c:pt idx="31">
                  <c:v>43891</c:v>
                </c:pt>
                <c:pt idx="32">
                  <c:v>43922</c:v>
                </c:pt>
                <c:pt idx="33">
                  <c:v>43952</c:v>
                </c:pt>
                <c:pt idx="34">
                  <c:v>43983</c:v>
                </c:pt>
                <c:pt idx="35">
                  <c:v>44013</c:v>
                </c:pt>
                <c:pt idx="36">
                  <c:v>44044</c:v>
                </c:pt>
                <c:pt idx="37">
                  <c:v>44075</c:v>
                </c:pt>
                <c:pt idx="38">
                  <c:v>44105</c:v>
                </c:pt>
                <c:pt idx="39">
                  <c:v>44136</c:v>
                </c:pt>
                <c:pt idx="40">
                  <c:v>44166</c:v>
                </c:pt>
                <c:pt idx="41">
                  <c:v>44197</c:v>
                </c:pt>
                <c:pt idx="42">
                  <c:v>44228</c:v>
                </c:pt>
                <c:pt idx="43">
                  <c:v>44256</c:v>
                </c:pt>
                <c:pt idx="44">
                  <c:v>44287</c:v>
                </c:pt>
                <c:pt idx="45">
                  <c:v>44317</c:v>
                </c:pt>
                <c:pt idx="46">
                  <c:v>44348</c:v>
                </c:pt>
                <c:pt idx="47">
                  <c:v>44378</c:v>
                </c:pt>
                <c:pt idx="48">
                  <c:v>44409</c:v>
                </c:pt>
                <c:pt idx="49">
                  <c:v>44440</c:v>
                </c:pt>
                <c:pt idx="50">
                  <c:v>44470</c:v>
                </c:pt>
                <c:pt idx="51">
                  <c:v>44501</c:v>
                </c:pt>
                <c:pt idx="52">
                  <c:v>44531</c:v>
                </c:pt>
                <c:pt idx="53">
                  <c:v>44562</c:v>
                </c:pt>
                <c:pt idx="54">
                  <c:v>44593</c:v>
                </c:pt>
                <c:pt idx="55">
                  <c:v>44621</c:v>
                </c:pt>
                <c:pt idx="56">
                  <c:v>44652</c:v>
                </c:pt>
                <c:pt idx="57">
                  <c:v>44682</c:v>
                </c:pt>
                <c:pt idx="58">
                  <c:v>44713</c:v>
                </c:pt>
                <c:pt idx="59">
                  <c:v>44743</c:v>
                </c:pt>
                <c:pt idx="60">
                  <c:v>44774</c:v>
                </c:pt>
                <c:pt idx="61">
                  <c:v>44805</c:v>
                </c:pt>
                <c:pt idx="62">
                  <c:v>44835</c:v>
                </c:pt>
                <c:pt idx="63">
                  <c:v>44866</c:v>
                </c:pt>
                <c:pt idx="64">
                  <c:v>44896</c:v>
                </c:pt>
                <c:pt idx="65">
                  <c:v>44927</c:v>
                </c:pt>
                <c:pt idx="66">
                  <c:v>44958</c:v>
                </c:pt>
                <c:pt idx="67">
                  <c:v>44986</c:v>
                </c:pt>
                <c:pt idx="68">
                  <c:v>45017</c:v>
                </c:pt>
                <c:pt idx="69">
                  <c:v>45047</c:v>
                </c:pt>
                <c:pt idx="70">
                  <c:v>45078</c:v>
                </c:pt>
                <c:pt idx="71">
                  <c:v>45108</c:v>
                </c:pt>
                <c:pt idx="72">
                  <c:v>45139</c:v>
                </c:pt>
                <c:pt idx="73">
                  <c:v>45170</c:v>
                </c:pt>
                <c:pt idx="74">
                  <c:v>45200</c:v>
                </c:pt>
                <c:pt idx="75">
                  <c:v>45231</c:v>
                </c:pt>
                <c:pt idx="76">
                  <c:v>45261</c:v>
                </c:pt>
                <c:pt idx="77">
                  <c:v>45292</c:v>
                </c:pt>
                <c:pt idx="78">
                  <c:v>45323</c:v>
                </c:pt>
                <c:pt idx="79">
                  <c:v>45352</c:v>
                </c:pt>
                <c:pt idx="80">
                  <c:v>45383</c:v>
                </c:pt>
                <c:pt idx="81">
                  <c:v>45413</c:v>
                </c:pt>
                <c:pt idx="82">
                  <c:v>45444</c:v>
                </c:pt>
                <c:pt idx="83">
                  <c:v>45474</c:v>
                </c:pt>
              </c:numCache>
            </c:numRef>
          </c:cat>
          <c:val>
            <c:numRef>
              <c:f>'Wage Inflation'!$B$25:$B$108</c:f>
              <c:numCache>
                <c:formatCode>0.0%</c:formatCode>
                <c:ptCount val="84"/>
                <c:pt idx="0">
                  <c:v>2.8644300000000001E-2</c:v>
                </c:pt>
                <c:pt idx="1">
                  <c:v>2.4952299999999997E-2</c:v>
                </c:pt>
                <c:pt idx="2">
                  <c:v>2.3174899999999998E-2</c:v>
                </c:pt>
                <c:pt idx="3">
                  <c:v>3.0302699999999998E-2</c:v>
                </c:pt>
                <c:pt idx="4">
                  <c:v>2.6613600000000001E-2</c:v>
                </c:pt>
                <c:pt idx="5">
                  <c:v>2.8074699999999998E-2</c:v>
                </c:pt>
                <c:pt idx="6">
                  <c:v>3.2073400000000002E-2</c:v>
                </c:pt>
                <c:pt idx="7">
                  <c:v>3.47265E-2</c:v>
                </c:pt>
                <c:pt idx="8">
                  <c:v>3.1269100000000001E-2</c:v>
                </c:pt>
                <c:pt idx="9">
                  <c:v>3.2375099999999997E-2</c:v>
                </c:pt>
                <c:pt idx="10">
                  <c:v>3.5689800000000001E-2</c:v>
                </c:pt>
                <c:pt idx="11">
                  <c:v>3.0691000000000003E-2</c:v>
                </c:pt>
                <c:pt idx="12">
                  <c:v>3.4083800000000004E-2</c:v>
                </c:pt>
                <c:pt idx="13">
                  <c:v>3.4338199999999999E-2</c:v>
                </c:pt>
                <c:pt idx="14">
                  <c:v>3.6224599999999996E-2</c:v>
                </c:pt>
                <c:pt idx="15">
                  <c:v>3.1301599999999999E-2</c:v>
                </c:pt>
                <c:pt idx="16">
                  <c:v>3.8344700000000002E-2</c:v>
                </c:pt>
                <c:pt idx="17">
                  <c:v>3.5181799999999999E-2</c:v>
                </c:pt>
                <c:pt idx="18">
                  <c:v>3.2875299999999996E-2</c:v>
                </c:pt>
                <c:pt idx="19">
                  <c:v>3.4996300000000001E-2</c:v>
                </c:pt>
                <c:pt idx="20">
                  <c:v>2.9329999999999998E-2</c:v>
                </c:pt>
                <c:pt idx="21">
                  <c:v>2.9619399999999997E-2</c:v>
                </c:pt>
                <c:pt idx="22">
                  <c:v>2.7683399999999997E-2</c:v>
                </c:pt>
                <c:pt idx="23">
                  <c:v>3.1328599999999998E-2</c:v>
                </c:pt>
                <c:pt idx="24">
                  <c:v>3.1191399999999998E-2</c:v>
                </c:pt>
                <c:pt idx="25">
                  <c:v>3.1112700000000004E-2</c:v>
                </c:pt>
                <c:pt idx="26">
                  <c:v>2.5437599999999998E-2</c:v>
                </c:pt>
                <c:pt idx="27">
                  <c:v>3.0160800000000001E-2</c:v>
                </c:pt>
                <c:pt idx="28">
                  <c:v>2.3788E-2</c:v>
                </c:pt>
                <c:pt idx="29">
                  <c:v>2.4825099999999999E-2</c:v>
                </c:pt>
                <c:pt idx="30">
                  <c:v>2.7328399999999999E-2</c:v>
                </c:pt>
                <c:pt idx="31">
                  <c:v>1.98937E-2</c:v>
                </c:pt>
                <c:pt idx="32">
                  <c:v>7.3993099999999992E-2</c:v>
                </c:pt>
                <c:pt idx="33">
                  <c:v>7.6065899999999992E-2</c:v>
                </c:pt>
                <c:pt idx="34">
                  <c:v>5.7276300000000002E-2</c:v>
                </c:pt>
                <c:pt idx="35">
                  <c:v>5.4632800000000002E-2</c:v>
                </c:pt>
                <c:pt idx="36">
                  <c:v>5.7137200000000006E-2</c:v>
                </c:pt>
                <c:pt idx="37">
                  <c:v>5.9749200000000002E-2</c:v>
                </c:pt>
                <c:pt idx="38">
                  <c:v>6.4711999999999992E-2</c:v>
                </c:pt>
                <c:pt idx="39">
                  <c:v>6.03758E-2</c:v>
                </c:pt>
                <c:pt idx="40">
                  <c:v>6.9294700000000001E-2</c:v>
                </c:pt>
                <c:pt idx="41">
                  <c:v>7.0805400000000004E-2</c:v>
                </c:pt>
                <c:pt idx="42">
                  <c:v>6.2097300000000001E-2</c:v>
                </c:pt>
                <c:pt idx="43">
                  <c:v>7.5568899999999994E-2</c:v>
                </c:pt>
                <c:pt idx="44">
                  <c:v>3.02142E-2</c:v>
                </c:pt>
                <c:pt idx="45">
                  <c:v>2.8440400000000001E-2</c:v>
                </c:pt>
                <c:pt idx="46">
                  <c:v>4.5487200000000005E-2</c:v>
                </c:pt>
                <c:pt idx="47">
                  <c:v>5.2274900000000006E-2</c:v>
                </c:pt>
                <c:pt idx="48">
                  <c:v>4.37554E-2</c:v>
                </c:pt>
                <c:pt idx="49">
                  <c:v>4.8795000000000005E-2</c:v>
                </c:pt>
                <c:pt idx="50">
                  <c:v>4.8460200000000002E-2</c:v>
                </c:pt>
                <c:pt idx="51">
                  <c:v>5.4339000000000005E-2</c:v>
                </c:pt>
                <c:pt idx="52">
                  <c:v>5.0167200000000002E-2</c:v>
                </c:pt>
                <c:pt idx="53">
                  <c:v>4.4688699999999998E-2</c:v>
                </c:pt>
                <c:pt idx="54">
                  <c:v>5.5938000000000002E-2</c:v>
                </c:pt>
                <c:pt idx="55">
                  <c:v>5.0137799999999996E-2</c:v>
                </c:pt>
                <c:pt idx="56">
                  <c:v>4.8536400000000007E-2</c:v>
                </c:pt>
                <c:pt idx="57">
                  <c:v>4.6539299999999999E-2</c:v>
                </c:pt>
                <c:pt idx="58">
                  <c:v>4.8297400000000004E-2</c:v>
                </c:pt>
                <c:pt idx="59">
                  <c:v>4.5742200000000004E-2</c:v>
                </c:pt>
                <c:pt idx="60">
                  <c:v>4.8196199999999995E-2</c:v>
                </c:pt>
                <c:pt idx="61">
                  <c:v>4.5327099999999995E-2</c:v>
                </c:pt>
                <c:pt idx="62">
                  <c:v>4.6729099999999996E-2</c:v>
                </c:pt>
                <c:pt idx="63">
                  <c:v>4.1843399999999996E-2</c:v>
                </c:pt>
                <c:pt idx="64">
                  <c:v>3.6990300000000004E-2</c:v>
                </c:pt>
                <c:pt idx="65">
                  <c:v>4.8550300000000005E-2</c:v>
                </c:pt>
                <c:pt idx="66">
                  <c:v>4.1356299999999999E-2</c:v>
                </c:pt>
                <c:pt idx="67">
                  <c:v>3.7118199999999997E-2</c:v>
                </c:pt>
                <c:pt idx="68">
                  <c:v>3.4563900000000002E-2</c:v>
                </c:pt>
                <c:pt idx="69">
                  <c:v>3.9469500000000005E-2</c:v>
                </c:pt>
                <c:pt idx="70">
                  <c:v>4.0534199999999999E-2</c:v>
                </c:pt>
                <c:pt idx="71">
                  <c:v>3.7626699999999999E-2</c:v>
                </c:pt>
                <c:pt idx="72">
                  <c:v>4.2281000000000006E-2</c:v>
                </c:pt>
                <c:pt idx="73">
                  <c:v>3.9133800000000003E-2</c:v>
                </c:pt>
                <c:pt idx="74">
                  <c:v>3.3771700000000002E-2</c:v>
                </c:pt>
                <c:pt idx="75">
                  <c:v>3.9615399999999995E-2</c:v>
                </c:pt>
                <c:pt idx="76">
                  <c:v>4.2501400000000002E-2</c:v>
                </c:pt>
                <c:pt idx="77">
                  <c:v>3.1480000000000001E-2</c:v>
                </c:pt>
                <c:pt idx="78">
                  <c:v>3.6487499999999999E-2</c:v>
                </c:pt>
                <c:pt idx="79">
                  <c:v>4.1436099999999997E-2</c:v>
                </c:pt>
                <c:pt idx="80">
                  <c:v>3.9180799999999995E-2</c:v>
                </c:pt>
                <c:pt idx="81">
                  <c:v>3.6922099999999999E-2</c:v>
                </c:pt>
                <c:pt idx="82">
                  <c:v>3.5263300000000004E-2</c:v>
                </c:pt>
                <c:pt idx="83">
                  <c:v>3.3324400000000004E-2</c:v>
                </c:pt>
              </c:numCache>
            </c:numRef>
          </c:val>
          <c:smooth val="0"/>
          <c:extLst>
            <c:ext xmlns:c16="http://schemas.microsoft.com/office/drawing/2014/chart" uri="{C3380CC4-5D6E-409C-BE32-E72D297353CC}">
              <c16:uniqueId val="{00000000-BB56-47A7-AF83-40FA528B071B}"/>
            </c:ext>
          </c:extLst>
        </c:ser>
        <c:ser>
          <c:idx val="1"/>
          <c:order val="1"/>
          <c:tx>
            <c:v>Moving Average</c:v>
          </c:tx>
          <c:spPr>
            <a:ln w="28575" cap="rnd">
              <a:solidFill>
                <a:srgbClr val="FF0000"/>
              </a:solidFill>
              <a:prstDash val="sysDash"/>
              <a:round/>
            </a:ln>
            <a:effectLst/>
          </c:spPr>
          <c:marker>
            <c:symbol val="none"/>
          </c:marker>
          <c:cat>
            <c:numRef>
              <c:f>'Wage Inflation'!$A$25:$A$108</c:f>
              <c:numCache>
                <c:formatCode>m/d/yyyy</c:formatCode>
                <c:ptCount val="84"/>
                <c:pt idx="0">
                  <c:v>42948</c:v>
                </c:pt>
                <c:pt idx="1">
                  <c:v>42979</c:v>
                </c:pt>
                <c:pt idx="2">
                  <c:v>43009</c:v>
                </c:pt>
                <c:pt idx="3">
                  <c:v>43040</c:v>
                </c:pt>
                <c:pt idx="4">
                  <c:v>43070</c:v>
                </c:pt>
                <c:pt idx="5">
                  <c:v>43101</c:v>
                </c:pt>
                <c:pt idx="6">
                  <c:v>43132</c:v>
                </c:pt>
                <c:pt idx="7">
                  <c:v>43160</c:v>
                </c:pt>
                <c:pt idx="8">
                  <c:v>43191</c:v>
                </c:pt>
                <c:pt idx="9">
                  <c:v>43221</c:v>
                </c:pt>
                <c:pt idx="10">
                  <c:v>43252</c:v>
                </c:pt>
                <c:pt idx="11">
                  <c:v>43282</c:v>
                </c:pt>
                <c:pt idx="12">
                  <c:v>43313</c:v>
                </c:pt>
                <c:pt idx="13">
                  <c:v>43344</c:v>
                </c:pt>
                <c:pt idx="14">
                  <c:v>43374</c:v>
                </c:pt>
                <c:pt idx="15">
                  <c:v>43405</c:v>
                </c:pt>
                <c:pt idx="16">
                  <c:v>43435</c:v>
                </c:pt>
                <c:pt idx="17">
                  <c:v>43466</c:v>
                </c:pt>
                <c:pt idx="18">
                  <c:v>43497</c:v>
                </c:pt>
                <c:pt idx="19">
                  <c:v>43525</c:v>
                </c:pt>
                <c:pt idx="20">
                  <c:v>43556</c:v>
                </c:pt>
                <c:pt idx="21">
                  <c:v>43586</c:v>
                </c:pt>
                <c:pt idx="22">
                  <c:v>43617</c:v>
                </c:pt>
                <c:pt idx="23">
                  <c:v>43647</c:v>
                </c:pt>
                <c:pt idx="24">
                  <c:v>43678</c:v>
                </c:pt>
                <c:pt idx="25">
                  <c:v>43709</c:v>
                </c:pt>
                <c:pt idx="26">
                  <c:v>43739</c:v>
                </c:pt>
                <c:pt idx="27">
                  <c:v>43770</c:v>
                </c:pt>
                <c:pt idx="28">
                  <c:v>43800</c:v>
                </c:pt>
                <c:pt idx="29">
                  <c:v>43831</c:v>
                </c:pt>
                <c:pt idx="30">
                  <c:v>43862</c:v>
                </c:pt>
                <c:pt idx="31">
                  <c:v>43891</c:v>
                </c:pt>
                <c:pt idx="32">
                  <c:v>43922</c:v>
                </c:pt>
                <c:pt idx="33">
                  <c:v>43952</c:v>
                </c:pt>
                <c:pt idx="34">
                  <c:v>43983</c:v>
                </c:pt>
                <c:pt idx="35">
                  <c:v>44013</c:v>
                </c:pt>
                <c:pt idx="36">
                  <c:v>44044</c:v>
                </c:pt>
                <c:pt idx="37">
                  <c:v>44075</c:v>
                </c:pt>
                <c:pt idx="38">
                  <c:v>44105</c:v>
                </c:pt>
                <c:pt idx="39">
                  <c:v>44136</c:v>
                </c:pt>
                <c:pt idx="40">
                  <c:v>44166</c:v>
                </c:pt>
                <c:pt idx="41">
                  <c:v>44197</c:v>
                </c:pt>
                <c:pt idx="42">
                  <c:v>44228</c:v>
                </c:pt>
                <c:pt idx="43">
                  <c:v>44256</c:v>
                </c:pt>
                <c:pt idx="44">
                  <c:v>44287</c:v>
                </c:pt>
                <c:pt idx="45">
                  <c:v>44317</c:v>
                </c:pt>
                <c:pt idx="46">
                  <c:v>44348</c:v>
                </c:pt>
                <c:pt idx="47">
                  <c:v>44378</c:v>
                </c:pt>
                <c:pt idx="48">
                  <c:v>44409</c:v>
                </c:pt>
                <c:pt idx="49">
                  <c:v>44440</c:v>
                </c:pt>
                <c:pt idx="50">
                  <c:v>44470</c:v>
                </c:pt>
                <c:pt idx="51">
                  <c:v>44501</c:v>
                </c:pt>
                <c:pt idx="52">
                  <c:v>44531</c:v>
                </c:pt>
                <c:pt idx="53">
                  <c:v>44562</c:v>
                </c:pt>
                <c:pt idx="54">
                  <c:v>44593</c:v>
                </c:pt>
                <c:pt idx="55">
                  <c:v>44621</c:v>
                </c:pt>
                <c:pt idx="56">
                  <c:v>44652</c:v>
                </c:pt>
                <c:pt idx="57">
                  <c:v>44682</c:v>
                </c:pt>
                <c:pt idx="58">
                  <c:v>44713</c:v>
                </c:pt>
                <c:pt idx="59">
                  <c:v>44743</c:v>
                </c:pt>
                <c:pt idx="60">
                  <c:v>44774</c:v>
                </c:pt>
                <c:pt idx="61">
                  <c:v>44805</c:v>
                </c:pt>
                <c:pt idx="62">
                  <c:v>44835</c:v>
                </c:pt>
                <c:pt idx="63">
                  <c:v>44866</c:v>
                </c:pt>
                <c:pt idx="64">
                  <c:v>44896</c:v>
                </c:pt>
                <c:pt idx="65">
                  <c:v>44927</c:v>
                </c:pt>
                <c:pt idx="66">
                  <c:v>44958</c:v>
                </c:pt>
                <c:pt idx="67">
                  <c:v>44986</c:v>
                </c:pt>
                <c:pt idx="68">
                  <c:v>45017</c:v>
                </c:pt>
                <c:pt idx="69">
                  <c:v>45047</c:v>
                </c:pt>
                <c:pt idx="70">
                  <c:v>45078</c:v>
                </c:pt>
                <c:pt idx="71">
                  <c:v>45108</c:v>
                </c:pt>
                <c:pt idx="72">
                  <c:v>45139</c:v>
                </c:pt>
                <c:pt idx="73">
                  <c:v>45170</c:v>
                </c:pt>
                <c:pt idx="74">
                  <c:v>45200</c:v>
                </c:pt>
                <c:pt idx="75">
                  <c:v>45231</c:v>
                </c:pt>
                <c:pt idx="76">
                  <c:v>45261</c:v>
                </c:pt>
                <c:pt idx="77">
                  <c:v>45292</c:v>
                </c:pt>
                <c:pt idx="78">
                  <c:v>45323</c:v>
                </c:pt>
                <c:pt idx="79">
                  <c:v>45352</c:v>
                </c:pt>
                <c:pt idx="80">
                  <c:v>45383</c:v>
                </c:pt>
                <c:pt idx="81">
                  <c:v>45413</c:v>
                </c:pt>
                <c:pt idx="82">
                  <c:v>45444</c:v>
                </c:pt>
                <c:pt idx="83">
                  <c:v>45474</c:v>
                </c:pt>
              </c:numCache>
            </c:numRef>
          </c:cat>
          <c:val>
            <c:numRef>
              <c:f>'Wage Inflation'!$C$25:$C$108</c:f>
              <c:numCache>
                <c:formatCode>0.0%</c:formatCode>
                <c:ptCount val="84"/>
                <c:pt idx="0">
                  <c:v>2.3104080000000003E-2</c:v>
                </c:pt>
                <c:pt idx="1">
                  <c:v>2.2930534999999998E-2</c:v>
                </c:pt>
                <c:pt idx="2">
                  <c:v>2.319506E-2</c:v>
                </c:pt>
                <c:pt idx="3">
                  <c:v>2.3671915000000002E-2</c:v>
                </c:pt>
                <c:pt idx="4">
                  <c:v>2.3866005000000003E-2</c:v>
                </c:pt>
                <c:pt idx="5">
                  <c:v>2.4197155000000005E-2</c:v>
                </c:pt>
                <c:pt idx="6">
                  <c:v>2.4648145E-2</c:v>
                </c:pt>
                <c:pt idx="7">
                  <c:v>2.5153164999999998E-2</c:v>
                </c:pt>
                <c:pt idx="8">
                  <c:v>2.5905085000000005E-2</c:v>
                </c:pt>
                <c:pt idx="9">
                  <c:v>2.6358540000000003E-2</c:v>
                </c:pt>
                <c:pt idx="10">
                  <c:v>2.6902610000000004E-2</c:v>
                </c:pt>
                <c:pt idx="11">
                  <c:v>2.7447640000000006E-2</c:v>
                </c:pt>
                <c:pt idx="12">
                  <c:v>2.7953479999999996E-2</c:v>
                </c:pt>
                <c:pt idx="13">
                  <c:v>2.8745149999999997E-2</c:v>
                </c:pt>
                <c:pt idx="14">
                  <c:v>2.9346280000000002E-2</c:v>
                </c:pt>
                <c:pt idx="15">
                  <c:v>2.9763990000000001E-2</c:v>
                </c:pt>
                <c:pt idx="16">
                  <c:v>3.0427565E-2</c:v>
                </c:pt>
                <c:pt idx="17">
                  <c:v>3.0955335E-2</c:v>
                </c:pt>
                <c:pt idx="18">
                  <c:v>3.1350420000000004E-2</c:v>
                </c:pt>
                <c:pt idx="19">
                  <c:v>3.1796685000000005E-2</c:v>
                </c:pt>
                <c:pt idx="20">
                  <c:v>3.183097E-2</c:v>
                </c:pt>
                <c:pt idx="21">
                  <c:v>3.2064324999999991E-2</c:v>
                </c:pt>
                <c:pt idx="22">
                  <c:v>3.2289749999999992E-2</c:v>
                </c:pt>
                <c:pt idx="23">
                  <c:v>3.2341044999999999E-2</c:v>
                </c:pt>
                <c:pt idx="24">
                  <c:v>3.2569934999999994E-2</c:v>
                </c:pt>
                <c:pt idx="25">
                  <c:v>3.2721834999999991E-2</c:v>
                </c:pt>
                <c:pt idx="26">
                  <c:v>3.2390044999999992E-2</c:v>
                </c:pt>
                <c:pt idx="27">
                  <c:v>3.2161759999999998E-2</c:v>
                </c:pt>
                <c:pt idx="28">
                  <c:v>3.1787704999999999E-2</c:v>
                </c:pt>
                <c:pt idx="29">
                  <c:v>3.1410205000000004E-2</c:v>
                </c:pt>
                <c:pt idx="30">
                  <c:v>3.0992135000000004E-2</c:v>
                </c:pt>
                <c:pt idx="31">
                  <c:v>3.0452270000000004E-2</c:v>
                </c:pt>
                <c:pt idx="32">
                  <c:v>3.2447735000000005E-2</c:v>
                </c:pt>
                <c:pt idx="33">
                  <c:v>3.4534120000000001E-2</c:v>
                </c:pt>
                <c:pt idx="34">
                  <c:v>3.5586704999999996E-2</c:v>
                </c:pt>
                <c:pt idx="35">
                  <c:v>3.6753265E-2</c:v>
                </c:pt>
                <c:pt idx="36">
                  <c:v>3.7692889999999993E-2</c:v>
                </c:pt>
                <c:pt idx="37">
                  <c:v>3.8921259999999999E-2</c:v>
                </c:pt>
                <c:pt idx="38">
                  <c:v>4.0513095000000006E-2</c:v>
                </c:pt>
                <c:pt idx="39">
                  <c:v>4.1782070000000004E-2</c:v>
                </c:pt>
                <c:pt idx="40">
                  <c:v>4.3780305000000005E-2</c:v>
                </c:pt>
                <c:pt idx="41">
                  <c:v>4.5839604999999999E-2</c:v>
                </c:pt>
                <c:pt idx="42">
                  <c:v>4.7560300000000007E-2</c:v>
                </c:pt>
                <c:pt idx="43">
                  <c:v>4.9772314999999998E-2</c:v>
                </c:pt>
                <c:pt idx="44">
                  <c:v>4.9723455E-2</c:v>
                </c:pt>
                <c:pt idx="45">
                  <c:v>4.9589840000000003E-2</c:v>
                </c:pt>
                <c:pt idx="46">
                  <c:v>5.0592320000000003E-2</c:v>
                </c:pt>
                <c:pt idx="47">
                  <c:v>5.1698025000000002E-2</c:v>
                </c:pt>
                <c:pt idx="48">
                  <c:v>5.2696395000000007E-2</c:v>
                </c:pt>
                <c:pt idx="49">
                  <c:v>5.3894890000000008E-2</c:v>
                </c:pt>
                <c:pt idx="50">
                  <c:v>5.4951480000000011E-2</c:v>
                </c:pt>
                <c:pt idx="51">
                  <c:v>5.6673744999999998E-2</c:v>
                </c:pt>
                <c:pt idx="52">
                  <c:v>5.5482449999999996E-2</c:v>
                </c:pt>
                <c:pt idx="53">
                  <c:v>5.3913590000000011E-2</c:v>
                </c:pt>
                <c:pt idx="54">
                  <c:v>5.3846674999999997E-2</c:v>
                </c:pt>
                <c:pt idx="55">
                  <c:v>5.3621924999999994E-2</c:v>
                </c:pt>
                <c:pt idx="56">
                  <c:v>5.3191885000000008E-2</c:v>
                </c:pt>
                <c:pt idx="57">
                  <c:v>5.2531390000000011E-2</c:v>
                </c:pt>
                <c:pt idx="58">
                  <c:v>5.1710660000000006E-2</c:v>
                </c:pt>
                <c:pt idx="59">
                  <c:v>5.0978980000000007E-2</c:v>
                </c:pt>
                <c:pt idx="60">
                  <c:v>4.9924055000000002E-2</c:v>
                </c:pt>
                <c:pt idx="61">
                  <c:v>4.8650140000000001E-2</c:v>
                </c:pt>
                <c:pt idx="62">
                  <c:v>4.7881730000000004E-2</c:v>
                </c:pt>
                <c:pt idx="63">
                  <c:v>4.6195455000000003E-2</c:v>
                </c:pt>
                <c:pt idx="64">
                  <c:v>4.6534260000000001E-2</c:v>
                </c:pt>
                <c:pt idx="65">
                  <c:v>4.7539755000000003E-2</c:v>
                </c:pt>
                <c:pt idx="66">
                  <c:v>4.7333210000000001E-2</c:v>
                </c:pt>
                <c:pt idx="67">
                  <c:v>4.6575374999999995E-2</c:v>
                </c:pt>
                <c:pt idx="68">
                  <c:v>4.6115799999999998E-2</c:v>
                </c:pt>
                <c:pt idx="69">
                  <c:v>4.5649525000000003E-2</c:v>
                </c:pt>
                <c:pt idx="70">
                  <c:v>4.5253224999999994E-2</c:v>
                </c:pt>
                <c:pt idx="71">
                  <c:v>4.4417610000000003E-2</c:v>
                </c:pt>
                <c:pt idx="72">
                  <c:v>4.4023300000000001E-2</c:v>
                </c:pt>
                <c:pt idx="73">
                  <c:v>4.3745555000000005E-2</c:v>
                </c:pt>
                <c:pt idx="74">
                  <c:v>4.2637240000000007E-2</c:v>
                </c:pt>
                <c:pt idx="75">
                  <c:v>4.2111120000000002E-2</c:v>
                </c:pt>
                <c:pt idx="76">
                  <c:v>4.1809369999999998E-2</c:v>
                </c:pt>
                <c:pt idx="77">
                  <c:v>4.105640499999999E-2</c:v>
                </c:pt>
                <c:pt idx="78">
                  <c:v>4.0465909999999994E-2</c:v>
                </c:pt>
                <c:pt idx="79">
                  <c:v>4.0250604999999995E-2</c:v>
                </c:pt>
                <c:pt idx="80">
                  <c:v>3.9799834999999992E-2</c:v>
                </c:pt>
                <c:pt idx="81">
                  <c:v>3.9379584999999995E-2</c:v>
                </c:pt>
                <c:pt idx="82">
                  <c:v>3.8806295000000005E-2</c:v>
                </c:pt>
                <c:pt idx="83">
                  <c:v>3.8380344999999996E-2</c:v>
                </c:pt>
              </c:numCache>
            </c:numRef>
          </c:val>
          <c:smooth val="0"/>
          <c:extLst>
            <c:ext xmlns:c16="http://schemas.microsoft.com/office/drawing/2014/chart" uri="{C3380CC4-5D6E-409C-BE32-E72D297353CC}">
              <c16:uniqueId val="{00000001-BB56-47A7-AF83-40FA528B071B}"/>
            </c:ext>
          </c:extLst>
        </c:ser>
        <c:ser>
          <c:idx val="2"/>
          <c:order val="2"/>
          <c:spPr>
            <a:ln w="25400" cap="rnd">
              <a:solidFill>
                <a:schemeClr val="tx1"/>
              </a:solidFill>
              <a:round/>
            </a:ln>
            <a:effectLst/>
          </c:spPr>
          <c:marker>
            <c:symbol val="none"/>
          </c:marker>
          <c:cat>
            <c:numRef>
              <c:f>'Wage Inflation'!$A$25:$A$108</c:f>
              <c:numCache>
                <c:formatCode>m/d/yyyy</c:formatCode>
                <c:ptCount val="84"/>
                <c:pt idx="0">
                  <c:v>42948</c:v>
                </c:pt>
                <c:pt idx="1">
                  <c:v>42979</c:v>
                </c:pt>
                <c:pt idx="2">
                  <c:v>43009</c:v>
                </c:pt>
                <c:pt idx="3">
                  <c:v>43040</c:v>
                </c:pt>
                <c:pt idx="4">
                  <c:v>43070</c:v>
                </c:pt>
                <c:pt idx="5">
                  <c:v>43101</c:v>
                </c:pt>
                <c:pt idx="6">
                  <c:v>43132</c:v>
                </c:pt>
                <c:pt idx="7">
                  <c:v>43160</c:v>
                </c:pt>
                <c:pt idx="8">
                  <c:v>43191</c:v>
                </c:pt>
                <c:pt idx="9">
                  <c:v>43221</c:v>
                </c:pt>
                <c:pt idx="10">
                  <c:v>43252</c:v>
                </c:pt>
                <c:pt idx="11">
                  <c:v>43282</c:v>
                </c:pt>
                <c:pt idx="12">
                  <c:v>43313</c:v>
                </c:pt>
                <c:pt idx="13">
                  <c:v>43344</c:v>
                </c:pt>
                <c:pt idx="14">
                  <c:v>43374</c:v>
                </c:pt>
                <c:pt idx="15">
                  <c:v>43405</c:v>
                </c:pt>
                <c:pt idx="16">
                  <c:v>43435</c:v>
                </c:pt>
                <c:pt idx="17">
                  <c:v>43466</c:v>
                </c:pt>
                <c:pt idx="18">
                  <c:v>43497</c:v>
                </c:pt>
                <c:pt idx="19">
                  <c:v>43525</c:v>
                </c:pt>
                <c:pt idx="20">
                  <c:v>43556</c:v>
                </c:pt>
                <c:pt idx="21">
                  <c:v>43586</c:v>
                </c:pt>
                <c:pt idx="22">
                  <c:v>43617</c:v>
                </c:pt>
                <c:pt idx="23">
                  <c:v>43647</c:v>
                </c:pt>
                <c:pt idx="24">
                  <c:v>43678</c:v>
                </c:pt>
                <c:pt idx="25">
                  <c:v>43709</c:v>
                </c:pt>
                <c:pt idx="26">
                  <c:v>43739</c:v>
                </c:pt>
                <c:pt idx="27">
                  <c:v>43770</c:v>
                </c:pt>
                <c:pt idx="28">
                  <c:v>43800</c:v>
                </c:pt>
                <c:pt idx="29">
                  <c:v>43831</c:v>
                </c:pt>
                <c:pt idx="30">
                  <c:v>43862</c:v>
                </c:pt>
                <c:pt idx="31">
                  <c:v>43891</c:v>
                </c:pt>
                <c:pt idx="32">
                  <c:v>43922</c:v>
                </c:pt>
                <c:pt idx="33">
                  <c:v>43952</c:v>
                </c:pt>
                <c:pt idx="34">
                  <c:v>43983</c:v>
                </c:pt>
                <c:pt idx="35">
                  <c:v>44013</c:v>
                </c:pt>
                <c:pt idx="36">
                  <c:v>44044</c:v>
                </c:pt>
                <c:pt idx="37">
                  <c:v>44075</c:v>
                </c:pt>
                <c:pt idx="38">
                  <c:v>44105</c:v>
                </c:pt>
                <c:pt idx="39">
                  <c:v>44136</c:v>
                </c:pt>
                <c:pt idx="40">
                  <c:v>44166</c:v>
                </c:pt>
                <c:pt idx="41">
                  <c:v>44197</c:v>
                </c:pt>
                <c:pt idx="42">
                  <c:v>44228</c:v>
                </c:pt>
                <c:pt idx="43">
                  <c:v>44256</c:v>
                </c:pt>
                <c:pt idx="44">
                  <c:v>44287</c:v>
                </c:pt>
                <c:pt idx="45">
                  <c:v>44317</c:v>
                </c:pt>
                <c:pt idx="46">
                  <c:v>44348</c:v>
                </c:pt>
                <c:pt idx="47">
                  <c:v>44378</c:v>
                </c:pt>
                <c:pt idx="48">
                  <c:v>44409</c:v>
                </c:pt>
                <c:pt idx="49">
                  <c:v>44440</c:v>
                </c:pt>
                <c:pt idx="50">
                  <c:v>44470</c:v>
                </c:pt>
                <c:pt idx="51">
                  <c:v>44501</c:v>
                </c:pt>
                <c:pt idx="52">
                  <c:v>44531</c:v>
                </c:pt>
                <c:pt idx="53">
                  <c:v>44562</c:v>
                </c:pt>
                <c:pt idx="54">
                  <c:v>44593</c:v>
                </c:pt>
                <c:pt idx="55">
                  <c:v>44621</c:v>
                </c:pt>
                <c:pt idx="56">
                  <c:v>44652</c:v>
                </c:pt>
                <c:pt idx="57">
                  <c:v>44682</c:v>
                </c:pt>
                <c:pt idx="58">
                  <c:v>44713</c:v>
                </c:pt>
                <c:pt idx="59">
                  <c:v>44743</c:v>
                </c:pt>
                <c:pt idx="60">
                  <c:v>44774</c:v>
                </c:pt>
                <c:pt idx="61">
                  <c:v>44805</c:v>
                </c:pt>
                <c:pt idx="62">
                  <c:v>44835</c:v>
                </c:pt>
                <c:pt idx="63">
                  <c:v>44866</c:v>
                </c:pt>
                <c:pt idx="64">
                  <c:v>44896</c:v>
                </c:pt>
                <c:pt idx="65">
                  <c:v>44927</c:v>
                </c:pt>
                <c:pt idx="66">
                  <c:v>44958</c:v>
                </c:pt>
                <c:pt idx="67">
                  <c:v>44986</c:v>
                </c:pt>
                <c:pt idx="68">
                  <c:v>45017</c:v>
                </c:pt>
                <c:pt idx="69">
                  <c:v>45047</c:v>
                </c:pt>
                <c:pt idx="70">
                  <c:v>45078</c:v>
                </c:pt>
                <c:pt idx="71">
                  <c:v>45108</c:v>
                </c:pt>
                <c:pt idx="72">
                  <c:v>45139</c:v>
                </c:pt>
                <c:pt idx="73">
                  <c:v>45170</c:v>
                </c:pt>
                <c:pt idx="74">
                  <c:v>45200</c:v>
                </c:pt>
                <c:pt idx="75">
                  <c:v>45231</c:v>
                </c:pt>
                <c:pt idx="76">
                  <c:v>45261</c:v>
                </c:pt>
                <c:pt idx="77">
                  <c:v>45292</c:v>
                </c:pt>
                <c:pt idx="78">
                  <c:v>45323</c:v>
                </c:pt>
                <c:pt idx="79">
                  <c:v>45352</c:v>
                </c:pt>
                <c:pt idx="80">
                  <c:v>45383</c:v>
                </c:pt>
                <c:pt idx="81">
                  <c:v>45413</c:v>
                </c:pt>
                <c:pt idx="82">
                  <c:v>45444</c:v>
                </c:pt>
                <c:pt idx="83">
                  <c:v>45474</c:v>
                </c:pt>
              </c:numCache>
            </c:numRef>
          </c:cat>
          <c:val>
            <c:numRef>
              <c:f>'Wage Inflation'!$F$25:$F$108</c:f>
              <c:numCache>
                <c:formatCode>0.0%</c:formatCode>
                <c:ptCount val="84"/>
                <c:pt idx="0">
                  <c:v>1.675011234406263E-2</c:v>
                </c:pt>
                <c:pt idx="1">
                  <c:v>1.6995787930630918E-2</c:v>
                </c:pt>
                <c:pt idx="2">
                  <c:v>1.7735949169191335E-2</c:v>
                </c:pt>
                <c:pt idx="3">
                  <c:v>1.7515348487245432E-2</c:v>
                </c:pt>
                <c:pt idx="4">
                  <c:v>1.759528507720514E-2</c:v>
                </c:pt>
                <c:pt idx="5">
                  <c:v>1.7772098243211892E-2</c:v>
                </c:pt>
                <c:pt idx="6">
                  <c:v>1.7386096753593136E-2</c:v>
                </c:pt>
                <c:pt idx="7">
                  <c:v>1.6653580468264144E-2</c:v>
                </c:pt>
                <c:pt idx="8">
                  <c:v>1.806779642887053E-2</c:v>
                </c:pt>
                <c:pt idx="9">
                  <c:v>1.8131168856393237E-2</c:v>
                </c:pt>
                <c:pt idx="10">
                  <c:v>1.7758655577090714E-2</c:v>
                </c:pt>
                <c:pt idx="11">
                  <c:v>1.8782479354032336E-2</c:v>
                </c:pt>
                <c:pt idx="12">
                  <c:v>1.8981024528079083E-2</c:v>
                </c:pt>
                <c:pt idx="13">
                  <c:v>2.0489137137581669E-2</c:v>
                </c:pt>
                <c:pt idx="14">
                  <c:v>2.0753365452472923E-2</c:v>
                </c:pt>
                <c:pt idx="15">
                  <c:v>2.1662949505024412E-2</c:v>
                </c:pt>
                <c:pt idx="16">
                  <c:v>2.180873129251925E-2</c:v>
                </c:pt>
                <c:pt idx="17">
                  <c:v>2.2533720886846954E-2</c:v>
                </c:pt>
                <c:pt idx="18">
                  <c:v>2.3362733730869618E-2</c:v>
                </c:pt>
                <c:pt idx="19">
                  <c:v>2.4047497153800754E-2</c:v>
                </c:pt>
                <c:pt idx="20">
                  <c:v>2.4132520567539478E-2</c:v>
                </c:pt>
                <c:pt idx="21">
                  <c:v>2.4960240222039888E-2</c:v>
                </c:pt>
                <c:pt idx="22">
                  <c:v>2.6111913796884757E-2</c:v>
                </c:pt>
                <c:pt idx="23">
                  <c:v>2.6213771025418414E-2</c:v>
                </c:pt>
                <c:pt idx="24">
                  <c:v>2.7005196707166782E-2</c:v>
                </c:pt>
                <c:pt idx="25">
                  <c:v>2.7504872943427294E-2</c:v>
                </c:pt>
                <c:pt idx="26">
                  <c:v>2.6273288547601421E-2</c:v>
                </c:pt>
                <c:pt idx="27">
                  <c:v>2.6070372487733029E-2</c:v>
                </c:pt>
                <c:pt idx="28">
                  <c:v>2.4677459560975966E-2</c:v>
                </c:pt>
                <c:pt idx="29">
                  <c:v>2.3682897732513381E-2</c:v>
                </c:pt>
                <c:pt idx="30">
                  <c:v>2.3332493190088878E-2</c:v>
                </c:pt>
                <c:pt idx="31">
                  <c:v>2.1376040660056814E-2</c:v>
                </c:pt>
                <c:pt idx="32">
                  <c:v>1.1307224987234587E-2</c:v>
                </c:pt>
                <c:pt idx="33">
                  <c:v>6.016224279876102E-3</c:v>
                </c:pt>
                <c:pt idx="34">
                  <c:v>5.3743552230742578E-3</c:v>
                </c:pt>
                <c:pt idx="35">
                  <c:v>5.4976191578093581E-3</c:v>
                </c:pt>
                <c:pt idx="36">
                  <c:v>5.1837562878283491E-3</c:v>
                </c:pt>
                <c:pt idx="37">
                  <c:v>5.0416421114104562E-3</c:v>
                </c:pt>
                <c:pt idx="38">
                  <c:v>4.9507575722962105E-3</c:v>
                </c:pt>
                <c:pt idx="39">
                  <c:v>5.2884580451825411E-3</c:v>
                </c:pt>
                <c:pt idx="40">
                  <c:v>5.8681292697480222E-3</c:v>
                </c:pt>
                <c:pt idx="41">
                  <c:v>6.7587983728255377E-3</c:v>
                </c:pt>
                <c:pt idx="42">
                  <c:v>8.8030225699000028E-3</c:v>
                </c:pt>
                <c:pt idx="43">
                  <c:v>9.9265660001277359E-3</c:v>
                </c:pt>
                <c:pt idx="44">
                  <c:v>9.7833804864343593E-3</c:v>
                </c:pt>
                <c:pt idx="45">
                  <c:v>9.3817261408852826E-3</c:v>
                </c:pt>
                <c:pt idx="46">
                  <c:v>1.1887172985515705E-2</c:v>
                </c:pt>
                <c:pt idx="47">
                  <c:v>1.4157199790007416E-2</c:v>
                </c:pt>
                <c:pt idx="48">
                  <c:v>1.7192329181610615E-2</c:v>
                </c:pt>
                <c:pt idx="49">
                  <c:v>2.0717411010933329E-2</c:v>
                </c:pt>
                <c:pt idx="50">
                  <c:v>2.3975657586089359E-2</c:v>
                </c:pt>
                <c:pt idx="51">
                  <c:v>3.0233582538868396E-2</c:v>
                </c:pt>
                <c:pt idx="52">
                  <c:v>3.0159451330957474E-2</c:v>
                </c:pt>
                <c:pt idx="53">
                  <c:v>3.005580360177304E-2</c:v>
                </c:pt>
                <c:pt idx="54">
                  <c:v>3.0019837955372344E-2</c:v>
                </c:pt>
                <c:pt idx="55">
                  <c:v>2.9743687661049626E-2</c:v>
                </c:pt>
                <c:pt idx="56">
                  <c:v>2.9272164399621048E-2</c:v>
                </c:pt>
                <c:pt idx="57">
                  <c:v>2.8643247070807665E-2</c:v>
                </c:pt>
                <c:pt idx="58">
                  <c:v>2.8439523989544496E-2</c:v>
                </c:pt>
                <c:pt idx="59">
                  <c:v>2.7926820075435396E-2</c:v>
                </c:pt>
                <c:pt idx="60">
                  <c:v>2.846152967598306E-2</c:v>
                </c:pt>
                <c:pt idx="61">
                  <c:v>2.9409834203085749E-2</c:v>
                </c:pt>
                <c:pt idx="62">
                  <c:v>2.966122730904551E-2</c:v>
                </c:pt>
                <c:pt idx="63">
                  <c:v>3.3047605606005157E-2</c:v>
                </c:pt>
                <c:pt idx="64">
                  <c:v>3.4791391212489448E-2</c:v>
                </c:pt>
                <c:pt idx="65">
                  <c:v>3.9267268307163601E-2</c:v>
                </c:pt>
                <c:pt idx="66">
                  <c:v>3.8664851334849391E-2</c:v>
                </c:pt>
                <c:pt idx="67">
                  <c:v>3.714254618243943E-2</c:v>
                </c:pt>
                <c:pt idx="68">
                  <c:v>3.5359996692338053E-2</c:v>
                </c:pt>
                <c:pt idx="69">
                  <c:v>3.4591126692633929E-2</c:v>
                </c:pt>
                <c:pt idx="70">
                  <c:v>3.4057404056079751E-2</c:v>
                </c:pt>
                <c:pt idx="71">
                  <c:v>3.3573628239986233E-2</c:v>
                </c:pt>
                <c:pt idx="72">
                  <c:v>3.3478050361004999E-2</c:v>
                </c:pt>
                <c:pt idx="73">
                  <c:v>3.2992201652828755E-2</c:v>
                </c:pt>
                <c:pt idx="74">
                  <c:v>3.2601099794206327E-2</c:v>
                </c:pt>
                <c:pt idx="75">
                  <c:v>3.2620270699160368E-2</c:v>
                </c:pt>
                <c:pt idx="76">
                  <c:v>3.2787641623859387E-2</c:v>
                </c:pt>
                <c:pt idx="77">
                  <c:v>3.1250881823015816E-2</c:v>
                </c:pt>
                <c:pt idx="78">
                  <c:v>3.1066029039170322E-2</c:v>
                </c:pt>
                <c:pt idx="79">
                  <c:v>3.1154901547681267E-2</c:v>
                </c:pt>
                <c:pt idx="80">
                  <c:v>3.1470559601821477E-2</c:v>
                </c:pt>
                <c:pt idx="81">
                  <c:v>3.1369588946850643E-2</c:v>
                </c:pt>
                <c:pt idx="82">
                  <c:v>3.1367510271716158E-2</c:v>
                </c:pt>
                <c:pt idx="83">
                  <c:v>3.0711389824460086E-2</c:v>
                </c:pt>
              </c:numCache>
            </c:numRef>
          </c:val>
          <c:smooth val="0"/>
          <c:extLst>
            <c:ext xmlns:c16="http://schemas.microsoft.com/office/drawing/2014/chart" uri="{C3380CC4-5D6E-409C-BE32-E72D297353CC}">
              <c16:uniqueId val="{00000002-BB56-47A7-AF83-40FA528B071B}"/>
            </c:ext>
          </c:extLst>
        </c:ser>
        <c:ser>
          <c:idx val="3"/>
          <c:order val="3"/>
          <c:spPr>
            <a:ln w="25400" cap="rnd">
              <a:solidFill>
                <a:schemeClr val="tx1"/>
              </a:solidFill>
              <a:round/>
            </a:ln>
            <a:effectLst/>
          </c:spPr>
          <c:marker>
            <c:symbol val="none"/>
          </c:marker>
          <c:cat>
            <c:numRef>
              <c:f>'Wage Inflation'!$A$25:$A$108</c:f>
              <c:numCache>
                <c:formatCode>m/d/yyyy</c:formatCode>
                <c:ptCount val="84"/>
                <c:pt idx="0">
                  <c:v>42948</c:v>
                </c:pt>
                <c:pt idx="1">
                  <c:v>42979</c:v>
                </c:pt>
                <c:pt idx="2">
                  <c:v>43009</c:v>
                </c:pt>
                <c:pt idx="3">
                  <c:v>43040</c:v>
                </c:pt>
                <c:pt idx="4">
                  <c:v>43070</c:v>
                </c:pt>
                <c:pt idx="5">
                  <c:v>43101</c:v>
                </c:pt>
                <c:pt idx="6">
                  <c:v>43132</c:v>
                </c:pt>
                <c:pt idx="7">
                  <c:v>43160</c:v>
                </c:pt>
                <c:pt idx="8">
                  <c:v>43191</c:v>
                </c:pt>
                <c:pt idx="9">
                  <c:v>43221</c:v>
                </c:pt>
                <c:pt idx="10">
                  <c:v>43252</c:v>
                </c:pt>
                <c:pt idx="11">
                  <c:v>43282</c:v>
                </c:pt>
                <c:pt idx="12">
                  <c:v>43313</c:v>
                </c:pt>
                <c:pt idx="13">
                  <c:v>43344</c:v>
                </c:pt>
                <c:pt idx="14">
                  <c:v>43374</c:v>
                </c:pt>
                <c:pt idx="15">
                  <c:v>43405</c:v>
                </c:pt>
                <c:pt idx="16">
                  <c:v>43435</c:v>
                </c:pt>
                <c:pt idx="17">
                  <c:v>43466</c:v>
                </c:pt>
                <c:pt idx="18">
                  <c:v>43497</c:v>
                </c:pt>
                <c:pt idx="19">
                  <c:v>43525</c:v>
                </c:pt>
                <c:pt idx="20">
                  <c:v>43556</c:v>
                </c:pt>
                <c:pt idx="21">
                  <c:v>43586</c:v>
                </c:pt>
                <c:pt idx="22">
                  <c:v>43617</c:v>
                </c:pt>
                <c:pt idx="23">
                  <c:v>43647</c:v>
                </c:pt>
                <c:pt idx="24">
                  <c:v>43678</c:v>
                </c:pt>
                <c:pt idx="25">
                  <c:v>43709</c:v>
                </c:pt>
                <c:pt idx="26">
                  <c:v>43739</c:v>
                </c:pt>
                <c:pt idx="27">
                  <c:v>43770</c:v>
                </c:pt>
                <c:pt idx="28">
                  <c:v>43800</c:v>
                </c:pt>
                <c:pt idx="29">
                  <c:v>43831</c:v>
                </c:pt>
                <c:pt idx="30">
                  <c:v>43862</c:v>
                </c:pt>
                <c:pt idx="31">
                  <c:v>43891</c:v>
                </c:pt>
                <c:pt idx="32">
                  <c:v>43922</c:v>
                </c:pt>
                <c:pt idx="33">
                  <c:v>43952</c:v>
                </c:pt>
                <c:pt idx="34">
                  <c:v>43983</c:v>
                </c:pt>
                <c:pt idx="35">
                  <c:v>44013</c:v>
                </c:pt>
                <c:pt idx="36">
                  <c:v>44044</c:v>
                </c:pt>
                <c:pt idx="37">
                  <c:v>44075</c:v>
                </c:pt>
                <c:pt idx="38">
                  <c:v>44105</c:v>
                </c:pt>
                <c:pt idx="39">
                  <c:v>44136</c:v>
                </c:pt>
                <c:pt idx="40">
                  <c:v>44166</c:v>
                </c:pt>
                <c:pt idx="41">
                  <c:v>44197</c:v>
                </c:pt>
                <c:pt idx="42">
                  <c:v>44228</c:v>
                </c:pt>
                <c:pt idx="43">
                  <c:v>44256</c:v>
                </c:pt>
                <c:pt idx="44">
                  <c:v>44287</c:v>
                </c:pt>
                <c:pt idx="45">
                  <c:v>44317</c:v>
                </c:pt>
                <c:pt idx="46">
                  <c:v>44348</c:v>
                </c:pt>
                <c:pt idx="47">
                  <c:v>44378</c:v>
                </c:pt>
                <c:pt idx="48">
                  <c:v>44409</c:v>
                </c:pt>
                <c:pt idx="49">
                  <c:v>44440</c:v>
                </c:pt>
                <c:pt idx="50">
                  <c:v>44470</c:v>
                </c:pt>
                <c:pt idx="51">
                  <c:v>44501</c:v>
                </c:pt>
                <c:pt idx="52">
                  <c:v>44531</c:v>
                </c:pt>
                <c:pt idx="53">
                  <c:v>44562</c:v>
                </c:pt>
                <c:pt idx="54">
                  <c:v>44593</c:v>
                </c:pt>
                <c:pt idx="55">
                  <c:v>44621</c:v>
                </c:pt>
                <c:pt idx="56">
                  <c:v>44652</c:v>
                </c:pt>
                <c:pt idx="57">
                  <c:v>44682</c:v>
                </c:pt>
                <c:pt idx="58">
                  <c:v>44713</c:v>
                </c:pt>
                <c:pt idx="59">
                  <c:v>44743</c:v>
                </c:pt>
                <c:pt idx="60">
                  <c:v>44774</c:v>
                </c:pt>
                <c:pt idx="61">
                  <c:v>44805</c:v>
                </c:pt>
                <c:pt idx="62">
                  <c:v>44835</c:v>
                </c:pt>
                <c:pt idx="63">
                  <c:v>44866</c:v>
                </c:pt>
                <c:pt idx="64">
                  <c:v>44896</c:v>
                </c:pt>
                <c:pt idx="65">
                  <c:v>44927</c:v>
                </c:pt>
                <c:pt idx="66">
                  <c:v>44958</c:v>
                </c:pt>
                <c:pt idx="67">
                  <c:v>44986</c:v>
                </c:pt>
                <c:pt idx="68">
                  <c:v>45017</c:v>
                </c:pt>
                <c:pt idx="69">
                  <c:v>45047</c:v>
                </c:pt>
                <c:pt idx="70">
                  <c:v>45078</c:v>
                </c:pt>
                <c:pt idx="71">
                  <c:v>45108</c:v>
                </c:pt>
                <c:pt idx="72">
                  <c:v>45139</c:v>
                </c:pt>
                <c:pt idx="73">
                  <c:v>45170</c:v>
                </c:pt>
                <c:pt idx="74">
                  <c:v>45200</c:v>
                </c:pt>
                <c:pt idx="75">
                  <c:v>45231</c:v>
                </c:pt>
                <c:pt idx="76">
                  <c:v>45261</c:v>
                </c:pt>
                <c:pt idx="77">
                  <c:v>45292</c:v>
                </c:pt>
                <c:pt idx="78">
                  <c:v>45323</c:v>
                </c:pt>
                <c:pt idx="79">
                  <c:v>45352</c:v>
                </c:pt>
                <c:pt idx="80">
                  <c:v>45383</c:v>
                </c:pt>
                <c:pt idx="81">
                  <c:v>45413</c:v>
                </c:pt>
                <c:pt idx="82">
                  <c:v>45444</c:v>
                </c:pt>
                <c:pt idx="83">
                  <c:v>45474</c:v>
                </c:pt>
              </c:numCache>
            </c:numRef>
          </c:cat>
          <c:val>
            <c:numRef>
              <c:f>'Wage Inflation'!$E$25:$E$108</c:f>
              <c:numCache>
                <c:formatCode>0.0%</c:formatCode>
                <c:ptCount val="84"/>
                <c:pt idx="0">
                  <c:v>2.9458047655937375E-2</c:v>
                </c:pt>
                <c:pt idx="1">
                  <c:v>2.8865282069369079E-2</c:v>
                </c:pt>
                <c:pt idx="2">
                  <c:v>2.8654170830808665E-2</c:v>
                </c:pt>
                <c:pt idx="3">
                  <c:v>2.9828481512754572E-2</c:v>
                </c:pt>
                <c:pt idx="4">
                  <c:v>3.0136724922794865E-2</c:v>
                </c:pt>
                <c:pt idx="5">
                  <c:v>3.0622211756788118E-2</c:v>
                </c:pt>
                <c:pt idx="6">
                  <c:v>3.1910193246406864E-2</c:v>
                </c:pt>
                <c:pt idx="7">
                  <c:v>3.3652749531735852E-2</c:v>
                </c:pt>
                <c:pt idx="8">
                  <c:v>3.3742373571129483E-2</c:v>
                </c:pt>
                <c:pt idx="9">
                  <c:v>3.4585911143606769E-2</c:v>
                </c:pt>
                <c:pt idx="10">
                  <c:v>3.6046564422909294E-2</c:v>
                </c:pt>
                <c:pt idx="11">
                  <c:v>3.6112800645967676E-2</c:v>
                </c:pt>
                <c:pt idx="12">
                  <c:v>3.6925935471920912E-2</c:v>
                </c:pt>
                <c:pt idx="13">
                  <c:v>3.7001162862418321E-2</c:v>
                </c:pt>
                <c:pt idx="14">
                  <c:v>3.7939194547527082E-2</c:v>
                </c:pt>
                <c:pt idx="15">
                  <c:v>3.7865030494975589E-2</c:v>
                </c:pt>
                <c:pt idx="16">
                  <c:v>3.9046398707480751E-2</c:v>
                </c:pt>
                <c:pt idx="17">
                  <c:v>3.9376949113153051E-2</c:v>
                </c:pt>
                <c:pt idx="18">
                  <c:v>3.9338106269130389E-2</c:v>
                </c:pt>
                <c:pt idx="19">
                  <c:v>3.9545872846199252E-2</c:v>
                </c:pt>
                <c:pt idx="20">
                  <c:v>3.9529419432460522E-2</c:v>
                </c:pt>
                <c:pt idx="21">
                  <c:v>3.9168409777960093E-2</c:v>
                </c:pt>
                <c:pt idx="22">
                  <c:v>3.8467586203115231E-2</c:v>
                </c:pt>
                <c:pt idx="23">
                  <c:v>3.8468318974581583E-2</c:v>
                </c:pt>
                <c:pt idx="24">
                  <c:v>3.8134673292833203E-2</c:v>
                </c:pt>
                <c:pt idx="25">
                  <c:v>3.7938797056572687E-2</c:v>
                </c:pt>
                <c:pt idx="26">
                  <c:v>3.8506801452398563E-2</c:v>
                </c:pt>
                <c:pt idx="27">
                  <c:v>3.8253147512266966E-2</c:v>
                </c:pt>
                <c:pt idx="28">
                  <c:v>3.8897950439024033E-2</c:v>
                </c:pt>
                <c:pt idx="29">
                  <c:v>3.9137512267486622E-2</c:v>
                </c:pt>
                <c:pt idx="30">
                  <c:v>3.865177680991113E-2</c:v>
                </c:pt>
                <c:pt idx="31">
                  <c:v>3.9528499339943193E-2</c:v>
                </c:pt>
                <c:pt idx="32">
                  <c:v>5.358824501276542E-2</c:v>
                </c:pt>
                <c:pt idx="33">
                  <c:v>6.3052015720123894E-2</c:v>
                </c:pt>
                <c:pt idx="34">
                  <c:v>6.5799054776925742E-2</c:v>
                </c:pt>
                <c:pt idx="35">
                  <c:v>6.8008910842190642E-2</c:v>
                </c:pt>
                <c:pt idx="36">
                  <c:v>7.020202371217163E-2</c:v>
                </c:pt>
                <c:pt idx="37">
                  <c:v>7.2800877888589549E-2</c:v>
                </c:pt>
                <c:pt idx="38">
                  <c:v>7.6075432427703801E-2</c:v>
                </c:pt>
                <c:pt idx="39">
                  <c:v>7.8275681954817461E-2</c:v>
                </c:pt>
                <c:pt idx="40">
                  <c:v>8.1692480730251982E-2</c:v>
                </c:pt>
                <c:pt idx="41">
                  <c:v>8.4920411627174452E-2</c:v>
                </c:pt>
                <c:pt idx="42">
                  <c:v>8.6317577430100018E-2</c:v>
                </c:pt>
                <c:pt idx="43">
                  <c:v>8.9618063999872266E-2</c:v>
                </c:pt>
                <c:pt idx="44">
                  <c:v>8.966352951356564E-2</c:v>
                </c:pt>
                <c:pt idx="45">
                  <c:v>8.9797953859114724E-2</c:v>
                </c:pt>
                <c:pt idx="46">
                  <c:v>8.9297467014484294E-2</c:v>
                </c:pt>
                <c:pt idx="47">
                  <c:v>8.9238850209992587E-2</c:v>
                </c:pt>
                <c:pt idx="48">
                  <c:v>8.8200460818389392E-2</c:v>
                </c:pt>
                <c:pt idx="49">
                  <c:v>8.7072368989066687E-2</c:v>
                </c:pt>
                <c:pt idx="50">
                  <c:v>8.5927302413910667E-2</c:v>
                </c:pt>
                <c:pt idx="51">
                  <c:v>8.3113907461131592E-2</c:v>
                </c:pt>
                <c:pt idx="52">
                  <c:v>8.0805448669042518E-2</c:v>
                </c:pt>
                <c:pt idx="53">
                  <c:v>7.7771376398226982E-2</c:v>
                </c:pt>
                <c:pt idx="54">
                  <c:v>7.7673512044627649E-2</c:v>
                </c:pt>
                <c:pt idx="55">
                  <c:v>7.7500162338950365E-2</c:v>
                </c:pt>
                <c:pt idx="56">
                  <c:v>7.7111605600378968E-2</c:v>
                </c:pt>
                <c:pt idx="57">
                  <c:v>7.641953292919236E-2</c:v>
                </c:pt>
                <c:pt idx="58">
                  <c:v>7.4981796010455515E-2</c:v>
                </c:pt>
                <c:pt idx="59">
                  <c:v>7.4031139924564615E-2</c:v>
                </c:pt>
                <c:pt idx="60">
                  <c:v>7.1386580324016943E-2</c:v>
                </c:pt>
                <c:pt idx="61">
                  <c:v>6.7890445796914251E-2</c:v>
                </c:pt>
                <c:pt idx="62">
                  <c:v>6.6102232690954499E-2</c:v>
                </c:pt>
                <c:pt idx="63">
                  <c:v>5.934330439399485E-2</c:v>
                </c:pt>
                <c:pt idx="64">
                  <c:v>5.8277128787510554E-2</c:v>
                </c:pt>
                <c:pt idx="65">
                  <c:v>5.5812241692836405E-2</c:v>
                </c:pt>
                <c:pt idx="66">
                  <c:v>5.600156866515061E-2</c:v>
                </c:pt>
                <c:pt idx="67">
                  <c:v>5.600820381756056E-2</c:v>
                </c:pt>
                <c:pt idx="68">
                  <c:v>5.6871603307661944E-2</c:v>
                </c:pt>
                <c:pt idx="69">
                  <c:v>5.6707923307366077E-2</c:v>
                </c:pt>
                <c:pt idx="70">
                  <c:v>5.6449045943920237E-2</c:v>
                </c:pt>
                <c:pt idx="71">
                  <c:v>5.5261591760013773E-2</c:v>
                </c:pt>
                <c:pt idx="72">
                  <c:v>5.4568549638995004E-2</c:v>
                </c:pt>
                <c:pt idx="73">
                  <c:v>5.4498908347171256E-2</c:v>
                </c:pt>
                <c:pt idx="74">
                  <c:v>5.2673380205793686E-2</c:v>
                </c:pt>
                <c:pt idx="75">
                  <c:v>5.1601969300839635E-2</c:v>
                </c:pt>
                <c:pt idx="76">
                  <c:v>5.083109837614061E-2</c:v>
                </c:pt>
                <c:pt idx="77">
                  <c:v>5.0861928176984164E-2</c:v>
                </c:pt>
                <c:pt idx="78">
                  <c:v>4.9865790960829666E-2</c:v>
                </c:pt>
                <c:pt idx="79">
                  <c:v>4.9346308452318723E-2</c:v>
                </c:pt>
                <c:pt idx="80">
                  <c:v>4.8129110398178507E-2</c:v>
                </c:pt>
                <c:pt idx="81">
                  <c:v>4.7389581053149346E-2</c:v>
                </c:pt>
                <c:pt idx="82">
                  <c:v>4.6245079728283851E-2</c:v>
                </c:pt>
                <c:pt idx="83">
                  <c:v>4.6049300175539903E-2</c:v>
                </c:pt>
              </c:numCache>
            </c:numRef>
          </c:val>
          <c:smooth val="0"/>
          <c:extLst>
            <c:ext xmlns:c16="http://schemas.microsoft.com/office/drawing/2014/chart" uri="{C3380CC4-5D6E-409C-BE32-E72D297353CC}">
              <c16:uniqueId val="{00000003-BB56-47A7-AF83-40FA528B071B}"/>
            </c:ext>
          </c:extLst>
        </c:ser>
        <c:dLbls>
          <c:showLegendKey val="0"/>
          <c:showVal val="0"/>
          <c:showCatName val="0"/>
          <c:showSerName val="0"/>
          <c:showPercent val="0"/>
          <c:showBubbleSize val="0"/>
        </c:dLbls>
        <c:smooth val="0"/>
        <c:axId val="523587736"/>
        <c:axId val="523588096"/>
      </c:lineChart>
      <c:dateAx>
        <c:axId val="523587736"/>
        <c:scaling>
          <c:orientation val="minMax"/>
          <c:min val="43282"/>
        </c:scaling>
        <c:delete val="0"/>
        <c:axPos val="b"/>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21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3588096"/>
        <c:crosses val="autoZero"/>
        <c:auto val="1"/>
        <c:lblOffset val="100"/>
        <c:baseTimeUnit val="months"/>
        <c:majorUnit val="12"/>
        <c:majorTimeUnit val="months"/>
      </c:dateAx>
      <c:valAx>
        <c:axId val="52358809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3587736"/>
        <c:crosses val="autoZero"/>
        <c:crossBetween val="between"/>
      </c:valAx>
      <c:spPr>
        <a:noFill/>
        <a:ln>
          <a:noFill/>
        </a:ln>
        <a:effectLst/>
      </c:spPr>
    </c:plotArea>
    <c:legend>
      <c:legendPos val="b"/>
      <c:legendEntry>
        <c:idx val="2"/>
        <c:delete val="1"/>
      </c:legendEntry>
      <c:legendEntry>
        <c:idx val="3"/>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lumMod val="95000"/>
      </a:schemeClr>
    </a:solidFill>
    <a:ln w="9525" cap="flat" cmpd="sng" algn="ctr">
      <a:solidFill>
        <a:schemeClr val="tx1">
          <a:lumMod val="15000"/>
          <a:lumOff val="85000"/>
        </a:schemeClr>
      </a:solidFill>
      <a:round/>
    </a:ln>
    <a:effectLst/>
  </c:spPr>
  <c:txPr>
    <a:bodyPr/>
    <a:lstStyle/>
    <a:p>
      <a:pPr>
        <a:defRPr/>
      </a:pPr>
      <a:endParaRPr lang="en-US"/>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Legal Inflation</c:v>
          </c:tx>
          <c:spPr>
            <a:ln w="44450" cap="rnd">
              <a:solidFill>
                <a:schemeClr val="accent1"/>
              </a:solidFill>
              <a:round/>
            </a:ln>
            <a:effectLst/>
          </c:spPr>
          <c:marker>
            <c:symbol val="none"/>
          </c:marker>
          <c:cat>
            <c:numRef>
              <c:f>'Legal Inflation'!$A$25:$A$108</c:f>
              <c:numCache>
                <c:formatCode>m/d/yyyy</c:formatCode>
                <c:ptCount val="84"/>
                <c:pt idx="0">
                  <c:v>42948</c:v>
                </c:pt>
                <c:pt idx="1">
                  <c:v>42979</c:v>
                </c:pt>
                <c:pt idx="2">
                  <c:v>43009</c:v>
                </c:pt>
                <c:pt idx="3">
                  <c:v>43040</c:v>
                </c:pt>
                <c:pt idx="4">
                  <c:v>43070</c:v>
                </c:pt>
                <c:pt idx="5">
                  <c:v>43101</c:v>
                </c:pt>
                <c:pt idx="6">
                  <c:v>43132</c:v>
                </c:pt>
                <c:pt idx="7">
                  <c:v>43160</c:v>
                </c:pt>
                <c:pt idx="8">
                  <c:v>43191</c:v>
                </c:pt>
                <c:pt idx="9">
                  <c:v>43221</c:v>
                </c:pt>
                <c:pt idx="10">
                  <c:v>43252</c:v>
                </c:pt>
                <c:pt idx="11">
                  <c:v>43282</c:v>
                </c:pt>
                <c:pt idx="12">
                  <c:v>43313</c:v>
                </c:pt>
                <c:pt idx="13">
                  <c:v>43344</c:v>
                </c:pt>
                <c:pt idx="14">
                  <c:v>43374</c:v>
                </c:pt>
                <c:pt idx="15">
                  <c:v>43405</c:v>
                </c:pt>
                <c:pt idx="16">
                  <c:v>43435</c:v>
                </c:pt>
                <c:pt idx="17">
                  <c:v>43466</c:v>
                </c:pt>
                <c:pt idx="18">
                  <c:v>43497</c:v>
                </c:pt>
                <c:pt idx="19">
                  <c:v>43525</c:v>
                </c:pt>
                <c:pt idx="20">
                  <c:v>43556</c:v>
                </c:pt>
                <c:pt idx="21">
                  <c:v>43586</c:v>
                </c:pt>
                <c:pt idx="22">
                  <c:v>43617</c:v>
                </c:pt>
                <c:pt idx="23">
                  <c:v>43647</c:v>
                </c:pt>
                <c:pt idx="24">
                  <c:v>43678</c:v>
                </c:pt>
                <c:pt idx="25">
                  <c:v>43709</c:v>
                </c:pt>
                <c:pt idx="26">
                  <c:v>43739</c:v>
                </c:pt>
                <c:pt idx="27">
                  <c:v>43770</c:v>
                </c:pt>
                <c:pt idx="28">
                  <c:v>43800</c:v>
                </c:pt>
                <c:pt idx="29">
                  <c:v>43831</c:v>
                </c:pt>
                <c:pt idx="30">
                  <c:v>43862</c:v>
                </c:pt>
                <c:pt idx="31">
                  <c:v>43891</c:v>
                </c:pt>
                <c:pt idx="32">
                  <c:v>43922</c:v>
                </c:pt>
                <c:pt idx="33">
                  <c:v>43952</c:v>
                </c:pt>
                <c:pt idx="34">
                  <c:v>43983</c:v>
                </c:pt>
                <c:pt idx="35">
                  <c:v>44013</c:v>
                </c:pt>
                <c:pt idx="36">
                  <c:v>44044</c:v>
                </c:pt>
                <c:pt idx="37">
                  <c:v>44075</c:v>
                </c:pt>
                <c:pt idx="38">
                  <c:v>44105</c:v>
                </c:pt>
                <c:pt idx="39">
                  <c:v>44136</c:v>
                </c:pt>
                <c:pt idx="40">
                  <c:v>44166</c:v>
                </c:pt>
                <c:pt idx="41">
                  <c:v>44197</c:v>
                </c:pt>
                <c:pt idx="42">
                  <c:v>44228</c:v>
                </c:pt>
                <c:pt idx="43">
                  <c:v>44256</c:v>
                </c:pt>
                <c:pt idx="44">
                  <c:v>44287</c:v>
                </c:pt>
                <c:pt idx="45">
                  <c:v>44317</c:v>
                </c:pt>
                <c:pt idx="46">
                  <c:v>44348</c:v>
                </c:pt>
                <c:pt idx="47">
                  <c:v>44378</c:v>
                </c:pt>
                <c:pt idx="48">
                  <c:v>44409</c:v>
                </c:pt>
                <c:pt idx="49">
                  <c:v>44440</c:v>
                </c:pt>
                <c:pt idx="50">
                  <c:v>44470</c:v>
                </c:pt>
                <c:pt idx="51">
                  <c:v>44501</c:v>
                </c:pt>
                <c:pt idx="52">
                  <c:v>44531</c:v>
                </c:pt>
                <c:pt idx="53">
                  <c:v>44562</c:v>
                </c:pt>
                <c:pt idx="54">
                  <c:v>44593</c:v>
                </c:pt>
                <c:pt idx="55">
                  <c:v>44621</c:v>
                </c:pt>
                <c:pt idx="56">
                  <c:v>44652</c:v>
                </c:pt>
                <c:pt idx="57">
                  <c:v>44682</c:v>
                </c:pt>
                <c:pt idx="58">
                  <c:v>44713</c:v>
                </c:pt>
                <c:pt idx="59">
                  <c:v>44743</c:v>
                </c:pt>
                <c:pt idx="60">
                  <c:v>44774</c:v>
                </c:pt>
                <c:pt idx="61">
                  <c:v>44805</c:v>
                </c:pt>
                <c:pt idx="62">
                  <c:v>44835</c:v>
                </c:pt>
                <c:pt idx="63">
                  <c:v>44866</c:v>
                </c:pt>
                <c:pt idx="64">
                  <c:v>44896</c:v>
                </c:pt>
                <c:pt idx="65">
                  <c:v>44927</c:v>
                </c:pt>
                <c:pt idx="66">
                  <c:v>44958</c:v>
                </c:pt>
                <c:pt idx="67">
                  <c:v>44986</c:v>
                </c:pt>
                <c:pt idx="68">
                  <c:v>45017</c:v>
                </c:pt>
                <c:pt idx="69">
                  <c:v>45047</c:v>
                </c:pt>
                <c:pt idx="70">
                  <c:v>45078</c:v>
                </c:pt>
                <c:pt idx="71">
                  <c:v>45108</c:v>
                </c:pt>
                <c:pt idx="72">
                  <c:v>45139</c:v>
                </c:pt>
                <c:pt idx="73">
                  <c:v>45170</c:v>
                </c:pt>
                <c:pt idx="74">
                  <c:v>45200</c:v>
                </c:pt>
                <c:pt idx="75">
                  <c:v>45231</c:v>
                </c:pt>
                <c:pt idx="76">
                  <c:v>45261</c:v>
                </c:pt>
                <c:pt idx="77">
                  <c:v>45292</c:v>
                </c:pt>
                <c:pt idx="78">
                  <c:v>45323</c:v>
                </c:pt>
                <c:pt idx="79">
                  <c:v>45352</c:v>
                </c:pt>
                <c:pt idx="80">
                  <c:v>45383</c:v>
                </c:pt>
                <c:pt idx="81">
                  <c:v>45413</c:v>
                </c:pt>
                <c:pt idx="82">
                  <c:v>45444</c:v>
                </c:pt>
                <c:pt idx="83">
                  <c:v>45474</c:v>
                </c:pt>
              </c:numCache>
            </c:numRef>
          </c:cat>
          <c:val>
            <c:numRef>
              <c:f>'Legal Inflation'!$B$25:$B$108</c:f>
              <c:numCache>
                <c:formatCode>0.0%</c:formatCode>
                <c:ptCount val="84"/>
                <c:pt idx="0">
                  <c:v>3.6168100000000002E-2</c:v>
                </c:pt>
                <c:pt idx="1">
                  <c:v>3.3740800000000001E-2</c:v>
                </c:pt>
                <c:pt idx="2">
                  <c:v>3.5207799999999997E-2</c:v>
                </c:pt>
                <c:pt idx="3">
                  <c:v>4.0176400000000001E-2</c:v>
                </c:pt>
                <c:pt idx="4">
                  <c:v>3.4838100000000004E-2</c:v>
                </c:pt>
                <c:pt idx="5">
                  <c:v>3.3221000000000001E-2</c:v>
                </c:pt>
                <c:pt idx="6">
                  <c:v>2.7988599999999999E-2</c:v>
                </c:pt>
                <c:pt idx="7">
                  <c:v>3.4761899999999998E-2</c:v>
                </c:pt>
                <c:pt idx="8">
                  <c:v>3.3697200000000004E-2</c:v>
                </c:pt>
                <c:pt idx="9">
                  <c:v>2.6540300000000003E-2</c:v>
                </c:pt>
                <c:pt idx="10">
                  <c:v>2.7014200000000002E-2</c:v>
                </c:pt>
                <c:pt idx="11">
                  <c:v>1.98113E-2</c:v>
                </c:pt>
                <c:pt idx="12">
                  <c:v>1.88679E-2</c:v>
                </c:pt>
                <c:pt idx="13">
                  <c:v>2.0813600000000002E-2</c:v>
                </c:pt>
                <c:pt idx="14">
                  <c:v>1.9367000000000002E-2</c:v>
                </c:pt>
                <c:pt idx="15">
                  <c:v>1.6957099999999999E-2</c:v>
                </c:pt>
                <c:pt idx="16">
                  <c:v>2.22854E-2</c:v>
                </c:pt>
                <c:pt idx="17">
                  <c:v>2.7027000000000002E-2</c:v>
                </c:pt>
                <c:pt idx="18">
                  <c:v>2.8611000000000001E-2</c:v>
                </c:pt>
                <c:pt idx="19">
                  <c:v>2.6691199999999998E-2</c:v>
                </c:pt>
                <c:pt idx="20">
                  <c:v>2.47934E-2</c:v>
                </c:pt>
                <c:pt idx="21">
                  <c:v>3.1856000000000002E-2</c:v>
                </c:pt>
                <c:pt idx="22">
                  <c:v>3.3225699999999997E-2</c:v>
                </c:pt>
                <c:pt idx="23">
                  <c:v>3.7002799999999995E-2</c:v>
                </c:pt>
                <c:pt idx="24">
                  <c:v>4.2592600000000001E-2</c:v>
                </c:pt>
                <c:pt idx="25">
                  <c:v>4.2632099999999999E-2</c:v>
                </c:pt>
                <c:pt idx="26">
                  <c:v>4.6339199999999997E-2</c:v>
                </c:pt>
                <c:pt idx="27">
                  <c:v>4.4465000000000005E-2</c:v>
                </c:pt>
                <c:pt idx="28">
                  <c:v>4.6845999999999999E-2</c:v>
                </c:pt>
                <c:pt idx="29">
                  <c:v>4.2649699999999999E-2</c:v>
                </c:pt>
                <c:pt idx="30">
                  <c:v>4.1722700000000001E-2</c:v>
                </c:pt>
                <c:pt idx="31">
                  <c:v>3.8996000000000003E-2</c:v>
                </c:pt>
                <c:pt idx="32">
                  <c:v>4.3906799999999996E-2</c:v>
                </c:pt>
                <c:pt idx="33">
                  <c:v>5.3243799999999994E-2</c:v>
                </c:pt>
                <c:pt idx="34">
                  <c:v>5.0915600000000005E-2</c:v>
                </c:pt>
                <c:pt idx="35">
                  <c:v>5.4861700000000006E-2</c:v>
                </c:pt>
                <c:pt idx="36">
                  <c:v>5.0177600000000003E-2</c:v>
                </c:pt>
                <c:pt idx="37">
                  <c:v>5.1555600000000007E-2</c:v>
                </c:pt>
                <c:pt idx="38">
                  <c:v>4.0301200000000002E-2</c:v>
                </c:pt>
                <c:pt idx="39">
                  <c:v>4.1685100000000003E-2</c:v>
                </c:pt>
                <c:pt idx="40">
                  <c:v>4.2534299999999997E-2</c:v>
                </c:pt>
                <c:pt idx="41">
                  <c:v>3.5683199999999998E-2</c:v>
                </c:pt>
                <c:pt idx="42">
                  <c:v>3.4022400000000001E-2</c:v>
                </c:pt>
                <c:pt idx="43">
                  <c:v>3.9258000000000001E-2</c:v>
                </c:pt>
                <c:pt idx="44">
                  <c:v>4.5064399999999998E-2</c:v>
                </c:pt>
                <c:pt idx="45">
                  <c:v>3.6108799999999996E-2</c:v>
                </c:pt>
                <c:pt idx="46">
                  <c:v>3.7824099999999999E-2</c:v>
                </c:pt>
                <c:pt idx="47">
                  <c:v>3.3463E-2</c:v>
                </c:pt>
                <c:pt idx="48">
                  <c:v>3.1602499999999999E-2</c:v>
                </c:pt>
                <c:pt idx="49">
                  <c:v>3.1737099999999997E-2</c:v>
                </c:pt>
                <c:pt idx="50">
                  <c:v>4.4384800000000002E-2</c:v>
                </c:pt>
                <c:pt idx="51">
                  <c:v>4.3363100000000002E-2</c:v>
                </c:pt>
                <c:pt idx="52">
                  <c:v>4.2426700000000005E-2</c:v>
                </c:pt>
                <c:pt idx="53">
                  <c:v>5.5416E-2</c:v>
                </c:pt>
                <c:pt idx="54">
                  <c:v>5.7430199999999994E-2</c:v>
                </c:pt>
                <c:pt idx="55">
                  <c:v>5.3682000000000001E-2</c:v>
                </c:pt>
                <c:pt idx="56">
                  <c:v>4.2308000000000005E-2</c:v>
                </c:pt>
                <c:pt idx="57">
                  <c:v>4.6482200000000001E-2</c:v>
                </c:pt>
                <c:pt idx="58">
                  <c:v>4.4565900000000006E-2</c:v>
                </c:pt>
                <c:pt idx="59">
                  <c:v>4.5586599999999998E-2</c:v>
                </c:pt>
                <c:pt idx="60">
                  <c:v>4.9124100000000004E-2</c:v>
                </c:pt>
                <c:pt idx="61">
                  <c:v>5.36482E-2</c:v>
                </c:pt>
                <c:pt idx="62">
                  <c:v>5.0651000000000002E-2</c:v>
                </c:pt>
                <c:pt idx="63">
                  <c:v>5.1181999999999998E-2</c:v>
                </c:pt>
                <c:pt idx="64">
                  <c:v>4.9029100000000006E-2</c:v>
                </c:pt>
                <c:pt idx="65">
                  <c:v>5.7004900000000004E-2</c:v>
                </c:pt>
                <c:pt idx="66">
                  <c:v>6.4772400000000008E-2</c:v>
                </c:pt>
                <c:pt idx="67">
                  <c:v>6.4322100000000007E-2</c:v>
                </c:pt>
                <c:pt idx="68">
                  <c:v>6.7064100000000001E-2</c:v>
                </c:pt>
                <c:pt idx="69">
                  <c:v>5.9438899999999996E-2</c:v>
                </c:pt>
                <c:pt idx="70">
                  <c:v>6.0129400000000006E-2</c:v>
                </c:pt>
                <c:pt idx="71">
                  <c:v>6.40212E-2</c:v>
                </c:pt>
                <c:pt idx="72">
                  <c:v>6.1013700000000004E-2</c:v>
                </c:pt>
                <c:pt idx="73">
                  <c:v>5.5768700000000004E-2</c:v>
                </c:pt>
                <c:pt idx="74">
                  <c:v>6.1493200000000005E-2</c:v>
                </c:pt>
                <c:pt idx="75">
                  <c:v>6.0062900000000002E-2</c:v>
                </c:pt>
                <c:pt idx="76">
                  <c:v>6.2955399999999995E-2</c:v>
                </c:pt>
                <c:pt idx="77">
                  <c:v>7.0973400000000006E-2</c:v>
                </c:pt>
                <c:pt idx="78">
                  <c:v>6.7080000000000001E-2</c:v>
                </c:pt>
                <c:pt idx="79">
                  <c:v>6.5509600000000001E-2</c:v>
                </c:pt>
                <c:pt idx="80">
                  <c:v>7.9166100000000003E-2</c:v>
                </c:pt>
                <c:pt idx="81">
                  <c:v>8.3037500000000014E-2</c:v>
                </c:pt>
                <c:pt idx="82">
                  <c:v>8.0182400000000001E-2</c:v>
                </c:pt>
                <c:pt idx="83">
                  <c:v>7.8303300000000006E-2</c:v>
                </c:pt>
              </c:numCache>
            </c:numRef>
          </c:val>
          <c:smooth val="0"/>
          <c:extLst>
            <c:ext xmlns:c16="http://schemas.microsoft.com/office/drawing/2014/chart" uri="{C3380CC4-5D6E-409C-BE32-E72D297353CC}">
              <c16:uniqueId val="{00000000-FE10-48D6-A1E2-893AE8CFCFB0}"/>
            </c:ext>
          </c:extLst>
        </c:ser>
        <c:ser>
          <c:idx val="1"/>
          <c:order val="1"/>
          <c:tx>
            <c:v>Moving Average</c:v>
          </c:tx>
          <c:spPr>
            <a:ln w="28575" cap="rnd">
              <a:solidFill>
                <a:srgbClr val="FF0000"/>
              </a:solidFill>
              <a:prstDash val="sysDash"/>
              <a:round/>
            </a:ln>
            <a:effectLst/>
          </c:spPr>
          <c:marker>
            <c:symbol val="none"/>
          </c:marker>
          <c:cat>
            <c:numRef>
              <c:f>'Legal Inflation'!$A$25:$A$108</c:f>
              <c:numCache>
                <c:formatCode>m/d/yyyy</c:formatCode>
                <c:ptCount val="84"/>
                <c:pt idx="0">
                  <c:v>42948</c:v>
                </c:pt>
                <c:pt idx="1">
                  <c:v>42979</c:v>
                </c:pt>
                <c:pt idx="2">
                  <c:v>43009</c:v>
                </c:pt>
                <c:pt idx="3">
                  <c:v>43040</c:v>
                </c:pt>
                <c:pt idx="4">
                  <c:v>43070</c:v>
                </c:pt>
                <c:pt idx="5">
                  <c:v>43101</c:v>
                </c:pt>
                <c:pt idx="6">
                  <c:v>43132</c:v>
                </c:pt>
                <c:pt idx="7">
                  <c:v>43160</c:v>
                </c:pt>
                <c:pt idx="8">
                  <c:v>43191</c:v>
                </c:pt>
                <c:pt idx="9">
                  <c:v>43221</c:v>
                </c:pt>
                <c:pt idx="10">
                  <c:v>43252</c:v>
                </c:pt>
                <c:pt idx="11">
                  <c:v>43282</c:v>
                </c:pt>
                <c:pt idx="12">
                  <c:v>43313</c:v>
                </c:pt>
                <c:pt idx="13">
                  <c:v>43344</c:v>
                </c:pt>
                <c:pt idx="14">
                  <c:v>43374</c:v>
                </c:pt>
                <c:pt idx="15">
                  <c:v>43405</c:v>
                </c:pt>
                <c:pt idx="16">
                  <c:v>43435</c:v>
                </c:pt>
                <c:pt idx="17">
                  <c:v>43466</c:v>
                </c:pt>
                <c:pt idx="18">
                  <c:v>43497</c:v>
                </c:pt>
                <c:pt idx="19">
                  <c:v>43525</c:v>
                </c:pt>
                <c:pt idx="20">
                  <c:v>43556</c:v>
                </c:pt>
                <c:pt idx="21">
                  <c:v>43586</c:v>
                </c:pt>
                <c:pt idx="22">
                  <c:v>43617</c:v>
                </c:pt>
                <c:pt idx="23">
                  <c:v>43647</c:v>
                </c:pt>
                <c:pt idx="24">
                  <c:v>43678</c:v>
                </c:pt>
                <c:pt idx="25">
                  <c:v>43709</c:v>
                </c:pt>
                <c:pt idx="26">
                  <c:v>43739</c:v>
                </c:pt>
                <c:pt idx="27">
                  <c:v>43770</c:v>
                </c:pt>
                <c:pt idx="28">
                  <c:v>43800</c:v>
                </c:pt>
                <c:pt idx="29">
                  <c:v>43831</c:v>
                </c:pt>
                <c:pt idx="30">
                  <c:v>43862</c:v>
                </c:pt>
                <c:pt idx="31">
                  <c:v>43891</c:v>
                </c:pt>
                <c:pt idx="32">
                  <c:v>43922</c:v>
                </c:pt>
                <c:pt idx="33">
                  <c:v>43952</c:v>
                </c:pt>
                <c:pt idx="34">
                  <c:v>43983</c:v>
                </c:pt>
                <c:pt idx="35">
                  <c:v>44013</c:v>
                </c:pt>
                <c:pt idx="36">
                  <c:v>44044</c:v>
                </c:pt>
                <c:pt idx="37">
                  <c:v>44075</c:v>
                </c:pt>
                <c:pt idx="38">
                  <c:v>44105</c:v>
                </c:pt>
                <c:pt idx="39">
                  <c:v>44136</c:v>
                </c:pt>
                <c:pt idx="40">
                  <c:v>44166</c:v>
                </c:pt>
                <c:pt idx="41">
                  <c:v>44197</c:v>
                </c:pt>
                <c:pt idx="42">
                  <c:v>44228</c:v>
                </c:pt>
                <c:pt idx="43">
                  <c:v>44256</c:v>
                </c:pt>
                <c:pt idx="44">
                  <c:v>44287</c:v>
                </c:pt>
                <c:pt idx="45">
                  <c:v>44317</c:v>
                </c:pt>
                <c:pt idx="46">
                  <c:v>44348</c:v>
                </c:pt>
                <c:pt idx="47">
                  <c:v>44378</c:v>
                </c:pt>
                <c:pt idx="48">
                  <c:v>44409</c:v>
                </c:pt>
                <c:pt idx="49">
                  <c:v>44440</c:v>
                </c:pt>
                <c:pt idx="50">
                  <c:v>44470</c:v>
                </c:pt>
                <c:pt idx="51">
                  <c:v>44501</c:v>
                </c:pt>
                <c:pt idx="52">
                  <c:v>44531</c:v>
                </c:pt>
                <c:pt idx="53">
                  <c:v>44562</c:v>
                </c:pt>
                <c:pt idx="54">
                  <c:v>44593</c:v>
                </c:pt>
                <c:pt idx="55">
                  <c:v>44621</c:v>
                </c:pt>
                <c:pt idx="56">
                  <c:v>44652</c:v>
                </c:pt>
                <c:pt idx="57">
                  <c:v>44682</c:v>
                </c:pt>
                <c:pt idx="58">
                  <c:v>44713</c:v>
                </c:pt>
                <c:pt idx="59">
                  <c:v>44743</c:v>
                </c:pt>
                <c:pt idx="60">
                  <c:v>44774</c:v>
                </c:pt>
                <c:pt idx="61">
                  <c:v>44805</c:v>
                </c:pt>
                <c:pt idx="62">
                  <c:v>44835</c:v>
                </c:pt>
                <c:pt idx="63">
                  <c:v>44866</c:v>
                </c:pt>
                <c:pt idx="64">
                  <c:v>44896</c:v>
                </c:pt>
                <c:pt idx="65">
                  <c:v>44927</c:v>
                </c:pt>
                <c:pt idx="66">
                  <c:v>44958</c:v>
                </c:pt>
                <c:pt idx="67">
                  <c:v>44986</c:v>
                </c:pt>
                <c:pt idx="68">
                  <c:v>45017</c:v>
                </c:pt>
                <c:pt idx="69">
                  <c:v>45047</c:v>
                </c:pt>
                <c:pt idx="70">
                  <c:v>45078</c:v>
                </c:pt>
                <c:pt idx="71">
                  <c:v>45108</c:v>
                </c:pt>
                <c:pt idx="72">
                  <c:v>45139</c:v>
                </c:pt>
                <c:pt idx="73">
                  <c:v>45170</c:v>
                </c:pt>
                <c:pt idx="74">
                  <c:v>45200</c:v>
                </c:pt>
                <c:pt idx="75">
                  <c:v>45231</c:v>
                </c:pt>
                <c:pt idx="76">
                  <c:v>45261</c:v>
                </c:pt>
                <c:pt idx="77">
                  <c:v>45292</c:v>
                </c:pt>
                <c:pt idx="78">
                  <c:v>45323</c:v>
                </c:pt>
                <c:pt idx="79">
                  <c:v>45352</c:v>
                </c:pt>
                <c:pt idx="80">
                  <c:v>45383</c:v>
                </c:pt>
                <c:pt idx="81">
                  <c:v>45413</c:v>
                </c:pt>
                <c:pt idx="82">
                  <c:v>45444</c:v>
                </c:pt>
                <c:pt idx="83">
                  <c:v>45474</c:v>
                </c:pt>
              </c:numCache>
            </c:numRef>
          </c:cat>
          <c:val>
            <c:numRef>
              <c:f>'Legal Inflation'!$C$25:$C$108</c:f>
              <c:numCache>
                <c:formatCode>0.0%</c:formatCode>
                <c:ptCount val="84"/>
                <c:pt idx="0">
                  <c:v>2.6930575000000002E-2</c:v>
                </c:pt>
                <c:pt idx="1">
                  <c:v>2.7347290000000003E-2</c:v>
                </c:pt>
                <c:pt idx="2">
                  <c:v>2.7973034999999997E-2</c:v>
                </c:pt>
                <c:pt idx="3">
                  <c:v>2.9177834999999996E-2</c:v>
                </c:pt>
                <c:pt idx="4">
                  <c:v>3.0220089999999995E-2</c:v>
                </c:pt>
                <c:pt idx="5">
                  <c:v>3.0955214999999991E-2</c:v>
                </c:pt>
                <c:pt idx="6">
                  <c:v>3.1555844999999992E-2</c:v>
                </c:pt>
                <c:pt idx="7">
                  <c:v>3.2418500000000003E-2</c:v>
                </c:pt>
                <c:pt idx="8">
                  <c:v>3.2927770000000009E-2</c:v>
                </c:pt>
                <c:pt idx="9">
                  <c:v>3.3129784999999995E-2</c:v>
                </c:pt>
                <c:pt idx="10">
                  <c:v>3.3482989999999997E-2</c:v>
                </c:pt>
                <c:pt idx="11">
                  <c:v>3.3346299999999995E-2</c:v>
                </c:pt>
                <c:pt idx="12">
                  <c:v>3.3186384999999999E-2</c:v>
                </c:pt>
                <c:pt idx="13">
                  <c:v>3.2765219999999998E-2</c:v>
                </c:pt>
                <c:pt idx="14">
                  <c:v>3.1761184999999997E-2</c:v>
                </c:pt>
                <c:pt idx="15">
                  <c:v>3.0680255E-2</c:v>
                </c:pt>
                <c:pt idx="16">
                  <c:v>2.9872394999999996E-2</c:v>
                </c:pt>
                <c:pt idx="17">
                  <c:v>2.9380995E-2</c:v>
                </c:pt>
                <c:pt idx="18">
                  <c:v>2.8968795000000002E-2</c:v>
                </c:pt>
                <c:pt idx="19">
                  <c:v>2.8189295000000003E-2</c:v>
                </c:pt>
                <c:pt idx="20">
                  <c:v>2.7620559999999999E-2</c:v>
                </c:pt>
                <c:pt idx="21">
                  <c:v>2.752632E-2</c:v>
                </c:pt>
                <c:pt idx="22">
                  <c:v>2.7427215000000005E-2</c:v>
                </c:pt>
                <c:pt idx="23">
                  <c:v>2.7268535000000003E-2</c:v>
                </c:pt>
                <c:pt idx="24">
                  <c:v>2.7656259999999998E-2</c:v>
                </c:pt>
                <c:pt idx="25">
                  <c:v>2.8126814999999993E-2</c:v>
                </c:pt>
                <c:pt idx="26">
                  <c:v>2.9044344999999999E-2</c:v>
                </c:pt>
                <c:pt idx="27">
                  <c:v>2.9529499999999997E-2</c:v>
                </c:pt>
                <c:pt idx="28">
                  <c:v>3.0186939999999995E-2</c:v>
                </c:pt>
                <c:pt idx="29">
                  <c:v>3.0992409999999998E-2</c:v>
                </c:pt>
                <c:pt idx="30">
                  <c:v>3.1727834999999996E-2</c:v>
                </c:pt>
                <c:pt idx="31">
                  <c:v>3.2687069999999999E-2</c:v>
                </c:pt>
                <c:pt idx="32">
                  <c:v>3.3939015000000003E-2</c:v>
                </c:pt>
                <c:pt idx="33">
                  <c:v>3.5560524999999996E-2</c:v>
                </c:pt>
                <c:pt idx="34">
                  <c:v>3.7137955E-2</c:v>
                </c:pt>
                <c:pt idx="35">
                  <c:v>3.9033184999999991E-2</c:v>
                </c:pt>
                <c:pt idx="36">
                  <c:v>4.0427795000000002E-2</c:v>
                </c:pt>
                <c:pt idx="37">
                  <c:v>4.1654225000000003E-2</c:v>
                </c:pt>
                <c:pt idx="38">
                  <c:v>4.2238734999999999E-2</c:v>
                </c:pt>
                <c:pt idx="39">
                  <c:v>4.2988430000000008E-2</c:v>
                </c:pt>
                <c:pt idx="40">
                  <c:v>4.3875475000000011E-2</c:v>
                </c:pt>
                <c:pt idx="41">
                  <c:v>4.4066835000000013E-2</c:v>
                </c:pt>
                <c:pt idx="42">
                  <c:v>4.4106670000000014E-2</c:v>
                </c:pt>
                <c:pt idx="43">
                  <c:v>4.4219430000000018E-2</c:v>
                </c:pt>
                <c:pt idx="44">
                  <c:v>4.4343020000000018E-2</c:v>
                </c:pt>
                <c:pt idx="45">
                  <c:v>4.4016855000000008E-2</c:v>
                </c:pt>
                <c:pt idx="46">
                  <c:v>4.3591100000000008E-2</c:v>
                </c:pt>
                <c:pt idx="47">
                  <c:v>4.304100000000001E-2</c:v>
                </c:pt>
                <c:pt idx="48">
                  <c:v>4.2278825000000006E-2</c:v>
                </c:pt>
                <c:pt idx="49">
                  <c:v>4.1733195000000008E-2</c:v>
                </c:pt>
                <c:pt idx="50">
                  <c:v>4.1866300000000009E-2</c:v>
                </c:pt>
                <c:pt idx="51">
                  <c:v>4.2084655000000006E-2</c:v>
                </c:pt>
                <c:pt idx="52">
                  <c:v>4.2010650000000004E-2</c:v>
                </c:pt>
                <c:pt idx="53">
                  <c:v>4.2119260000000006E-2</c:v>
                </c:pt>
                <c:pt idx="54">
                  <c:v>4.2444990000000002E-2</c:v>
                </c:pt>
                <c:pt idx="55">
                  <c:v>4.2386004999999997E-2</c:v>
                </c:pt>
                <c:pt idx="56">
                  <c:v>4.1992525000000003E-2</c:v>
                </c:pt>
                <c:pt idx="57">
                  <c:v>4.1738855000000005E-2</c:v>
                </c:pt>
                <c:pt idx="58">
                  <c:v>4.1952090000000004E-2</c:v>
                </c:pt>
                <c:pt idx="59">
                  <c:v>4.2147165000000007E-2</c:v>
                </c:pt>
                <c:pt idx="60">
                  <c:v>4.2476655000000002E-2</c:v>
                </c:pt>
                <c:pt idx="61">
                  <c:v>4.3374905000000005E-2</c:v>
                </c:pt>
                <c:pt idx="62">
                  <c:v>4.4206335000000006E-2</c:v>
                </c:pt>
                <c:pt idx="63">
                  <c:v>4.4802535000000004E-2</c:v>
                </c:pt>
                <c:pt idx="64">
                  <c:v>4.5000770000000009E-2</c:v>
                </c:pt>
                <c:pt idx="65">
                  <c:v>4.6045575000000005E-2</c:v>
                </c:pt>
                <c:pt idx="66">
                  <c:v>4.739299000000001E-2</c:v>
                </c:pt>
                <c:pt idx="67">
                  <c:v>4.8935945000000002E-2</c:v>
                </c:pt>
                <c:pt idx="68">
                  <c:v>5.0709025000000005E-2</c:v>
                </c:pt>
                <c:pt idx="69">
                  <c:v>5.209411500000001E-2</c:v>
                </c:pt>
                <c:pt idx="70">
                  <c:v>5.2881345000000003E-2</c:v>
                </c:pt>
                <c:pt idx="71">
                  <c:v>5.3914249999999997E-2</c:v>
                </c:pt>
                <c:pt idx="72">
                  <c:v>5.4843599999999992E-2</c:v>
                </c:pt>
                <c:pt idx="73">
                  <c:v>5.4861234999999994E-2</c:v>
                </c:pt>
                <c:pt idx="74">
                  <c:v>5.5064384999999993E-2</c:v>
                </c:pt>
                <c:pt idx="75">
                  <c:v>5.538342999999999E-2</c:v>
                </c:pt>
                <c:pt idx="76">
                  <c:v>5.6415799999999995E-2</c:v>
                </c:pt>
                <c:pt idx="77">
                  <c:v>5.7640360000000002E-2</c:v>
                </c:pt>
                <c:pt idx="78">
                  <c:v>5.8766065000000013E-2</c:v>
                </c:pt>
                <c:pt idx="79">
                  <c:v>5.9762215000000007E-2</c:v>
                </c:pt>
                <c:pt idx="80">
                  <c:v>6.1264315E-2</c:v>
                </c:pt>
                <c:pt idx="81">
                  <c:v>6.2733779999999989E-2</c:v>
                </c:pt>
                <c:pt idx="82">
                  <c:v>6.4210349999999999E-2</c:v>
                </c:pt>
                <c:pt idx="83">
                  <c:v>6.5566415000000003E-2</c:v>
                </c:pt>
              </c:numCache>
            </c:numRef>
          </c:val>
          <c:smooth val="0"/>
          <c:extLst>
            <c:ext xmlns:c16="http://schemas.microsoft.com/office/drawing/2014/chart" uri="{C3380CC4-5D6E-409C-BE32-E72D297353CC}">
              <c16:uniqueId val="{00000001-FE10-48D6-A1E2-893AE8CFCFB0}"/>
            </c:ext>
          </c:extLst>
        </c:ser>
        <c:ser>
          <c:idx val="2"/>
          <c:order val="2"/>
          <c:spPr>
            <a:ln w="25400" cap="rnd">
              <a:solidFill>
                <a:schemeClr val="tx1"/>
              </a:solidFill>
              <a:round/>
            </a:ln>
            <a:effectLst/>
          </c:spPr>
          <c:marker>
            <c:symbol val="none"/>
          </c:marker>
          <c:cat>
            <c:numRef>
              <c:f>'Legal Inflation'!$A$25:$A$108</c:f>
              <c:numCache>
                <c:formatCode>m/d/yyyy</c:formatCode>
                <c:ptCount val="84"/>
                <c:pt idx="0">
                  <c:v>42948</c:v>
                </c:pt>
                <c:pt idx="1">
                  <c:v>42979</c:v>
                </c:pt>
                <c:pt idx="2">
                  <c:v>43009</c:v>
                </c:pt>
                <c:pt idx="3">
                  <c:v>43040</c:v>
                </c:pt>
                <c:pt idx="4">
                  <c:v>43070</c:v>
                </c:pt>
                <c:pt idx="5">
                  <c:v>43101</c:v>
                </c:pt>
                <c:pt idx="6">
                  <c:v>43132</c:v>
                </c:pt>
                <c:pt idx="7">
                  <c:v>43160</c:v>
                </c:pt>
                <c:pt idx="8">
                  <c:v>43191</c:v>
                </c:pt>
                <c:pt idx="9">
                  <c:v>43221</c:v>
                </c:pt>
                <c:pt idx="10">
                  <c:v>43252</c:v>
                </c:pt>
                <c:pt idx="11">
                  <c:v>43282</c:v>
                </c:pt>
                <c:pt idx="12">
                  <c:v>43313</c:v>
                </c:pt>
                <c:pt idx="13">
                  <c:v>43344</c:v>
                </c:pt>
                <c:pt idx="14">
                  <c:v>43374</c:v>
                </c:pt>
                <c:pt idx="15">
                  <c:v>43405</c:v>
                </c:pt>
                <c:pt idx="16">
                  <c:v>43435</c:v>
                </c:pt>
                <c:pt idx="17">
                  <c:v>43466</c:v>
                </c:pt>
                <c:pt idx="18">
                  <c:v>43497</c:v>
                </c:pt>
                <c:pt idx="19">
                  <c:v>43525</c:v>
                </c:pt>
                <c:pt idx="20">
                  <c:v>43556</c:v>
                </c:pt>
                <c:pt idx="21">
                  <c:v>43586</c:v>
                </c:pt>
                <c:pt idx="22">
                  <c:v>43617</c:v>
                </c:pt>
                <c:pt idx="23">
                  <c:v>43647</c:v>
                </c:pt>
                <c:pt idx="24">
                  <c:v>43678</c:v>
                </c:pt>
                <c:pt idx="25">
                  <c:v>43709</c:v>
                </c:pt>
                <c:pt idx="26">
                  <c:v>43739</c:v>
                </c:pt>
                <c:pt idx="27">
                  <c:v>43770</c:v>
                </c:pt>
                <c:pt idx="28">
                  <c:v>43800</c:v>
                </c:pt>
                <c:pt idx="29">
                  <c:v>43831</c:v>
                </c:pt>
                <c:pt idx="30">
                  <c:v>43862</c:v>
                </c:pt>
                <c:pt idx="31">
                  <c:v>43891</c:v>
                </c:pt>
                <c:pt idx="32">
                  <c:v>43922</c:v>
                </c:pt>
                <c:pt idx="33">
                  <c:v>43952</c:v>
                </c:pt>
                <c:pt idx="34">
                  <c:v>43983</c:v>
                </c:pt>
                <c:pt idx="35">
                  <c:v>44013</c:v>
                </c:pt>
                <c:pt idx="36">
                  <c:v>44044</c:v>
                </c:pt>
                <c:pt idx="37">
                  <c:v>44075</c:v>
                </c:pt>
                <c:pt idx="38">
                  <c:v>44105</c:v>
                </c:pt>
                <c:pt idx="39">
                  <c:v>44136</c:v>
                </c:pt>
                <c:pt idx="40">
                  <c:v>44166</c:v>
                </c:pt>
                <c:pt idx="41">
                  <c:v>44197</c:v>
                </c:pt>
                <c:pt idx="42">
                  <c:v>44228</c:v>
                </c:pt>
                <c:pt idx="43">
                  <c:v>44256</c:v>
                </c:pt>
                <c:pt idx="44">
                  <c:v>44287</c:v>
                </c:pt>
                <c:pt idx="45">
                  <c:v>44317</c:v>
                </c:pt>
                <c:pt idx="46">
                  <c:v>44348</c:v>
                </c:pt>
                <c:pt idx="47">
                  <c:v>44378</c:v>
                </c:pt>
                <c:pt idx="48">
                  <c:v>44409</c:v>
                </c:pt>
                <c:pt idx="49">
                  <c:v>44440</c:v>
                </c:pt>
                <c:pt idx="50">
                  <c:v>44470</c:v>
                </c:pt>
                <c:pt idx="51">
                  <c:v>44501</c:v>
                </c:pt>
                <c:pt idx="52">
                  <c:v>44531</c:v>
                </c:pt>
                <c:pt idx="53">
                  <c:v>44562</c:v>
                </c:pt>
                <c:pt idx="54">
                  <c:v>44593</c:v>
                </c:pt>
                <c:pt idx="55">
                  <c:v>44621</c:v>
                </c:pt>
                <c:pt idx="56">
                  <c:v>44652</c:v>
                </c:pt>
                <c:pt idx="57">
                  <c:v>44682</c:v>
                </c:pt>
                <c:pt idx="58">
                  <c:v>44713</c:v>
                </c:pt>
                <c:pt idx="59">
                  <c:v>44743</c:v>
                </c:pt>
                <c:pt idx="60">
                  <c:v>44774</c:v>
                </c:pt>
                <c:pt idx="61">
                  <c:v>44805</c:v>
                </c:pt>
                <c:pt idx="62">
                  <c:v>44835</c:v>
                </c:pt>
                <c:pt idx="63">
                  <c:v>44866</c:v>
                </c:pt>
                <c:pt idx="64">
                  <c:v>44896</c:v>
                </c:pt>
                <c:pt idx="65">
                  <c:v>44927</c:v>
                </c:pt>
                <c:pt idx="66">
                  <c:v>44958</c:v>
                </c:pt>
                <c:pt idx="67">
                  <c:v>44986</c:v>
                </c:pt>
                <c:pt idx="68">
                  <c:v>45017</c:v>
                </c:pt>
                <c:pt idx="69">
                  <c:v>45047</c:v>
                </c:pt>
                <c:pt idx="70">
                  <c:v>45078</c:v>
                </c:pt>
                <c:pt idx="71">
                  <c:v>45108</c:v>
                </c:pt>
                <c:pt idx="72">
                  <c:v>45139</c:v>
                </c:pt>
                <c:pt idx="73">
                  <c:v>45170</c:v>
                </c:pt>
                <c:pt idx="74">
                  <c:v>45200</c:v>
                </c:pt>
                <c:pt idx="75">
                  <c:v>45231</c:v>
                </c:pt>
                <c:pt idx="76">
                  <c:v>45261</c:v>
                </c:pt>
                <c:pt idx="77">
                  <c:v>45292</c:v>
                </c:pt>
                <c:pt idx="78">
                  <c:v>45323</c:v>
                </c:pt>
                <c:pt idx="79">
                  <c:v>45352</c:v>
                </c:pt>
                <c:pt idx="80">
                  <c:v>45383</c:v>
                </c:pt>
                <c:pt idx="81">
                  <c:v>45413</c:v>
                </c:pt>
                <c:pt idx="82">
                  <c:v>45444</c:v>
                </c:pt>
                <c:pt idx="83">
                  <c:v>45474</c:v>
                </c:pt>
              </c:numCache>
            </c:numRef>
          </c:cat>
          <c:val>
            <c:numRef>
              <c:f>'Legal Inflation'!$F$25:$F$108</c:f>
              <c:numCache>
                <c:formatCode>0.0%</c:formatCode>
                <c:ptCount val="84"/>
                <c:pt idx="0">
                  <c:v>8.632561129549958E-3</c:v>
                </c:pt>
                <c:pt idx="1">
                  <c:v>8.8264143682978795E-3</c:v>
                </c:pt>
                <c:pt idx="2">
                  <c:v>9.2767207602378367E-3</c:v>
                </c:pt>
                <c:pt idx="3">
                  <c:v>1.0598376045064136E-2</c:v>
                </c:pt>
                <c:pt idx="4">
                  <c:v>1.2880518997831082E-2</c:v>
                </c:pt>
                <c:pt idx="5">
                  <c:v>1.444427945954348E-2</c:v>
                </c:pt>
                <c:pt idx="6">
                  <c:v>1.6470588758867678E-2</c:v>
                </c:pt>
                <c:pt idx="7">
                  <c:v>1.8753288083547402E-2</c:v>
                </c:pt>
                <c:pt idx="8">
                  <c:v>1.989012143073985E-2</c:v>
                </c:pt>
                <c:pt idx="9">
                  <c:v>2.0636635666012794E-2</c:v>
                </c:pt>
                <c:pt idx="10">
                  <c:v>2.2168613060513757E-2</c:v>
                </c:pt>
                <c:pt idx="11">
                  <c:v>2.1449140364885912E-2</c:v>
                </c:pt>
                <c:pt idx="12">
                  <c:v>2.0612759637594232E-2</c:v>
                </c:pt>
                <c:pt idx="13">
                  <c:v>1.9157234553135387E-2</c:v>
                </c:pt>
                <c:pt idx="14">
                  <c:v>1.7326248332292363E-2</c:v>
                </c:pt>
                <c:pt idx="15">
                  <c:v>1.5234691538064666E-2</c:v>
                </c:pt>
                <c:pt idx="16">
                  <c:v>1.4445386394556793E-2</c:v>
                </c:pt>
                <c:pt idx="17">
                  <c:v>1.4255023970531308E-2</c:v>
                </c:pt>
                <c:pt idx="18">
                  <c:v>1.4240137736148363E-2</c:v>
                </c:pt>
                <c:pt idx="19">
                  <c:v>1.4784331076061877E-2</c:v>
                </c:pt>
                <c:pt idx="20">
                  <c:v>1.466505634961345E-2</c:v>
                </c:pt>
                <c:pt idx="21">
                  <c:v>1.4725431394199335E-2</c:v>
                </c:pt>
                <c:pt idx="22">
                  <c:v>1.4839104672525692E-2</c:v>
                </c:pt>
                <c:pt idx="23">
                  <c:v>1.5267135095294225E-2</c:v>
                </c:pt>
                <c:pt idx="24">
                  <c:v>1.4265213769336232E-2</c:v>
                </c:pt>
                <c:pt idx="25">
                  <c:v>1.3378599121016407E-2</c:v>
                </c:pt>
                <c:pt idx="26">
                  <c:v>1.2276336132974495E-2</c:v>
                </c:pt>
                <c:pt idx="27">
                  <c:v>1.159393141278417E-2</c:v>
                </c:pt>
                <c:pt idx="28">
                  <c:v>1.076907241600638E-2</c:v>
                </c:pt>
                <c:pt idx="29">
                  <c:v>1.0913927013784373E-2</c:v>
                </c:pt>
                <c:pt idx="30">
                  <c:v>1.1208613946585878E-2</c:v>
                </c:pt>
                <c:pt idx="31">
                  <c:v>1.2704906837561307E-2</c:v>
                </c:pt>
                <c:pt idx="32">
                  <c:v>1.4450843839064954E-2</c:v>
                </c:pt>
                <c:pt idx="33">
                  <c:v>1.5320097419579314E-2</c:v>
                </c:pt>
                <c:pt idx="34">
                  <c:v>1.7281860072103843E-2</c:v>
                </c:pt>
                <c:pt idx="35">
                  <c:v>2.003559149863041E-2</c:v>
                </c:pt>
                <c:pt idx="36">
                  <c:v>2.2498952706458665E-2</c:v>
                </c:pt>
                <c:pt idx="37">
                  <c:v>2.4216097924012799E-2</c:v>
                </c:pt>
                <c:pt idx="38">
                  <c:v>2.5847297555890856E-2</c:v>
                </c:pt>
                <c:pt idx="39">
                  <c:v>2.8237362522900496E-2</c:v>
                </c:pt>
                <c:pt idx="40">
                  <c:v>3.1729810321567374E-2</c:v>
                </c:pt>
                <c:pt idx="41">
                  <c:v>3.258951627971711E-2</c:v>
                </c:pt>
                <c:pt idx="42">
                  <c:v>3.2777147076816046E-2</c:v>
                </c:pt>
                <c:pt idx="43">
                  <c:v>3.3135361166289151E-2</c:v>
                </c:pt>
                <c:pt idx="44">
                  <c:v>3.3279383011811436E-2</c:v>
                </c:pt>
                <c:pt idx="45">
                  <c:v>3.2393992218331363E-2</c:v>
                </c:pt>
                <c:pt idx="46">
                  <c:v>3.1715853630932767E-2</c:v>
                </c:pt>
                <c:pt idx="47">
                  <c:v>3.0376733441778703E-2</c:v>
                </c:pt>
                <c:pt idx="48">
                  <c:v>2.8804345859022348E-2</c:v>
                </c:pt>
                <c:pt idx="49">
                  <c:v>2.7492450735117441E-2</c:v>
                </c:pt>
                <c:pt idx="50">
                  <c:v>2.7578237591382573E-2</c:v>
                </c:pt>
                <c:pt idx="51">
                  <c:v>2.7845864720020201E-2</c:v>
                </c:pt>
                <c:pt idx="52">
                  <c:v>2.7795399563616457E-2</c:v>
                </c:pt>
                <c:pt idx="53">
                  <c:v>2.7529990864164633E-2</c:v>
                </c:pt>
                <c:pt idx="54">
                  <c:v>2.6819003942835672E-2</c:v>
                </c:pt>
                <c:pt idx="55">
                  <c:v>2.6942060666667503E-2</c:v>
                </c:pt>
                <c:pt idx="56">
                  <c:v>2.6972010699433325E-2</c:v>
                </c:pt>
                <c:pt idx="57">
                  <c:v>2.7215064351195913E-2</c:v>
                </c:pt>
                <c:pt idx="58">
                  <c:v>2.7393427055119449E-2</c:v>
                </c:pt>
                <c:pt idx="59">
                  <c:v>2.7502806859883468E-2</c:v>
                </c:pt>
                <c:pt idx="60">
                  <c:v>2.7515705274948177E-2</c:v>
                </c:pt>
                <c:pt idx="61">
                  <c:v>2.7997325299156765E-2</c:v>
                </c:pt>
                <c:pt idx="62">
                  <c:v>2.9149993229334488E-2</c:v>
                </c:pt>
                <c:pt idx="63">
                  <c:v>2.9632045579525128E-2</c:v>
                </c:pt>
                <c:pt idx="64">
                  <c:v>2.9717352254814478E-2</c:v>
                </c:pt>
                <c:pt idx="65">
                  <c:v>3.04790283743442E-2</c:v>
                </c:pt>
                <c:pt idx="66">
                  <c:v>3.0298667207955706E-2</c:v>
                </c:pt>
                <c:pt idx="67">
                  <c:v>3.1577908070382243E-2</c:v>
                </c:pt>
                <c:pt idx="68">
                  <c:v>3.3554242282249763E-2</c:v>
                </c:pt>
                <c:pt idx="69">
                  <c:v>3.6955990439233095E-2</c:v>
                </c:pt>
                <c:pt idx="70">
                  <c:v>3.7791797503646828E-2</c:v>
                </c:pt>
                <c:pt idx="71">
                  <c:v>3.8743443286459622E-2</c:v>
                </c:pt>
                <c:pt idx="72">
                  <c:v>4.0346362673262331E-2</c:v>
                </c:pt>
                <c:pt idx="73">
                  <c:v>4.0360358385908332E-2</c:v>
                </c:pt>
                <c:pt idx="74">
                  <c:v>4.0310840973543954E-2</c:v>
                </c:pt>
                <c:pt idx="75">
                  <c:v>4.048642364863371E-2</c:v>
                </c:pt>
                <c:pt idx="76">
                  <c:v>4.2464608147815476E-2</c:v>
                </c:pt>
                <c:pt idx="77">
                  <c:v>4.3098375448292051E-2</c:v>
                </c:pt>
                <c:pt idx="78">
                  <c:v>4.4989314219719759E-2</c:v>
                </c:pt>
                <c:pt idx="79">
                  <c:v>4.7118607833023129E-2</c:v>
                </c:pt>
                <c:pt idx="80">
                  <c:v>4.6982101817089443E-2</c:v>
                </c:pt>
                <c:pt idx="81">
                  <c:v>4.6019295565781049E-2</c:v>
                </c:pt>
                <c:pt idx="82">
                  <c:v>4.6815046587730183E-2</c:v>
                </c:pt>
                <c:pt idx="83">
                  <c:v>4.8217112671887497E-2</c:v>
                </c:pt>
              </c:numCache>
            </c:numRef>
          </c:val>
          <c:smooth val="0"/>
          <c:extLst>
            <c:ext xmlns:c16="http://schemas.microsoft.com/office/drawing/2014/chart" uri="{C3380CC4-5D6E-409C-BE32-E72D297353CC}">
              <c16:uniqueId val="{00000002-FE10-48D6-A1E2-893AE8CFCFB0}"/>
            </c:ext>
          </c:extLst>
        </c:ser>
        <c:ser>
          <c:idx val="3"/>
          <c:order val="3"/>
          <c:spPr>
            <a:ln w="25400" cap="rnd">
              <a:solidFill>
                <a:schemeClr val="tx1"/>
              </a:solidFill>
              <a:round/>
            </a:ln>
            <a:effectLst/>
          </c:spPr>
          <c:marker>
            <c:symbol val="none"/>
          </c:marker>
          <c:cat>
            <c:numRef>
              <c:f>'Legal Inflation'!$A$25:$A$108</c:f>
              <c:numCache>
                <c:formatCode>m/d/yyyy</c:formatCode>
                <c:ptCount val="84"/>
                <c:pt idx="0">
                  <c:v>42948</c:v>
                </c:pt>
                <c:pt idx="1">
                  <c:v>42979</c:v>
                </c:pt>
                <c:pt idx="2">
                  <c:v>43009</c:v>
                </c:pt>
                <c:pt idx="3">
                  <c:v>43040</c:v>
                </c:pt>
                <c:pt idx="4">
                  <c:v>43070</c:v>
                </c:pt>
                <c:pt idx="5">
                  <c:v>43101</c:v>
                </c:pt>
                <c:pt idx="6">
                  <c:v>43132</c:v>
                </c:pt>
                <c:pt idx="7">
                  <c:v>43160</c:v>
                </c:pt>
                <c:pt idx="8">
                  <c:v>43191</c:v>
                </c:pt>
                <c:pt idx="9">
                  <c:v>43221</c:v>
                </c:pt>
                <c:pt idx="10">
                  <c:v>43252</c:v>
                </c:pt>
                <c:pt idx="11">
                  <c:v>43282</c:v>
                </c:pt>
                <c:pt idx="12">
                  <c:v>43313</c:v>
                </c:pt>
                <c:pt idx="13">
                  <c:v>43344</c:v>
                </c:pt>
                <c:pt idx="14">
                  <c:v>43374</c:v>
                </c:pt>
                <c:pt idx="15">
                  <c:v>43405</c:v>
                </c:pt>
                <c:pt idx="16">
                  <c:v>43435</c:v>
                </c:pt>
                <c:pt idx="17">
                  <c:v>43466</c:v>
                </c:pt>
                <c:pt idx="18">
                  <c:v>43497</c:v>
                </c:pt>
                <c:pt idx="19">
                  <c:v>43525</c:v>
                </c:pt>
                <c:pt idx="20">
                  <c:v>43556</c:v>
                </c:pt>
                <c:pt idx="21">
                  <c:v>43586</c:v>
                </c:pt>
                <c:pt idx="22">
                  <c:v>43617</c:v>
                </c:pt>
                <c:pt idx="23">
                  <c:v>43647</c:v>
                </c:pt>
                <c:pt idx="24">
                  <c:v>43678</c:v>
                </c:pt>
                <c:pt idx="25">
                  <c:v>43709</c:v>
                </c:pt>
                <c:pt idx="26">
                  <c:v>43739</c:v>
                </c:pt>
                <c:pt idx="27">
                  <c:v>43770</c:v>
                </c:pt>
                <c:pt idx="28">
                  <c:v>43800</c:v>
                </c:pt>
                <c:pt idx="29">
                  <c:v>43831</c:v>
                </c:pt>
                <c:pt idx="30">
                  <c:v>43862</c:v>
                </c:pt>
                <c:pt idx="31">
                  <c:v>43891</c:v>
                </c:pt>
                <c:pt idx="32">
                  <c:v>43922</c:v>
                </c:pt>
                <c:pt idx="33">
                  <c:v>43952</c:v>
                </c:pt>
                <c:pt idx="34">
                  <c:v>43983</c:v>
                </c:pt>
                <c:pt idx="35">
                  <c:v>44013</c:v>
                </c:pt>
                <c:pt idx="36">
                  <c:v>44044</c:v>
                </c:pt>
                <c:pt idx="37">
                  <c:v>44075</c:v>
                </c:pt>
                <c:pt idx="38">
                  <c:v>44105</c:v>
                </c:pt>
                <c:pt idx="39">
                  <c:v>44136</c:v>
                </c:pt>
                <c:pt idx="40">
                  <c:v>44166</c:v>
                </c:pt>
                <c:pt idx="41">
                  <c:v>44197</c:v>
                </c:pt>
                <c:pt idx="42">
                  <c:v>44228</c:v>
                </c:pt>
                <c:pt idx="43">
                  <c:v>44256</c:v>
                </c:pt>
                <c:pt idx="44">
                  <c:v>44287</c:v>
                </c:pt>
                <c:pt idx="45">
                  <c:v>44317</c:v>
                </c:pt>
                <c:pt idx="46">
                  <c:v>44348</c:v>
                </c:pt>
                <c:pt idx="47">
                  <c:v>44378</c:v>
                </c:pt>
                <c:pt idx="48">
                  <c:v>44409</c:v>
                </c:pt>
                <c:pt idx="49">
                  <c:v>44440</c:v>
                </c:pt>
                <c:pt idx="50">
                  <c:v>44470</c:v>
                </c:pt>
                <c:pt idx="51">
                  <c:v>44501</c:v>
                </c:pt>
                <c:pt idx="52">
                  <c:v>44531</c:v>
                </c:pt>
                <c:pt idx="53">
                  <c:v>44562</c:v>
                </c:pt>
                <c:pt idx="54">
                  <c:v>44593</c:v>
                </c:pt>
                <c:pt idx="55">
                  <c:v>44621</c:v>
                </c:pt>
                <c:pt idx="56">
                  <c:v>44652</c:v>
                </c:pt>
                <c:pt idx="57">
                  <c:v>44682</c:v>
                </c:pt>
                <c:pt idx="58">
                  <c:v>44713</c:v>
                </c:pt>
                <c:pt idx="59">
                  <c:v>44743</c:v>
                </c:pt>
                <c:pt idx="60">
                  <c:v>44774</c:v>
                </c:pt>
                <c:pt idx="61">
                  <c:v>44805</c:v>
                </c:pt>
                <c:pt idx="62">
                  <c:v>44835</c:v>
                </c:pt>
                <c:pt idx="63">
                  <c:v>44866</c:v>
                </c:pt>
                <c:pt idx="64">
                  <c:v>44896</c:v>
                </c:pt>
                <c:pt idx="65">
                  <c:v>44927</c:v>
                </c:pt>
                <c:pt idx="66">
                  <c:v>44958</c:v>
                </c:pt>
                <c:pt idx="67">
                  <c:v>44986</c:v>
                </c:pt>
                <c:pt idx="68">
                  <c:v>45017</c:v>
                </c:pt>
                <c:pt idx="69">
                  <c:v>45047</c:v>
                </c:pt>
                <c:pt idx="70">
                  <c:v>45078</c:v>
                </c:pt>
                <c:pt idx="71">
                  <c:v>45108</c:v>
                </c:pt>
                <c:pt idx="72">
                  <c:v>45139</c:v>
                </c:pt>
                <c:pt idx="73">
                  <c:v>45170</c:v>
                </c:pt>
                <c:pt idx="74">
                  <c:v>45200</c:v>
                </c:pt>
                <c:pt idx="75">
                  <c:v>45231</c:v>
                </c:pt>
                <c:pt idx="76">
                  <c:v>45261</c:v>
                </c:pt>
                <c:pt idx="77">
                  <c:v>45292</c:v>
                </c:pt>
                <c:pt idx="78">
                  <c:v>45323</c:v>
                </c:pt>
                <c:pt idx="79">
                  <c:v>45352</c:v>
                </c:pt>
                <c:pt idx="80">
                  <c:v>45383</c:v>
                </c:pt>
                <c:pt idx="81">
                  <c:v>45413</c:v>
                </c:pt>
                <c:pt idx="82">
                  <c:v>45444</c:v>
                </c:pt>
                <c:pt idx="83">
                  <c:v>45474</c:v>
                </c:pt>
              </c:numCache>
            </c:numRef>
          </c:cat>
          <c:val>
            <c:numRef>
              <c:f>'Legal Inflation'!$E$25:$E$108</c:f>
              <c:numCache>
                <c:formatCode>0.0%</c:formatCode>
                <c:ptCount val="84"/>
                <c:pt idx="0">
                  <c:v>4.5228588870450046E-2</c:v>
                </c:pt>
                <c:pt idx="1">
                  <c:v>4.5868165631702124E-2</c:v>
                </c:pt>
                <c:pt idx="2">
                  <c:v>4.6669349239762153E-2</c:v>
                </c:pt>
                <c:pt idx="3">
                  <c:v>4.7757293954935859E-2</c:v>
                </c:pt>
                <c:pt idx="4">
                  <c:v>4.7559661002168907E-2</c:v>
                </c:pt>
                <c:pt idx="5">
                  <c:v>4.7466150540456498E-2</c:v>
                </c:pt>
                <c:pt idx="6">
                  <c:v>4.6641101241132306E-2</c:v>
                </c:pt>
                <c:pt idx="7">
                  <c:v>4.6083711916452608E-2</c:v>
                </c:pt>
                <c:pt idx="8">
                  <c:v>4.5965418569260168E-2</c:v>
                </c:pt>
                <c:pt idx="9">
                  <c:v>4.5622934333987196E-2</c:v>
                </c:pt>
                <c:pt idx="10">
                  <c:v>4.4797366939486237E-2</c:v>
                </c:pt>
                <c:pt idx="11">
                  <c:v>4.5243459635114079E-2</c:v>
                </c:pt>
                <c:pt idx="12">
                  <c:v>4.5760010362405762E-2</c:v>
                </c:pt>
                <c:pt idx="13">
                  <c:v>4.6373205446864608E-2</c:v>
                </c:pt>
                <c:pt idx="14">
                  <c:v>4.6196121667707632E-2</c:v>
                </c:pt>
                <c:pt idx="15">
                  <c:v>4.6125818461935336E-2</c:v>
                </c:pt>
                <c:pt idx="16">
                  <c:v>4.5299403605443198E-2</c:v>
                </c:pt>
                <c:pt idx="17">
                  <c:v>4.4506966029468693E-2</c:v>
                </c:pt>
                <c:pt idx="18">
                  <c:v>4.369745226385164E-2</c:v>
                </c:pt>
                <c:pt idx="19">
                  <c:v>4.1594258923938129E-2</c:v>
                </c:pt>
                <c:pt idx="20">
                  <c:v>4.0576063650386546E-2</c:v>
                </c:pt>
                <c:pt idx="21">
                  <c:v>4.0327208605800663E-2</c:v>
                </c:pt>
                <c:pt idx="22">
                  <c:v>4.0015325327474316E-2</c:v>
                </c:pt>
                <c:pt idx="23">
                  <c:v>3.9269934904705782E-2</c:v>
                </c:pt>
                <c:pt idx="24">
                  <c:v>4.1047306230663765E-2</c:v>
                </c:pt>
                <c:pt idx="25">
                  <c:v>4.2875030878983575E-2</c:v>
                </c:pt>
                <c:pt idx="26">
                  <c:v>4.5812353867025507E-2</c:v>
                </c:pt>
                <c:pt idx="27">
                  <c:v>4.7465068587215824E-2</c:v>
                </c:pt>
                <c:pt idx="28">
                  <c:v>4.9604807583993611E-2</c:v>
                </c:pt>
                <c:pt idx="29">
                  <c:v>5.1070892986215623E-2</c:v>
                </c:pt>
                <c:pt idx="30">
                  <c:v>5.2247056053414113E-2</c:v>
                </c:pt>
                <c:pt idx="31">
                  <c:v>5.266923316243869E-2</c:v>
                </c:pt>
                <c:pt idx="32">
                  <c:v>5.3427186160935052E-2</c:v>
                </c:pt>
                <c:pt idx="33">
                  <c:v>5.5800952580420678E-2</c:v>
                </c:pt>
                <c:pt idx="34">
                  <c:v>5.6994049927896154E-2</c:v>
                </c:pt>
                <c:pt idx="35">
                  <c:v>5.8030778501369576E-2</c:v>
                </c:pt>
                <c:pt idx="36">
                  <c:v>5.835663729354134E-2</c:v>
                </c:pt>
                <c:pt idx="37">
                  <c:v>5.9092352075987203E-2</c:v>
                </c:pt>
                <c:pt idx="38">
                  <c:v>5.8630172444109147E-2</c:v>
                </c:pt>
                <c:pt idx="39">
                  <c:v>5.773949747709952E-2</c:v>
                </c:pt>
                <c:pt idx="40">
                  <c:v>5.6021139678432648E-2</c:v>
                </c:pt>
                <c:pt idx="41">
                  <c:v>5.5544153720282916E-2</c:v>
                </c:pt>
                <c:pt idx="42">
                  <c:v>5.5436192923183983E-2</c:v>
                </c:pt>
                <c:pt idx="43">
                  <c:v>5.5303498833710885E-2</c:v>
                </c:pt>
                <c:pt idx="44">
                  <c:v>5.5406656988188599E-2</c:v>
                </c:pt>
                <c:pt idx="45">
                  <c:v>5.5639717781668652E-2</c:v>
                </c:pt>
                <c:pt idx="46">
                  <c:v>5.5466346369067249E-2</c:v>
                </c:pt>
                <c:pt idx="47">
                  <c:v>5.570526655822132E-2</c:v>
                </c:pt>
                <c:pt idx="48">
                  <c:v>5.5753304140977664E-2</c:v>
                </c:pt>
                <c:pt idx="49">
                  <c:v>5.5973939264882575E-2</c:v>
                </c:pt>
                <c:pt idx="50">
                  <c:v>5.6154362408617445E-2</c:v>
                </c:pt>
                <c:pt idx="51">
                  <c:v>5.632344527997981E-2</c:v>
                </c:pt>
                <c:pt idx="52">
                  <c:v>5.622590043638355E-2</c:v>
                </c:pt>
                <c:pt idx="53">
                  <c:v>5.6708529135835378E-2</c:v>
                </c:pt>
                <c:pt idx="54">
                  <c:v>5.8070976057164332E-2</c:v>
                </c:pt>
                <c:pt idx="55">
                  <c:v>5.7829949333332492E-2</c:v>
                </c:pt>
                <c:pt idx="56">
                  <c:v>5.7013039300566684E-2</c:v>
                </c:pt>
                <c:pt idx="57">
                  <c:v>5.6262645648804094E-2</c:v>
                </c:pt>
                <c:pt idx="58">
                  <c:v>5.651075294488056E-2</c:v>
                </c:pt>
                <c:pt idx="59">
                  <c:v>5.6791523140116547E-2</c:v>
                </c:pt>
                <c:pt idx="60">
                  <c:v>5.7437604725051827E-2</c:v>
                </c:pt>
                <c:pt idx="61">
                  <c:v>5.8752484700843245E-2</c:v>
                </c:pt>
                <c:pt idx="62">
                  <c:v>5.9262676770665525E-2</c:v>
                </c:pt>
                <c:pt idx="63">
                  <c:v>5.9973024420474877E-2</c:v>
                </c:pt>
                <c:pt idx="64">
                  <c:v>6.0284187745185541E-2</c:v>
                </c:pt>
                <c:pt idx="65">
                  <c:v>6.1612121625655811E-2</c:v>
                </c:pt>
                <c:pt idx="66">
                  <c:v>6.448731279204431E-2</c:v>
                </c:pt>
                <c:pt idx="67">
                  <c:v>6.629398192961776E-2</c:v>
                </c:pt>
                <c:pt idx="68">
                  <c:v>6.7863807717750246E-2</c:v>
                </c:pt>
                <c:pt idx="69">
                  <c:v>6.7232239560766932E-2</c:v>
                </c:pt>
                <c:pt idx="70">
                  <c:v>6.7970892496353186E-2</c:v>
                </c:pt>
                <c:pt idx="71">
                  <c:v>6.9085056713540371E-2</c:v>
                </c:pt>
                <c:pt idx="72">
                  <c:v>6.9340837326737653E-2</c:v>
                </c:pt>
                <c:pt idx="73">
                  <c:v>6.9362111614091657E-2</c:v>
                </c:pt>
                <c:pt idx="74">
                  <c:v>6.9817929026456033E-2</c:v>
                </c:pt>
                <c:pt idx="75">
                  <c:v>7.0280436351366271E-2</c:v>
                </c:pt>
                <c:pt idx="76">
                  <c:v>7.0366991852184521E-2</c:v>
                </c:pt>
                <c:pt idx="77">
                  <c:v>7.2182344551707953E-2</c:v>
                </c:pt>
                <c:pt idx="78">
                  <c:v>7.2542815780280268E-2</c:v>
                </c:pt>
                <c:pt idx="79">
                  <c:v>7.2405822166976885E-2</c:v>
                </c:pt>
                <c:pt idx="80">
                  <c:v>7.5546528182910549E-2</c:v>
                </c:pt>
                <c:pt idx="81">
                  <c:v>7.9448264434218929E-2</c:v>
                </c:pt>
                <c:pt idx="82">
                  <c:v>8.1605653412269816E-2</c:v>
                </c:pt>
                <c:pt idx="83">
                  <c:v>8.2915717328112509E-2</c:v>
                </c:pt>
              </c:numCache>
            </c:numRef>
          </c:val>
          <c:smooth val="0"/>
          <c:extLst>
            <c:ext xmlns:c16="http://schemas.microsoft.com/office/drawing/2014/chart" uri="{C3380CC4-5D6E-409C-BE32-E72D297353CC}">
              <c16:uniqueId val="{00000003-FE10-48D6-A1E2-893AE8CFCFB0}"/>
            </c:ext>
          </c:extLst>
        </c:ser>
        <c:dLbls>
          <c:showLegendKey val="0"/>
          <c:showVal val="0"/>
          <c:showCatName val="0"/>
          <c:showSerName val="0"/>
          <c:showPercent val="0"/>
          <c:showBubbleSize val="0"/>
        </c:dLbls>
        <c:smooth val="0"/>
        <c:axId val="523587736"/>
        <c:axId val="523588096"/>
      </c:lineChart>
      <c:dateAx>
        <c:axId val="523587736"/>
        <c:scaling>
          <c:orientation val="minMax"/>
          <c:min val="43282"/>
        </c:scaling>
        <c:delete val="0"/>
        <c:axPos val="b"/>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21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3588096"/>
        <c:crosses val="autoZero"/>
        <c:auto val="1"/>
        <c:lblOffset val="100"/>
        <c:baseTimeUnit val="months"/>
        <c:majorUnit val="12"/>
        <c:majorTimeUnit val="months"/>
      </c:dateAx>
      <c:valAx>
        <c:axId val="52358809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3587736"/>
        <c:crosses val="autoZero"/>
        <c:crossBetween val="between"/>
      </c:valAx>
      <c:spPr>
        <a:noFill/>
        <a:ln>
          <a:noFill/>
        </a:ln>
        <a:effectLst/>
      </c:spPr>
    </c:plotArea>
    <c:legend>
      <c:legendPos val="b"/>
      <c:legendEntry>
        <c:idx val="2"/>
        <c:delete val="1"/>
      </c:legendEntry>
      <c:legendEntry>
        <c:idx val="3"/>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lumMod val="95000"/>
      </a:schemeClr>
    </a:solidFill>
    <a:ln w="9525" cap="flat" cmpd="sng" algn="ctr">
      <a:solidFill>
        <a:schemeClr val="tx1">
          <a:lumMod val="15000"/>
          <a:lumOff val="85000"/>
        </a:schemeClr>
      </a:solidFill>
      <a:round/>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Reconstituted Liability Trend</c:v>
          </c:tx>
          <c:spPr>
            <a:ln w="44450" cap="rnd">
              <a:solidFill>
                <a:schemeClr val="accent1"/>
              </a:solidFill>
              <a:round/>
            </a:ln>
            <a:effectLst/>
          </c:spPr>
          <c:marker>
            <c:symbol val="none"/>
          </c:marker>
          <c:cat>
            <c:numRef>
              <c:f>'Liab Trend with Auto Medical'!$A$25:$A$108</c:f>
              <c:numCache>
                <c:formatCode>m/d/yyyy</c:formatCode>
                <c:ptCount val="84"/>
                <c:pt idx="0">
                  <c:v>42948</c:v>
                </c:pt>
                <c:pt idx="1">
                  <c:v>42979</c:v>
                </c:pt>
                <c:pt idx="2">
                  <c:v>43009</c:v>
                </c:pt>
                <c:pt idx="3">
                  <c:v>43040</c:v>
                </c:pt>
                <c:pt idx="4">
                  <c:v>43070</c:v>
                </c:pt>
                <c:pt idx="5">
                  <c:v>43101</c:v>
                </c:pt>
                <c:pt idx="6">
                  <c:v>43132</c:v>
                </c:pt>
                <c:pt idx="7">
                  <c:v>43160</c:v>
                </c:pt>
                <c:pt idx="8">
                  <c:v>43191</c:v>
                </c:pt>
                <c:pt idx="9">
                  <c:v>43221</c:v>
                </c:pt>
                <c:pt idx="10">
                  <c:v>43252</c:v>
                </c:pt>
                <c:pt idx="11">
                  <c:v>43282</c:v>
                </c:pt>
                <c:pt idx="12">
                  <c:v>43313</c:v>
                </c:pt>
                <c:pt idx="13">
                  <c:v>43344</c:v>
                </c:pt>
                <c:pt idx="14">
                  <c:v>43374</c:v>
                </c:pt>
                <c:pt idx="15">
                  <c:v>43405</c:v>
                </c:pt>
                <c:pt idx="16">
                  <c:v>43435</c:v>
                </c:pt>
                <c:pt idx="17">
                  <c:v>43466</c:v>
                </c:pt>
                <c:pt idx="18">
                  <c:v>43497</c:v>
                </c:pt>
                <c:pt idx="19">
                  <c:v>43525</c:v>
                </c:pt>
                <c:pt idx="20">
                  <c:v>43556</c:v>
                </c:pt>
                <c:pt idx="21">
                  <c:v>43586</c:v>
                </c:pt>
                <c:pt idx="22">
                  <c:v>43617</c:v>
                </c:pt>
                <c:pt idx="23">
                  <c:v>43647</c:v>
                </c:pt>
                <c:pt idx="24">
                  <c:v>43678</c:v>
                </c:pt>
                <c:pt idx="25">
                  <c:v>43709</c:v>
                </c:pt>
                <c:pt idx="26">
                  <c:v>43739</c:v>
                </c:pt>
                <c:pt idx="27">
                  <c:v>43770</c:v>
                </c:pt>
                <c:pt idx="28">
                  <c:v>43800</c:v>
                </c:pt>
                <c:pt idx="29">
                  <c:v>43831</c:v>
                </c:pt>
                <c:pt idx="30">
                  <c:v>43862</c:v>
                </c:pt>
                <c:pt idx="31">
                  <c:v>43891</c:v>
                </c:pt>
                <c:pt idx="32">
                  <c:v>43922</c:v>
                </c:pt>
                <c:pt idx="33">
                  <c:v>43952</c:v>
                </c:pt>
                <c:pt idx="34">
                  <c:v>43983</c:v>
                </c:pt>
                <c:pt idx="35">
                  <c:v>44013</c:v>
                </c:pt>
                <c:pt idx="36">
                  <c:v>44044</c:v>
                </c:pt>
                <c:pt idx="37">
                  <c:v>44075</c:v>
                </c:pt>
                <c:pt idx="38">
                  <c:v>44105</c:v>
                </c:pt>
                <c:pt idx="39">
                  <c:v>44136</c:v>
                </c:pt>
                <c:pt idx="40">
                  <c:v>44166</c:v>
                </c:pt>
                <c:pt idx="41">
                  <c:v>44197</c:v>
                </c:pt>
                <c:pt idx="42">
                  <c:v>44228</c:v>
                </c:pt>
                <c:pt idx="43">
                  <c:v>44256</c:v>
                </c:pt>
                <c:pt idx="44">
                  <c:v>44287</c:v>
                </c:pt>
                <c:pt idx="45">
                  <c:v>44317</c:v>
                </c:pt>
                <c:pt idx="46">
                  <c:v>44348</c:v>
                </c:pt>
                <c:pt idx="47">
                  <c:v>44378</c:v>
                </c:pt>
                <c:pt idx="48">
                  <c:v>44409</c:v>
                </c:pt>
                <c:pt idx="49">
                  <c:v>44440</c:v>
                </c:pt>
                <c:pt idx="50">
                  <c:v>44470</c:v>
                </c:pt>
                <c:pt idx="51">
                  <c:v>44501</c:v>
                </c:pt>
                <c:pt idx="52">
                  <c:v>44531</c:v>
                </c:pt>
                <c:pt idx="53">
                  <c:v>44562</c:v>
                </c:pt>
                <c:pt idx="54">
                  <c:v>44593</c:v>
                </c:pt>
                <c:pt idx="55">
                  <c:v>44621</c:v>
                </c:pt>
                <c:pt idx="56">
                  <c:v>44652</c:v>
                </c:pt>
                <c:pt idx="57">
                  <c:v>44682</c:v>
                </c:pt>
                <c:pt idx="58">
                  <c:v>44713</c:v>
                </c:pt>
                <c:pt idx="59">
                  <c:v>44743</c:v>
                </c:pt>
                <c:pt idx="60">
                  <c:v>44774</c:v>
                </c:pt>
                <c:pt idx="61">
                  <c:v>44805</c:v>
                </c:pt>
                <c:pt idx="62">
                  <c:v>44835</c:v>
                </c:pt>
                <c:pt idx="63">
                  <c:v>44866</c:v>
                </c:pt>
                <c:pt idx="64">
                  <c:v>44896</c:v>
                </c:pt>
                <c:pt idx="65">
                  <c:v>44927</c:v>
                </c:pt>
                <c:pt idx="66">
                  <c:v>44958</c:v>
                </c:pt>
                <c:pt idx="67">
                  <c:v>44986</c:v>
                </c:pt>
                <c:pt idx="68">
                  <c:v>45017</c:v>
                </c:pt>
                <c:pt idx="69">
                  <c:v>45047</c:v>
                </c:pt>
                <c:pt idx="70">
                  <c:v>45078</c:v>
                </c:pt>
                <c:pt idx="71">
                  <c:v>45108</c:v>
                </c:pt>
                <c:pt idx="72">
                  <c:v>45139</c:v>
                </c:pt>
                <c:pt idx="73">
                  <c:v>45170</c:v>
                </c:pt>
                <c:pt idx="74">
                  <c:v>45200</c:v>
                </c:pt>
                <c:pt idx="75">
                  <c:v>45231</c:v>
                </c:pt>
                <c:pt idx="76">
                  <c:v>45261</c:v>
                </c:pt>
                <c:pt idx="77">
                  <c:v>45292</c:v>
                </c:pt>
                <c:pt idx="78">
                  <c:v>45323</c:v>
                </c:pt>
                <c:pt idx="79">
                  <c:v>45352</c:v>
                </c:pt>
                <c:pt idx="80">
                  <c:v>45383</c:v>
                </c:pt>
                <c:pt idx="81">
                  <c:v>45413</c:v>
                </c:pt>
                <c:pt idx="82">
                  <c:v>45444</c:v>
                </c:pt>
                <c:pt idx="83">
                  <c:v>45474</c:v>
                </c:pt>
              </c:numCache>
            </c:numRef>
          </c:cat>
          <c:val>
            <c:numRef>
              <c:f>'Liab Trend with Auto Medical'!$B$25:$B$108</c:f>
              <c:numCache>
                <c:formatCode>0.0%</c:formatCode>
                <c:ptCount val="84"/>
                <c:pt idx="0">
                  <c:v>1.6602321500000003E-2</c:v>
                </c:pt>
                <c:pt idx="1">
                  <c:v>1.4874544000000002E-2</c:v>
                </c:pt>
                <c:pt idx="2">
                  <c:v>1.5919044E-2</c:v>
                </c:pt>
                <c:pt idx="3">
                  <c:v>1.8637391E-2</c:v>
                </c:pt>
                <c:pt idx="4">
                  <c:v>1.6427704500000001E-2</c:v>
                </c:pt>
                <c:pt idx="5">
                  <c:v>1.6586971499999999E-2</c:v>
                </c:pt>
                <c:pt idx="6">
                  <c:v>1.7809912000000001E-2</c:v>
                </c:pt>
                <c:pt idx="7">
                  <c:v>1.9727114999999996E-2</c:v>
                </c:pt>
                <c:pt idx="8">
                  <c:v>2.0109899000000001E-2</c:v>
                </c:pt>
                <c:pt idx="9">
                  <c:v>1.9947356499999999E-2</c:v>
                </c:pt>
                <c:pt idx="10">
                  <c:v>2.1310903999999999E-2</c:v>
                </c:pt>
                <c:pt idx="11">
                  <c:v>2.05644195E-2</c:v>
                </c:pt>
                <c:pt idx="12">
                  <c:v>2.0581054000000001E-2</c:v>
                </c:pt>
                <c:pt idx="13">
                  <c:v>1.9857435499999999E-2</c:v>
                </c:pt>
                <c:pt idx="14">
                  <c:v>1.8478703000000003E-2</c:v>
                </c:pt>
                <c:pt idx="15">
                  <c:v>1.9012374500000002E-2</c:v>
                </c:pt>
                <c:pt idx="16">
                  <c:v>2.2448217500000006E-2</c:v>
                </c:pt>
                <c:pt idx="17">
                  <c:v>2.3661745000000001E-2</c:v>
                </c:pt>
                <c:pt idx="18">
                  <c:v>2.428568E-2</c:v>
                </c:pt>
                <c:pt idx="19">
                  <c:v>2.1956298000000003E-2</c:v>
                </c:pt>
                <c:pt idx="20">
                  <c:v>2.0257116499999998E-2</c:v>
                </c:pt>
                <c:pt idx="21">
                  <c:v>2.0031249000000001E-2</c:v>
                </c:pt>
                <c:pt idx="22">
                  <c:v>2.09017565E-2</c:v>
                </c:pt>
                <c:pt idx="23">
                  <c:v>2.4672048500000002E-2</c:v>
                </c:pt>
                <c:pt idx="24">
                  <c:v>2.7506804499999999E-2</c:v>
                </c:pt>
                <c:pt idx="25">
                  <c:v>2.8725022500000003E-2</c:v>
                </c:pt>
                <c:pt idx="26">
                  <c:v>2.7870595500000001E-2</c:v>
                </c:pt>
                <c:pt idx="27">
                  <c:v>2.8073854000000002E-2</c:v>
                </c:pt>
                <c:pt idx="28">
                  <c:v>2.6062381000000003E-2</c:v>
                </c:pt>
                <c:pt idx="29">
                  <c:v>2.5748449500000006E-2</c:v>
                </c:pt>
                <c:pt idx="30">
                  <c:v>2.7707882000000003E-2</c:v>
                </c:pt>
                <c:pt idx="31">
                  <c:v>2.5801693500000004E-2</c:v>
                </c:pt>
                <c:pt idx="32">
                  <c:v>4.2878045500000003E-2</c:v>
                </c:pt>
                <c:pt idx="33">
                  <c:v>4.4652837500000001E-2</c:v>
                </c:pt>
                <c:pt idx="34">
                  <c:v>3.6708855999999998E-2</c:v>
                </c:pt>
                <c:pt idx="35">
                  <c:v>3.3542800000000005E-2</c:v>
                </c:pt>
                <c:pt idx="36">
                  <c:v>3.6238105499999999E-2</c:v>
                </c:pt>
                <c:pt idx="37">
                  <c:v>3.6156318000000007E-2</c:v>
                </c:pt>
                <c:pt idx="38">
                  <c:v>3.3796495499999996E-2</c:v>
                </c:pt>
                <c:pt idx="39">
                  <c:v>3.1999373999999997E-2</c:v>
                </c:pt>
                <c:pt idx="40">
                  <c:v>3.3504011E-2</c:v>
                </c:pt>
                <c:pt idx="41">
                  <c:v>3.078999E-2</c:v>
                </c:pt>
                <c:pt idx="42">
                  <c:v>2.9333050500000003E-2</c:v>
                </c:pt>
                <c:pt idx="43">
                  <c:v>3.4328499500000005E-2</c:v>
                </c:pt>
                <c:pt idx="44">
                  <c:v>2.1568478499999998E-2</c:v>
                </c:pt>
                <c:pt idx="45">
                  <c:v>2.1170106000000001E-2</c:v>
                </c:pt>
                <c:pt idx="46">
                  <c:v>2.4816678500000005E-2</c:v>
                </c:pt>
                <c:pt idx="47">
                  <c:v>2.7423009000000002E-2</c:v>
                </c:pt>
                <c:pt idx="48">
                  <c:v>2.3441988E-2</c:v>
                </c:pt>
                <c:pt idx="49">
                  <c:v>2.8711439000000002E-2</c:v>
                </c:pt>
                <c:pt idx="50">
                  <c:v>2.9998882999999997E-2</c:v>
                </c:pt>
                <c:pt idx="51">
                  <c:v>3.0688219000000003E-2</c:v>
                </c:pt>
                <c:pt idx="52">
                  <c:v>3.2122137499999995E-2</c:v>
                </c:pt>
                <c:pt idx="53">
                  <c:v>3.5696871500000005E-2</c:v>
                </c:pt>
                <c:pt idx="54">
                  <c:v>3.7148257499999997E-2</c:v>
                </c:pt>
                <c:pt idx="55">
                  <c:v>3.5380664999999999E-2</c:v>
                </c:pt>
                <c:pt idx="56">
                  <c:v>3.1966838500000004E-2</c:v>
                </c:pt>
                <c:pt idx="57">
                  <c:v>3.3200300500000002E-2</c:v>
                </c:pt>
                <c:pt idx="58">
                  <c:v>3.5653553000000004E-2</c:v>
                </c:pt>
                <c:pt idx="59">
                  <c:v>3.8687698999999999E-2</c:v>
                </c:pt>
                <c:pt idx="60">
                  <c:v>3.7649041500000001E-2</c:v>
                </c:pt>
                <c:pt idx="61">
                  <c:v>3.3735788499999995E-2</c:v>
                </c:pt>
                <c:pt idx="62">
                  <c:v>3.3931329500000003E-2</c:v>
                </c:pt>
                <c:pt idx="63">
                  <c:v>3.1940706999999999E-2</c:v>
                </c:pt>
                <c:pt idx="64">
                  <c:v>2.7270134000000001E-2</c:v>
                </c:pt>
                <c:pt idx="65">
                  <c:v>3.2141465500000001E-2</c:v>
                </c:pt>
                <c:pt idx="66">
                  <c:v>3.1126382000000001E-2</c:v>
                </c:pt>
                <c:pt idx="67">
                  <c:v>3.2015492E-2</c:v>
                </c:pt>
                <c:pt idx="68">
                  <c:v>3.4453692000000001E-2</c:v>
                </c:pt>
                <c:pt idx="69">
                  <c:v>3.4649342500000006E-2</c:v>
                </c:pt>
                <c:pt idx="70">
                  <c:v>3.6249347000000001E-2</c:v>
                </c:pt>
                <c:pt idx="71">
                  <c:v>3.3165062000000002E-2</c:v>
                </c:pt>
                <c:pt idx="72">
                  <c:v>3.2183234499999998E-2</c:v>
                </c:pt>
                <c:pt idx="73">
                  <c:v>2.9282074000000002E-2</c:v>
                </c:pt>
                <c:pt idx="74">
                  <c:v>3.1724311000000005E-2</c:v>
                </c:pt>
                <c:pt idx="75">
                  <c:v>3.3952736999999997E-2</c:v>
                </c:pt>
                <c:pt idx="76">
                  <c:v>3.9355183000000002E-2</c:v>
                </c:pt>
                <c:pt idx="77">
                  <c:v>3.4224278000000004E-2</c:v>
                </c:pt>
                <c:pt idx="78">
                  <c:v>3.7333438499999996E-2</c:v>
                </c:pt>
                <c:pt idx="79">
                  <c:v>3.6643933000000004E-2</c:v>
                </c:pt>
                <c:pt idx="80">
                  <c:v>3.4657583500000005E-2</c:v>
                </c:pt>
                <c:pt idx="81">
                  <c:v>3.3995619500000004E-2</c:v>
                </c:pt>
                <c:pt idx="82">
                  <c:v>3.3620764499999997E-2</c:v>
                </c:pt>
                <c:pt idx="83">
                  <c:v>3.0842433500000002E-2</c:v>
                </c:pt>
              </c:numCache>
            </c:numRef>
          </c:val>
          <c:smooth val="0"/>
          <c:extLst>
            <c:ext xmlns:c16="http://schemas.microsoft.com/office/drawing/2014/chart" uri="{C3380CC4-5D6E-409C-BE32-E72D297353CC}">
              <c16:uniqueId val="{00000000-6123-48D5-A047-99017CE9A8E5}"/>
            </c:ext>
          </c:extLst>
        </c:ser>
        <c:ser>
          <c:idx val="1"/>
          <c:order val="1"/>
          <c:tx>
            <c:v>Moving Average</c:v>
          </c:tx>
          <c:spPr>
            <a:ln w="28575" cap="rnd">
              <a:solidFill>
                <a:srgbClr val="FF0000"/>
              </a:solidFill>
              <a:prstDash val="sysDash"/>
              <a:round/>
            </a:ln>
            <a:effectLst/>
          </c:spPr>
          <c:marker>
            <c:symbol val="none"/>
          </c:marker>
          <c:cat>
            <c:numRef>
              <c:f>'Liab Trend with Auto Medical'!$A$25:$A$108</c:f>
              <c:numCache>
                <c:formatCode>m/d/yyyy</c:formatCode>
                <c:ptCount val="84"/>
                <c:pt idx="0">
                  <c:v>42948</c:v>
                </c:pt>
                <c:pt idx="1">
                  <c:v>42979</c:v>
                </c:pt>
                <c:pt idx="2">
                  <c:v>43009</c:v>
                </c:pt>
                <c:pt idx="3">
                  <c:v>43040</c:v>
                </c:pt>
                <c:pt idx="4">
                  <c:v>43070</c:v>
                </c:pt>
                <c:pt idx="5">
                  <c:v>43101</c:v>
                </c:pt>
                <c:pt idx="6">
                  <c:v>43132</c:v>
                </c:pt>
                <c:pt idx="7">
                  <c:v>43160</c:v>
                </c:pt>
                <c:pt idx="8">
                  <c:v>43191</c:v>
                </c:pt>
                <c:pt idx="9">
                  <c:v>43221</c:v>
                </c:pt>
                <c:pt idx="10">
                  <c:v>43252</c:v>
                </c:pt>
                <c:pt idx="11">
                  <c:v>43282</c:v>
                </c:pt>
                <c:pt idx="12">
                  <c:v>43313</c:v>
                </c:pt>
                <c:pt idx="13">
                  <c:v>43344</c:v>
                </c:pt>
                <c:pt idx="14">
                  <c:v>43374</c:v>
                </c:pt>
                <c:pt idx="15">
                  <c:v>43405</c:v>
                </c:pt>
                <c:pt idx="16">
                  <c:v>43435</c:v>
                </c:pt>
                <c:pt idx="17">
                  <c:v>43466</c:v>
                </c:pt>
                <c:pt idx="18">
                  <c:v>43497</c:v>
                </c:pt>
                <c:pt idx="19">
                  <c:v>43525</c:v>
                </c:pt>
                <c:pt idx="20">
                  <c:v>43556</c:v>
                </c:pt>
                <c:pt idx="21">
                  <c:v>43586</c:v>
                </c:pt>
                <c:pt idx="22">
                  <c:v>43617</c:v>
                </c:pt>
                <c:pt idx="23">
                  <c:v>43647</c:v>
                </c:pt>
                <c:pt idx="24">
                  <c:v>43678</c:v>
                </c:pt>
                <c:pt idx="25">
                  <c:v>43709</c:v>
                </c:pt>
                <c:pt idx="26">
                  <c:v>43739</c:v>
                </c:pt>
                <c:pt idx="27">
                  <c:v>43770</c:v>
                </c:pt>
                <c:pt idx="28">
                  <c:v>43800</c:v>
                </c:pt>
                <c:pt idx="29">
                  <c:v>43831</c:v>
                </c:pt>
                <c:pt idx="30">
                  <c:v>43862</c:v>
                </c:pt>
                <c:pt idx="31">
                  <c:v>43891</c:v>
                </c:pt>
                <c:pt idx="32">
                  <c:v>43922</c:v>
                </c:pt>
                <c:pt idx="33">
                  <c:v>43952</c:v>
                </c:pt>
                <c:pt idx="34">
                  <c:v>43983</c:v>
                </c:pt>
                <c:pt idx="35">
                  <c:v>44013</c:v>
                </c:pt>
                <c:pt idx="36">
                  <c:v>44044</c:v>
                </c:pt>
                <c:pt idx="37">
                  <c:v>44075</c:v>
                </c:pt>
                <c:pt idx="38">
                  <c:v>44105</c:v>
                </c:pt>
                <c:pt idx="39">
                  <c:v>44136</c:v>
                </c:pt>
                <c:pt idx="40">
                  <c:v>44166</c:v>
                </c:pt>
                <c:pt idx="41">
                  <c:v>44197</c:v>
                </c:pt>
                <c:pt idx="42">
                  <c:v>44228</c:v>
                </c:pt>
                <c:pt idx="43">
                  <c:v>44256</c:v>
                </c:pt>
                <c:pt idx="44">
                  <c:v>44287</c:v>
                </c:pt>
                <c:pt idx="45">
                  <c:v>44317</c:v>
                </c:pt>
                <c:pt idx="46">
                  <c:v>44348</c:v>
                </c:pt>
                <c:pt idx="47">
                  <c:v>44378</c:v>
                </c:pt>
                <c:pt idx="48">
                  <c:v>44409</c:v>
                </c:pt>
                <c:pt idx="49">
                  <c:v>44440</c:v>
                </c:pt>
                <c:pt idx="50">
                  <c:v>44470</c:v>
                </c:pt>
                <c:pt idx="51">
                  <c:v>44501</c:v>
                </c:pt>
                <c:pt idx="52">
                  <c:v>44531</c:v>
                </c:pt>
                <c:pt idx="53">
                  <c:v>44562</c:v>
                </c:pt>
                <c:pt idx="54">
                  <c:v>44593</c:v>
                </c:pt>
                <c:pt idx="55">
                  <c:v>44621</c:v>
                </c:pt>
                <c:pt idx="56">
                  <c:v>44652</c:v>
                </c:pt>
                <c:pt idx="57">
                  <c:v>44682</c:v>
                </c:pt>
                <c:pt idx="58">
                  <c:v>44713</c:v>
                </c:pt>
                <c:pt idx="59">
                  <c:v>44743</c:v>
                </c:pt>
                <c:pt idx="60">
                  <c:v>44774</c:v>
                </c:pt>
                <c:pt idx="61">
                  <c:v>44805</c:v>
                </c:pt>
                <c:pt idx="62">
                  <c:v>44835</c:v>
                </c:pt>
                <c:pt idx="63">
                  <c:v>44866</c:v>
                </c:pt>
                <c:pt idx="64">
                  <c:v>44896</c:v>
                </c:pt>
                <c:pt idx="65">
                  <c:v>44927</c:v>
                </c:pt>
                <c:pt idx="66">
                  <c:v>44958</c:v>
                </c:pt>
                <c:pt idx="67">
                  <c:v>44986</c:v>
                </c:pt>
                <c:pt idx="68">
                  <c:v>45017</c:v>
                </c:pt>
                <c:pt idx="69">
                  <c:v>45047</c:v>
                </c:pt>
                <c:pt idx="70">
                  <c:v>45078</c:v>
                </c:pt>
                <c:pt idx="71">
                  <c:v>45108</c:v>
                </c:pt>
                <c:pt idx="72">
                  <c:v>45139</c:v>
                </c:pt>
                <c:pt idx="73">
                  <c:v>45170</c:v>
                </c:pt>
                <c:pt idx="74">
                  <c:v>45200</c:v>
                </c:pt>
                <c:pt idx="75">
                  <c:v>45231</c:v>
                </c:pt>
                <c:pt idx="76">
                  <c:v>45261</c:v>
                </c:pt>
                <c:pt idx="77">
                  <c:v>45292</c:v>
                </c:pt>
                <c:pt idx="78">
                  <c:v>45323</c:v>
                </c:pt>
                <c:pt idx="79">
                  <c:v>45352</c:v>
                </c:pt>
                <c:pt idx="80">
                  <c:v>45383</c:v>
                </c:pt>
                <c:pt idx="81">
                  <c:v>45413</c:v>
                </c:pt>
                <c:pt idx="82">
                  <c:v>45444</c:v>
                </c:pt>
                <c:pt idx="83">
                  <c:v>45474</c:v>
                </c:pt>
              </c:numCache>
            </c:numRef>
          </c:cat>
          <c:val>
            <c:numRef>
              <c:f>'Liab Trend with Auto Medical'!$C$25:$C$108</c:f>
              <c:numCache>
                <c:formatCode>0.0%</c:formatCode>
                <c:ptCount val="84"/>
                <c:pt idx="0">
                  <c:v>1.5971035174999999E-2</c:v>
                </c:pt>
                <c:pt idx="1">
                  <c:v>1.5851124299999998E-2</c:v>
                </c:pt>
                <c:pt idx="2">
                  <c:v>1.6004965824999998E-2</c:v>
                </c:pt>
                <c:pt idx="3">
                  <c:v>1.6239982849999997E-2</c:v>
                </c:pt>
                <c:pt idx="4">
                  <c:v>1.6309431125000003E-2</c:v>
                </c:pt>
                <c:pt idx="5">
                  <c:v>1.6335828875000003E-2</c:v>
                </c:pt>
                <c:pt idx="6">
                  <c:v>1.6332625999999996E-2</c:v>
                </c:pt>
                <c:pt idx="7">
                  <c:v>1.6542700200000003E-2</c:v>
                </c:pt>
                <c:pt idx="8">
                  <c:v>1.6857686949999999E-2</c:v>
                </c:pt>
                <c:pt idx="9">
                  <c:v>1.7045357500000004E-2</c:v>
                </c:pt>
                <c:pt idx="10">
                  <c:v>1.7153106350000003E-2</c:v>
                </c:pt>
                <c:pt idx="11">
                  <c:v>1.7421871825000001E-2</c:v>
                </c:pt>
                <c:pt idx="12">
                  <c:v>1.7604278399999999E-2</c:v>
                </c:pt>
                <c:pt idx="13">
                  <c:v>1.7824852975E-2</c:v>
                </c:pt>
                <c:pt idx="14">
                  <c:v>1.7884283399999999E-2</c:v>
                </c:pt>
                <c:pt idx="15">
                  <c:v>1.8013866999999999E-2</c:v>
                </c:pt>
                <c:pt idx="16">
                  <c:v>1.8333191650000004E-2</c:v>
                </c:pt>
                <c:pt idx="17">
                  <c:v>1.8718735575000003E-2</c:v>
                </c:pt>
                <c:pt idx="18">
                  <c:v>1.9197997274999996E-2</c:v>
                </c:pt>
                <c:pt idx="19">
                  <c:v>1.9439954499999999E-2</c:v>
                </c:pt>
                <c:pt idx="20">
                  <c:v>1.9622694249999999E-2</c:v>
                </c:pt>
                <c:pt idx="21">
                  <c:v>1.9880529500000001E-2</c:v>
                </c:pt>
                <c:pt idx="22">
                  <c:v>2.0129665124999998E-2</c:v>
                </c:pt>
                <c:pt idx="23">
                  <c:v>2.0431397999999996E-2</c:v>
                </c:pt>
                <c:pt idx="24">
                  <c:v>2.0985352999999995E-2</c:v>
                </c:pt>
                <c:pt idx="25">
                  <c:v>2.1592255549999995E-2</c:v>
                </c:pt>
                <c:pt idx="26">
                  <c:v>2.2095289724999998E-2</c:v>
                </c:pt>
                <c:pt idx="27">
                  <c:v>2.2512626674999998E-2</c:v>
                </c:pt>
                <c:pt idx="28">
                  <c:v>2.2810250774999995E-2</c:v>
                </c:pt>
                <c:pt idx="29">
                  <c:v>2.3100305425000002E-2</c:v>
                </c:pt>
                <c:pt idx="30">
                  <c:v>2.3420154325000001E-2</c:v>
                </c:pt>
                <c:pt idx="31">
                  <c:v>2.3682018025000001E-2</c:v>
                </c:pt>
                <c:pt idx="32">
                  <c:v>2.4796867600000001E-2</c:v>
                </c:pt>
                <c:pt idx="33">
                  <c:v>2.6036637700000004E-2</c:v>
                </c:pt>
                <c:pt idx="34">
                  <c:v>2.6948145350000001E-2</c:v>
                </c:pt>
                <c:pt idx="35">
                  <c:v>2.7674666625E-2</c:v>
                </c:pt>
                <c:pt idx="36">
                  <c:v>2.8364161025000001E-2</c:v>
                </c:pt>
                <c:pt idx="37">
                  <c:v>2.8988889675000001E-2</c:v>
                </c:pt>
                <c:pt idx="38">
                  <c:v>2.9464430449999995E-2</c:v>
                </c:pt>
                <c:pt idx="39">
                  <c:v>2.9966584250000001E-2</c:v>
                </c:pt>
                <c:pt idx="40">
                  <c:v>3.0628928974999997E-2</c:v>
                </c:pt>
                <c:pt idx="41">
                  <c:v>3.1166866025000007E-2</c:v>
                </c:pt>
                <c:pt idx="42">
                  <c:v>3.1588430725000005E-2</c:v>
                </c:pt>
                <c:pt idx="43">
                  <c:v>3.2071253275000003E-2</c:v>
                </c:pt>
                <c:pt idx="44">
                  <c:v>3.1774336975000005E-2</c:v>
                </c:pt>
                <c:pt idx="45">
                  <c:v>3.1396591150000007E-2</c:v>
                </c:pt>
                <c:pt idx="46">
                  <c:v>3.1243895300000001E-2</c:v>
                </c:pt>
                <c:pt idx="47">
                  <c:v>3.1211353050000001E-2</c:v>
                </c:pt>
                <c:pt idx="48">
                  <c:v>3.1080333400000004E-2</c:v>
                </c:pt>
                <c:pt idx="49">
                  <c:v>3.1228482875000001E-2</c:v>
                </c:pt>
                <c:pt idx="50">
                  <c:v>3.1343032925E-2</c:v>
                </c:pt>
                <c:pt idx="51">
                  <c:v>3.1587359199999998E-2</c:v>
                </c:pt>
                <c:pt idx="52">
                  <c:v>3.1049563800000003E-2</c:v>
                </c:pt>
                <c:pt idx="53">
                  <c:v>3.0601765500000006E-2</c:v>
                </c:pt>
                <c:pt idx="54">
                  <c:v>3.0623735574999998E-2</c:v>
                </c:pt>
                <c:pt idx="55">
                  <c:v>3.0715628825000001E-2</c:v>
                </c:pt>
                <c:pt idx="56">
                  <c:v>3.0502065474999999E-2</c:v>
                </c:pt>
                <c:pt idx="57">
                  <c:v>3.0354264600000003E-2</c:v>
                </c:pt>
                <c:pt idx="58">
                  <c:v>3.0447117475000007E-2</c:v>
                </c:pt>
                <c:pt idx="59">
                  <c:v>3.0781533724999997E-2</c:v>
                </c:pt>
                <c:pt idx="60">
                  <c:v>3.0988785250000001E-2</c:v>
                </c:pt>
                <c:pt idx="61">
                  <c:v>3.1136075175000007E-2</c:v>
                </c:pt>
                <c:pt idx="62">
                  <c:v>3.1365989125000007E-2</c:v>
                </c:pt>
                <c:pt idx="63">
                  <c:v>3.12465995E-2</c:v>
                </c:pt>
                <c:pt idx="64">
                  <c:v>3.1531682275E-2</c:v>
                </c:pt>
                <c:pt idx="65">
                  <c:v>3.2080250249999991E-2</c:v>
                </c:pt>
                <c:pt idx="66">
                  <c:v>3.2395735424999995E-2</c:v>
                </c:pt>
                <c:pt idx="67">
                  <c:v>3.2625359574999992E-2</c:v>
                </c:pt>
                <c:pt idx="68">
                  <c:v>3.3175944774999994E-2</c:v>
                </c:pt>
                <c:pt idx="69">
                  <c:v>3.3472839949999993E-2</c:v>
                </c:pt>
                <c:pt idx="70">
                  <c:v>3.3785363149999997E-2</c:v>
                </c:pt>
                <c:pt idx="71">
                  <c:v>3.3909205300000002E-2</c:v>
                </c:pt>
                <c:pt idx="72">
                  <c:v>3.3912260150000005E-2</c:v>
                </c:pt>
                <c:pt idx="73">
                  <c:v>3.3591520275000009E-2</c:v>
                </c:pt>
                <c:pt idx="74">
                  <c:v>3.3320322950000016E-2</c:v>
                </c:pt>
                <c:pt idx="75">
                  <c:v>3.3248926550000009E-2</c:v>
                </c:pt>
                <c:pt idx="76">
                  <c:v>3.3618343775000004E-2</c:v>
                </c:pt>
                <c:pt idx="77">
                  <c:v>3.3669542650000002E-2</c:v>
                </c:pt>
                <c:pt idx="78">
                  <c:v>3.3753536925000001E-2</c:v>
                </c:pt>
                <c:pt idx="79">
                  <c:v>3.3651348625000008E-2</c:v>
                </c:pt>
                <c:pt idx="80">
                  <c:v>3.3501775725000002E-2</c:v>
                </c:pt>
                <c:pt idx="81">
                  <c:v>3.351476727500001E-2</c:v>
                </c:pt>
                <c:pt idx="82">
                  <c:v>3.3499239025000002E-2</c:v>
                </c:pt>
                <c:pt idx="83">
                  <c:v>3.3444325350000005E-2</c:v>
                </c:pt>
              </c:numCache>
            </c:numRef>
          </c:val>
          <c:smooth val="0"/>
          <c:extLst>
            <c:ext xmlns:c16="http://schemas.microsoft.com/office/drawing/2014/chart" uri="{C3380CC4-5D6E-409C-BE32-E72D297353CC}">
              <c16:uniqueId val="{00000001-6123-48D5-A047-99017CE9A8E5}"/>
            </c:ext>
          </c:extLst>
        </c:ser>
        <c:ser>
          <c:idx val="2"/>
          <c:order val="2"/>
          <c:spPr>
            <a:ln w="25400" cap="rnd">
              <a:solidFill>
                <a:schemeClr val="tx1"/>
              </a:solidFill>
              <a:round/>
            </a:ln>
            <a:effectLst/>
          </c:spPr>
          <c:marker>
            <c:symbol val="none"/>
          </c:marker>
          <c:cat>
            <c:numRef>
              <c:f>'Liab Trend with Auto Medical'!$A$25:$A$108</c:f>
              <c:numCache>
                <c:formatCode>m/d/yyyy</c:formatCode>
                <c:ptCount val="84"/>
                <c:pt idx="0">
                  <c:v>42948</c:v>
                </c:pt>
                <c:pt idx="1">
                  <c:v>42979</c:v>
                </c:pt>
                <c:pt idx="2">
                  <c:v>43009</c:v>
                </c:pt>
                <c:pt idx="3">
                  <c:v>43040</c:v>
                </c:pt>
                <c:pt idx="4">
                  <c:v>43070</c:v>
                </c:pt>
                <c:pt idx="5">
                  <c:v>43101</c:v>
                </c:pt>
                <c:pt idx="6">
                  <c:v>43132</c:v>
                </c:pt>
                <c:pt idx="7">
                  <c:v>43160</c:v>
                </c:pt>
                <c:pt idx="8">
                  <c:v>43191</c:v>
                </c:pt>
                <c:pt idx="9">
                  <c:v>43221</c:v>
                </c:pt>
                <c:pt idx="10">
                  <c:v>43252</c:v>
                </c:pt>
                <c:pt idx="11">
                  <c:v>43282</c:v>
                </c:pt>
                <c:pt idx="12">
                  <c:v>43313</c:v>
                </c:pt>
                <c:pt idx="13">
                  <c:v>43344</c:v>
                </c:pt>
                <c:pt idx="14">
                  <c:v>43374</c:v>
                </c:pt>
                <c:pt idx="15">
                  <c:v>43405</c:v>
                </c:pt>
                <c:pt idx="16">
                  <c:v>43435</c:v>
                </c:pt>
                <c:pt idx="17">
                  <c:v>43466</c:v>
                </c:pt>
                <c:pt idx="18">
                  <c:v>43497</c:v>
                </c:pt>
                <c:pt idx="19">
                  <c:v>43525</c:v>
                </c:pt>
                <c:pt idx="20">
                  <c:v>43556</c:v>
                </c:pt>
                <c:pt idx="21">
                  <c:v>43586</c:v>
                </c:pt>
                <c:pt idx="22">
                  <c:v>43617</c:v>
                </c:pt>
                <c:pt idx="23">
                  <c:v>43647</c:v>
                </c:pt>
                <c:pt idx="24">
                  <c:v>43678</c:v>
                </c:pt>
                <c:pt idx="25">
                  <c:v>43709</c:v>
                </c:pt>
                <c:pt idx="26">
                  <c:v>43739</c:v>
                </c:pt>
                <c:pt idx="27">
                  <c:v>43770</c:v>
                </c:pt>
                <c:pt idx="28">
                  <c:v>43800</c:v>
                </c:pt>
                <c:pt idx="29">
                  <c:v>43831</c:v>
                </c:pt>
                <c:pt idx="30">
                  <c:v>43862</c:v>
                </c:pt>
                <c:pt idx="31">
                  <c:v>43891</c:v>
                </c:pt>
                <c:pt idx="32">
                  <c:v>43922</c:v>
                </c:pt>
                <c:pt idx="33">
                  <c:v>43952</c:v>
                </c:pt>
                <c:pt idx="34">
                  <c:v>43983</c:v>
                </c:pt>
                <c:pt idx="35">
                  <c:v>44013</c:v>
                </c:pt>
                <c:pt idx="36">
                  <c:v>44044</c:v>
                </c:pt>
                <c:pt idx="37">
                  <c:v>44075</c:v>
                </c:pt>
                <c:pt idx="38">
                  <c:v>44105</c:v>
                </c:pt>
                <c:pt idx="39">
                  <c:v>44136</c:v>
                </c:pt>
                <c:pt idx="40">
                  <c:v>44166</c:v>
                </c:pt>
                <c:pt idx="41">
                  <c:v>44197</c:v>
                </c:pt>
                <c:pt idx="42">
                  <c:v>44228</c:v>
                </c:pt>
                <c:pt idx="43">
                  <c:v>44256</c:v>
                </c:pt>
                <c:pt idx="44">
                  <c:v>44287</c:v>
                </c:pt>
                <c:pt idx="45">
                  <c:v>44317</c:v>
                </c:pt>
                <c:pt idx="46">
                  <c:v>44348</c:v>
                </c:pt>
                <c:pt idx="47">
                  <c:v>44378</c:v>
                </c:pt>
                <c:pt idx="48">
                  <c:v>44409</c:v>
                </c:pt>
                <c:pt idx="49">
                  <c:v>44440</c:v>
                </c:pt>
                <c:pt idx="50">
                  <c:v>44470</c:v>
                </c:pt>
                <c:pt idx="51">
                  <c:v>44501</c:v>
                </c:pt>
                <c:pt idx="52">
                  <c:v>44531</c:v>
                </c:pt>
                <c:pt idx="53">
                  <c:v>44562</c:v>
                </c:pt>
                <c:pt idx="54">
                  <c:v>44593</c:v>
                </c:pt>
                <c:pt idx="55">
                  <c:v>44621</c:v>
                </c:pt>
                <c:pt idx="56">
                  <c:v>44652</c:v>
                </c:pt>
                <c:pt idx="57">
                  <c:v>44682</c:v>
                </c:pt>
                <c:pt idx="58">
                  <c:v>44713</c:v>
                </c:pt>
                <c:pt idx="59">
                  <c:v>44743</c:v>
                </c:pt>
                <c:pt idx="60">
                  <c:v>44774</c:v>
                </c:pt>
                <c:pt idx="61">
                  <c:v>44805</c:v>
                </c:pt>
                <c:pt idx="62">
                  <c:v>44835</c:v>
                </c:pt>
                <c:pt idx="63">
                  <c:v>44866</c:v>
                </c:pt>
                <c:pt idx="64">
                  <c:v>44896</c:v>
                </c:pt>
                <c:pt idx="65">
                  <c:v>44927</c:v>
                </c:pt>
                <c:pt idx="66">
                  <c:v>44958</c:v>
                </c:pt>
                <c:pt idx="67">
                  <c:v>44986</c:v>
                </c:pt>
                <c:pt idx="68">
                  <c:v>45017</c:v>
                </c:pt>
                <c:pt idx="69">
                  <c:v>45047</c:v>
                </c:pt>
                <c:pt idx="70">
                  <c:v>45078</c:v>
                </c:pt>
                <c:pt idx="71">
                  <c:v>45108</c:v>
                </c:pt>
                <c:pt idx="72">
                  <c:v>45139</c:v>
                </c:pt>
                <c:pt idx="73">
                  <c:v>45170</c:v>
                </c:pt>
                <c:pt idx="74">
                  <c:v>45200</c:v>
                </c:pt>
                <c:pt idx="75">
                  <c:v>45231</c:v>
                </c:pt>
                <c:pt idx="76">
                  <c:v>45261</c:v>
                </c:pt>
                <c:pt idx="77">
                  <c:v>45292</c:v>
                </c:pt>
                <c:pt idx="78">
                  <c:v>45323</c:v>
                </c:pt>
                <c:pt idx="79">
                  <c:v>45352</c:v>
                </c:pt>
                <c:pt idx="80">
                  <c:v>45383</c:v>
                </c:pt>
                <c:pt idx="81">
                  <c:v>45413</c:v>
                </c:pt>
                <c:pt idx="82">
                  <c:v>45444</c:v>
                </c:pt>
                <c:pt idx="83">
                  <c:v>45474</c:v>
                </c:pt>
              </c:numCache>
            </c:numRef>
          </c:cat>
          <c:val>
            <c:numRef>
              <c:f>'Liab Trend with Auto Medical'!$F$25:$F$108</c:f>
              <c:numCache>
                <c:formatCode>0.0%</c:formatCode>
                <c:ptCount val="84"/>
                <c:pt idx="0">
                  <c:v>1.3047594945796794E-2</c:v>
                </c:pt>
                <c:pt idx="1">
                  <c:v>1.2954774647688603E-2</c:v>
                </c:pt>
                <c:pt idx="2">
                  <c:v>1.3462617018401115E-2</c:v>
                </c:pt>
                <c:pt idx="3">
                  <c:v>1.3636778277054418E-2</c:v>
                </c:pt>
                <c:pt idx="4">
                  <c:v>1.3765312633667291E-2</c:v>
                </c:pt>
                <c:pt idx="5">
                  <c:v>1.3791695110883824E-2</c:v>
                </c:pt>
                <c:pt idx="6">
                  <c:v>1.3796179361243341E-2</c:v>
                </c:pt>
                <c:pt idx="7">
                  <c:v>1.3635266661965075E-2</c:v>
                </c:pt>
                <c:pt idx="8">
                  <c:v>1.3838564271254468E-2</c:v>
                </c:pt>
                <c:pt idx="9">
                  <c:v>1.3756936018559544E-2</c:v>
                </c:pt>
                <c:pt idx="10">
                  <c:v>1.3472762742835521E-2</c:v>
                </c:pt>
                <c:pt idx="11">
                  <c:v>1.3571441306167175E-2</c:v>
                </c:pt>
                <c:pt idx="12">
                  <c:v>1.3522505483393982E-2</c:v>
                </c:pt>
                <c:pt idx="13">
                  <c:v>1.375684303654214E-2</c:v>
                </c:pt>
                <c:pt idx="14">
                  <c:v>1.3814511555390615E-2</c:v>
                </c:pt>
                <c:pt idx="15">
                  <c:v>1.3974146673786074E-2</c:v>
                </c:pt>
                <c:pt idx="16">
                  <c:v>1.3961437778491612E-2</c:v>
                </c:pt>
                <c:pt idx="17">
                  <c:v>1.3912022726325936E-2</c:v>
                </c:pt>
                <c:pt idx="18">
                  <c:v>1.4180327689339647E-2</c:v>
                </c:pt>
                <c:pt idx="19">
                  <c:v>1.438000277212427E-2</c:v>
                </c:pt>
                <c:pt idx="20">
                  <c:v>1.4726264479370081E-2</c:v>
                </c:pt>
                <c:pt idx="21">
                  <c:v>1.5500849315545981E-2</c:v>
                </c:pt>
                <c:pt idx="22">
                  <c:v>1.6133612451297318E-2</c:v>
                </c:pt>
                <c:pt idx="23">
                  <c:v>1.6035735077327008E-2</c:v>
                </c:pt>
                <c:pt idx="24">
                  <c:v>1.5989171926526907E-2</c:v>
                </c:pt>
                <c:pt idx="25">
                  <c:v>1.5964421490559051E-2</c:v>
                </c:pt>
                <c:pt idx="26">
                  <c:v>1.6118122434930941E-2</c:v>
                </c:pt>
                <c:pt idx="27">
                  <c:v>1.6100513367180373E-2</c:v>
                </c:pt>
                <c:pt idx="28">
                  <c:v>1.6318912095953438E-2</c:v>
                </c:pt>
                <c:pt idx="29">
                  <c:v>1.6628397433202879E-2</c:v>
                </c:pt>
                <c:pt idx="30">
                  <c:v>1.6703240430895949E-2</c:v>
                </c:pt>
                <c:pt idx="31">
                  <c:v>1.7023376792583499E-2</c:v>
                </c:pt>
                <c:pt idx="32">
                  <c:v>1.4219932431468655E-2</c:v>
                </c:pt>
                <c:pt idx="33">
                  <c:v>1.2603907352133461E-2</c:v>
                </c:pt>
                <c:pt idx="34">
                  <c:v>1.3216519237766048E-2</c:v>
                </c:pt>
                <c:pt idx="35">
                  <c:v>1.4166038069820246E-2</c:v>
                </c:pt>
                <c:pt idx="36">
                  <c:v>1.4585020519399678E-2</c:v>
                </c:pt>
                <c:pt idx="37">
                  <c:v>1.4985604256809726E-2</c:v>
                </c:pt>
                <c:pt idx="38">
                  <c:v>1.5486651789001481E-2</c:v>
                </c:pt>
                <c:pt idx="39">
                  <c:v>1.6392342387719243E-2</c:v>
                </c:pt>
                <c:pt idx="40">
                  <c:v>1.7746578950866725E-2</c:v>
                </c:pt>
                <c:pt idx="41">
                  <c:v>1.9247052914023573E-2</c:v>
                </c:pt>
                <c:pt idx="42">
                  <c:v>2.0600344943919213E-2</c:v>
                </c:pt>
                <c:pt idx="43">
                  <c:v>2.1505204844249594E-2</c:v>
                </c:pt>
                <c:pt idx="44">
                  <c:v>2.0399997431029857E-2</c:v>
                </c:pt>
                <c:pt idx="45">
                  <c:v>1.9163246944424728E-2</c:v>
                </c:pt>
                <c:pt idx="46">
                  <c:v>1.8761887478392244E-2</c:v>
                </c:pt>
                <c:pt idx="47">
                  <c:v>1.8692718896223766E-2</c:v>
                </c:pt>
                <c:pt idx="48">
                  <c:v>1.829396859435313E-2</c:v>
                </c:pt>
                <c:pt idx="49">
                  <c:v>1.8627334205527632E-2</c:v>
                </c:pt>
                <c:pt idx="50">
                  <c:v>1.8831617497866687E-2</c:v>
                </c:pt>
                <c:pt idx="51">
                  <c:v>1.9332878540396795E-2</c:v>
                </c:pt>
                <c:pt idx="52">
                  <c:v>1.9946162213720114E-2</c:v>
                </c:pt>
                <c:pt idx="53">
                  <c:v>2.114520891429035E-2</c:v>
                </c:pt>
                <c:pt idx="54">
                  <c:v>2.1108028313205233E-2</c:v>
                </c:pt>
                <c:pt idx="55">
                  <c:v>2.1052973217087927E-2</c:v>
                </c:pt>
                <c:pt idx="56">
                  <c:v>2.1156869487971505E-2</c:v>
                </c:pt>
                <c:pt idx="57">
                  <c:v>2.1284960720434142E-2</c:v>
                </c:pt>
                <c:pt idx="58">
                  <c:v>2.1200515270850498E-2</c:v>
                </c:pt>
                <c:pt idx="59">
                  <c:v>2.0867384219803137E-2</c:v>
                </c:pt>
                <c:pt idx="60">
                  <c:v>2.0685685904249729E-2</c:v>
                </c:pt>
                <c:pt idx="61">
                  <c:v>2.0763810927573061E-2</c:v>
                </c:pt>
                <c:pt idx="62">
                  <c:v>2.0959615668138441E-2</c:v>
                </c:pt>
                <c:pt idx="63">
                  <c:v>2.0925395948784078E-2</c:v>
                </c:pt>
                <c:pt idx="64">
                  <c:v>2.2020773446274393E-2</c:v>
                </c:pt>
                <c:pt idx="65">
                  <c:v>2.3857831880746895E-2</c:v>
                </c:pt>
                <c:pt idx="66">
                  <c:v>2.4864318791415596E-2</c:v>
                </c:pt>
                <c:pt idx="67">
                  <c:v>2.5446326963003498E-2</c:v>
                </c:pt>
                <c:pt idx="68">
                  <c:v>2.7350395283228766E-2</c:v>
                </c:pt>
                <c:pt idx="69">
                  <c:v>2.7996571990631297E-2</c:v>
                </c:pt>
                <c:pt idx="70">
                  <c:v>2.8426899848667187E-2</c:v>
                </c:pt>
                <c:pt idx="71">
                  <c:v>2.8733353241590216E-2</c:v>
                </c:pt>
                <c:pt idx="72">
                  <c:v>2.8740605711673833E-2</c:v>
                </c:pt>
                <c:pt idx="73">
                  <c:v>2.8112402465946866E-2</c:v>
                </c:pt>
                <c:pt idx="74">
                  <c:v>2.8041073628256533E-2</c:v>
                </c:pt>
                <c:pt idx="75">
                  <c:v>2.8045809275254577E-2</c:v>
                </c:pt>
                <c:pt idx="76">
                  <c:v>2.7810836624068132E-2</c:v>
                </c:pt>
                <c:pt idx="77">
                  <c:v>2.7859599475600922E-2</c:v>
                </c:pt>
                <c:pt idx="78">
                  <c:v>2.7783172521280167E-2</c:v>
                </c:pt>
                <c:pt idx="79">
                  <c:v>2.7961911240327032E-2</c:v>
                </c:pt>
                <c:pt idx="80">
                  <c:v>2.8093204044257917E-2</c:v>
                </c:pt>
                <c:pt idx="81">
                  <c:v>2.8102724857845415E-2</c:v>
                </c:pt>
                <c:pt idx="82">
                  <c:v>2.8090319077526075E-2</c:v>
                </c:pt>
                <c:pt idx="83">
                  <c:v>2.7950667553791914E-2</c:v>
                </c:pt>
              </c:numCache>
            </c:numRef>
          </c:val>
          <c:smooth val="0"/>
          <c:extLst>
            <c:ext xmlns:c16="http://schemas.microsoft.com/office/drawing/2014/chart" uri="{C3380CC4-5D6E-409C-BE32-E72D297353CC}">
              <c16:uniqueId val="{00000002-6123-48D5-A047-99017CE9A8E5}"/>
            </c:ext>
          </c:extLst>
        </c:ser>
        <c:ser>
          <c:idx val="3"/>
          <c:order val="3"/>
          <c:spPr>
            <a:ln w="25400" cap="rnd">
              <a:solidFill>
                <a:schemeClr val="tx1"/>
              </a:solidFill>
              <a:round/>
            </a:ln>
            <a:effectLst/>
          </c:spPr>
          <c:marker>
            <c:symbol val="none"/>
          </c:marker>
          <c:cat>
            <c:numRef>
              <c:f>'Liab Trend with Auto Medical'!$A$25:$A$108</c:f>
              <c:numCache>
                <c:formatCode>m/d/yyyy</c:formatCode>
                <c:ptCount val="84"/>
                <c:pt idx="0">
                  <c:v>42948</c:v>
                </c:pt>
                <c:pt idx="1">
                  <c:v>42979</c:v>
                </c:pt>
                <c:pt idx="2">
                  <c:v>43009</c:v>
                </c:pt>
                <c:pt idx="3">
                  <c:v>43040</c:v>
                </c:pt>
                <c:pt idx="4">
                  <c:v>43070</c:v>
                </c:pt>
                <c:pt idx="5">
                  <c:v>43101</c:v>
                </c:pt>
                <c:pt idx="6">
                  <c:v>43132</c:v>
                </c:pt>
                <c:pt idx="7">
                  <c:v>43160</c:v>
                </c:pt>
                <c:pt idx="8">
                  <c:v>43191</c:v>
                </c:pt>
                <c:pt idx="9">
                  <c:v>43221</c:v>
                </c:pt>
                <c:pt idx="10">
                  <c:v>43252</c:v>
                </c:pt>
                <c:pt idx="11">
                  <c:v>43282</c:v>
                </c:pt>
                <c:pt idx="12">
                  <c:v>43313</c:v>
                </c:pt>
                <c:pt idx="13">
                  <c:v>43344</c:v>
                </c:pt>
                <c:pt idx="14">
                  <c:v>43374</c:v>
                </c:pt>
                <c:pt idx="15">
                  <c:v>43405</c:v>
                </c:pt>
                <c:pt idx="16">
                  <c:v>43435</c:v>
                </c:pt>
                <c:pt idx="17">
                  <c:v>43466</c:v>
                </c:pt>
                <c:pt idx="18">
                  <c:v>43497</c:v>
                </c:pt>
                <c:pt idx="19">
                  <c:v>43525</c:v>
                </c:pt>
                <c:pt idx="20">
                  <c:v>43556</c:v>
                </c:pt>
                <c:pt idx="21">
                  <c:v>43586</c:v>
                </c:pt>
                <c:pt idx="22">
                  <c:v>43617</c:v>
                </c:pt>
                <c:pt idx="23">
                  <c:v>43647</c:v>
                </c:pt>
                <c:pt idx="24">
                  <c:v>43678</c:v>
                </c:pt>
                <c:pt idx="25">
                  <c:v>43709</c:v>
                </c:pt>
                <c:pt idx="26">
                  <c:v>43739</c:v>
                </c:pt>
                <c:pt idx="27">
                  <c:v>43770</c:v>
                </c:pt>
                <c:pt idx="28">
                  <c:v>43800</c:v>
                </c:pt>
                <c:pt idx="29">
                  <c:v>43831</c:v>
                </c:pt>
                <c:pt idx="30">
                  <c:v>43862</c:v>
                </c:pt>
                <c:pt idx="31">
                  <c:v>43891</c:v>
                </c:pt>
                <c:pt idx="32">
                  <c:v>43922</c:v>
                </c:pt>
                <c:pt idx="33">
                  <c:v>43952</c:v>
                </c:pt>
                <c:pt idx="34">
                  <c:v>43983</c:v>
                </c:pt>
                <c:pt idx="35">
                  <c:v>44013</c:v>
                </c:pt>
                <c:pt idx="36">
                  <c:v>44044</c:v>
                </c:pt>
                <c:pt idx="37">
                  <c:v>44075</c:v>
                </c:pt>
                <c:pt idx="38">
                  <c:v>44105</c:v>
                </c:pt>
                <c:pt idx="39">
                  <c:v>44136</c:v>
                </c:pt>
                <c:pt idx="40">
                  <c:v>44166</c:v>
                </c:pt>
                <c:pt idx="41">
                  <c:v>44197</c:v>
                </c:pt>
                <c:pt idx="42">
                  <c:v>44228</c:v>
                </c:pt>
                <c:pt idx="43">
                  <c:v>44256</c:v>
                </c:pt>
                <c:pt idx="44">
                  <c:v>44287</c:v>
                </c:pt>
                <c:pt idx="45">
                  <c:v>44317</c:v>
                </c:pt>
                <c:pt idx="46">
                  <c:v>44348</c:v>
                </c:pt>
                <c:pt idx="47">
                  <c:v>44378</c:v>
                </c:pt>
                <c:pt idx="48">
                  <c:v>44409</c:v>
                </c:pt>
                <c:pt idx="49">
                  <c:v>44440</c:v>
                </c:pt>
                <c:pt idx="50">
                  <c:v>44470</c:v>
                </c:pt>
                <c:pt idx="51">
                  <c:v>44501</c:v>
                </c:pt>
                <c:pt idx="52">
                  <c:v>44531</c:v>
                </c:pt>
                <c:pt idx="53">
                  <c:v>44562</c:v>
                </c:pt>
                <c:pt idx="54">
                  <c:v>44593</c:v>
                </c:pt>
                <c:pt idx="55">
                  <c:v>44621</c:v>
                </c:pt>
                <c:pt idx="56">
                  <c:v>44652</c:v>
                </c:pt>
                <c:pt idx="57">
                  <c:v>44682</c:v>
                </c:pt>
                <c:pt idx="58">
                  <c:v>44713</c:v>
                </c:pt>
                <c:pt idx="59">
                  <c:v>44743</c:v>
                </c:pt>
                <c:pt idx="60">
                  <c:v>44774</c:v>
                </c:pt>
                <c:pt idx="61">
                  <c:v>44805</c:v>
                </c:pt>
                <c:pt idx="62">
                  <c:v>44835</c:v>
                </c:pt>
                <c:pt idx="63">
                  <c:v>44866</c:v>
                </c:pt>
                <c:pt idx="64">
                  <c:v>44896</c:v>
                </c:pt>
                <c:pt idx="65">
                  <c:v>44927</c:v>
                </c:pt>
                <c:pt idx="66">
                  <c:v>44958</c:v>
                </c:pt>
                <c:pt idx="67">
                  <c:v>44986</c:v>
                </c:pt>
                <c:pt idx="68">
                  <c:v>45017</c:v>
                </c:pt>
                <c:pt idx="69">
                  <c:v>45047</c:v>
                </c:pt>
                <c:pt idx="70">
                  <c:v>45078</c:v>
                </c:pt>
                <c:pt idx="71">
                  <c:v>45108</c:v>
                </c:pt>
                <c:pt idx="72">
                  <c:v>45139</c:v>
                </c:pt>
                <c:pt idx="73">
                  <c:v>45170</c:v>
                </c:pt>
                <c:pt idx="74">
                  <c:v>45200</c:v>
                </c:pt>
                <c:pt idx="75">
                  <c:v>45231</c:v>
                </c:pt>
                <c:pt idx="76">
                  <c:v>45261</c:v>
                </c:pt>
                <c:pt idx="77">
                  <c:v>45292</c:v>
                </c:pt>
                <c:pt idx="78">
                  <c:v>45323</c:v>
                </c:pt>
                <c:pt idx="79">
                  <c:v>45352</c:v>
                </c:pt>
                <c:pt idx="80">
                  <c:v>45383</c:v>
                </c:pt>
                <c:pt idx="81">
                  <c:v>45413</c:v>
                </c:pt>
                <c:pt idx="82">
                  <c:v>45444</c:v>
                </c:pt>
                <c:pt idx="83">
                  <c:v>45474</c:v>
                </c:pt>
              </c:numCache>
            </c:numRef>
          </c:cat>
          <c:val>
            <c:numRef>
              <c:f>'Liab Trend with Auto Medical'!$E$25:$E$108</c:f>
              <c:numCache>
                <c:formatCode>0.0%</c:formatCode>
                <c:ptCount val="84"/>
                <c:pt idx="0">
                  <c:v>1.8894475404203203E-2</c:v>
                </c:pt>
                <c:pt idx="1">
                  <c:v>1.8747473952311394E-2</c:v>
                </c:pt>
                <c:pt idx="2">
                  <c:v>1.854731463159888E-2</c:v>
                </c:pt>
                <c:pt idx="3">
                  <c:v>1.8843187422945575E-2</c:v>
                </c:pt>
                <c:pt idx="4">
                  <c:v>1.8853549616332715E-2</c:v>
                </c:pt>
                <c:pt idx="5">
                  <c:v>1.887996263911618E-2</c:v>
                </c:pt>
                <c:pt idx="6">
                  <c:v>1.8869072638756652E-2</c:v>
                </c:pt>
                <c:pt idx="7">
                  <c:v>1.9450133738034933E-2</c:v>
                </c:pt>
                <c:pt idx="8">
                  <c:v>1.987680962874553E-2</c:v>
                </c:pt>
                <c:pt idx="9">
                  <c:v>2.0333778981440464E-2</c:v>
                </c:pt>
                <c:pt idx="10">
                  <c:v>2.0833449957164484E-2</c:v>
                </c:pt>
                <c:pt idx="11">
                  <c:v>2.1272302343832827E-2</c:v>
                </c:pt>
                <c:pt idx="12">
                  <c:v>2.1686051316606017E-2</c:v>
                </c:pt>
                <c:pt idx="13">
                  <c:v>2.1892862913457857E-2</c:v>
                </c:pt>
                <c:pt idx="14">
                  <c:v>2.1954055244609381E-2</c:v>
                </c:pt>
                <c:pt idx="15">
                  <c:v>2.2053587326213923E-2</c:v>
                </c:pt>
                <c:pt idx="16">
                  <c:v>2.2704945521508396E-2</c:v>
                </c:pt>
                <c:pt idx="17">
                  <c:v>2.3525448423674069E-2</c:v>
                </c:pt>
                <c:pt idx="18">
                  <c:v>2.4215666860660345E-2</c:v>
                </c:pt>
                <c:pt idx="19">
                  <c:v>2.4499906227875727E-2</c:v>
                </c:pt>
                <c:pt idx="20">
                  <c:v>2.4519124020629918E-2</c:v>
                </c:pt>
                <c:pt idx="21">
                  <c:v>2.4260209684454019E-2</c:v>
                </c:pt>
                <c:pt idx="22">
                  <c:v>2.4125717798702678E-2</c:v>
                </c:pt>
                <c:pt idx="23">
                  <c:v>2.4827060922672985E-2</c:v>
                </c:pt>
                <c:pt idx="24">
                  <c:v>2.5981534073473082E-2</c:v>
                </c:pt>
                <c:pt idx="25">
                  <c:v>2.7220089609440938E-2</c:v>
                </c:pt>
                <c:pt idx="26">
                  <c:v>2.8072457015069056E-2</c:v>
                </c:pt>
                <c:pt idx="27">
                  <c:v>2.8924739982819622E-2</c:v>
                </c:pt>
                <c:pt idx="28">
                  <c:v>2.9301589454046553E-2</c:v>
                </c:pt>
                <c:pt idx="29">
                  <c:v>2.9572213416797125E-2</c:v>
                </c:pt>
                <c:pt idx="30">
                  <c:v>3.0137068219104054E-2</c:v>
                </c:pt>
                <c:pt idx="31">
                  <c:v>3.0340659257416504E-2</c:v>
                </c:pt>
                <c:pt idx="32">
                  <c:v>3.5373802768531346E-2</c:v>
                </c:pt>
                <c:pt idx="33">
                  <c:v>3.9469368047866549E-2</c:v>
                </c:pt>
                <c:pt idx="34">
                  <c:v>4.0679771462233956E-2</c:v>
                </c:pt>
                <c:pt idx="35">
                  <c:v>4.1183295180179755E-2</c:v>
                </c:pt>
                <c:pt idx="36">
                  <c:v>4.2143301530600322E-2</c:v>
                </c:pt>
                <c:pt idx="37">
                  <c:v>4.2992175093190275E-2</c:v>
                </c:pt>
                <c:pt idx="38">
                  <c:v>4.3442209110998511E-2</c:v>
                </c:pt>
                <c:pt idx="39">
                  <c:v>4.3540826112280759E-2</c:v>
                </c:pt>
                <c:pt idx="40">
                  <c:v>4.351127899913327E-2</c:v>
                </c:pt>
                <c:pt idx="41">
                  <c:v>4.3086679135976441E-2</c:v>
                </c:pt>
                <c:pt idx="42">
                  <c:v>4.2576516506080797E-2</c:v>
                </c:pt>
                <c:pt idx="43">
                  <c:v>4.2637301705750412E-2</c:v>
                </c:pt>
                <c:pt idx="44">
                  <c:v>4.3148676518970155E-2</c:v>
                </c:pt>
                <c:pt idx="45">
                  <c:v>4.3629935355575286E-2</c:v>
                </c:pt>
                <c:pt idx="46">
                  <c:v>4.3725903121607762E-2</c:v>
                </c:pt>
                <c:pt idx="47">
                  <c:v>4.3729987203776237E-2</c:v>
                </c:pt>
                <c:pt idx="48">
                  <c:v>4.3866698205646877E-2</c:v>
                </c:pt>
                <c:pt idx="49">
                  <c:v>4.3829631544472371E-2</c:v>
                </c:pt>
                <c:pt idx="50">
                  <c:v>4.3854448352133313E-2</c:v>
                </c:pt>
                <c:pt idx="51">
                  <c:v>4.3841839859603202E-2</c:v>
                </c:pt>
                <c:pt idx="52">
                  <c:v>4.2152965386279891E-2</c:v>
                </c:pt>
                <c:pt idx="53">
                  <c:v>4.0058322085709662E-2</c:v>
                </c:pt>
                <c:pt idx="54">
                  <c:v>4.0139442836794763E-2</c:v>
                </c:pt>
                <c:pt idx="55">
                  <c:v>4.0378284432912075E-2</c:v>
                </c:pt>
                <c:pt idx="56">
                  <c:v>3.9847261462028494E-2</c:v>
                </c:pt>
                <c:pt idx="57">
                  <c:v>3.9423568479565865E-2</c:v>
                </c:pt>
                <c:pt idx="58">
                  <c:v>3.9693719679149517E-2</c:v>
                </c:pt>
                <c:pt idx="59">
                  <c:v>4.0695683230196858E-2</c:v>
                </c:pt>
                <c:pt idx="60">
                  <c:v>4.1291884595750269E-2</c:v>
                </c:pt>
                <c:pt idx="61">
                  <c:v>4.1508339422426953E-2</c:v>
                </c:pt>
                <c:pt idx="62">
                  <c:v>4.1772362581861573E-2</c:v>
                </c:pt>
                <c:pt idx="63">
                  <c:v>4.1567803051215921E-2</c:v>
                </c:pt>
                <c:pt idx="64">
                  <c:v>4.1042591103725608E-2</c:v>
                </c:pt>
                <c:pt idx="65">
                  <c:v>4.0302668619253086E-2</c:v>
                </c:pt>
                <c:pt idx="66">
                  <c:v>3.9927152058584395E-2</c:v>
                </c:pt>
                <c:pt idx="67">
                  <c:v>3.9804392186996482E-2</c:v>
                </c:pt>
                <c:pt idx="68">
                  <c:v>3.9001494266771221E-2</c:v>
                </c:pt>
                <c:pt idx="69">
                  <c:v>3.8949107909368688E-2</c:v>
                </c:pt>
                <c:pt idx="70">
                  <c:v>3.9143826451332811E-2</c:v>
                </c:pt>
                <c:pt idx="71">
                  <c:v>3.9085057358409787E-2</c:v>
                </c:pt>
                <c:pt idx="72">
                  <c:v>3.9083914588326177E-2</c:v>
                </c:pt>
                <c:pt idx="73">
                  <c:v>3.9070638084053151E-2</c:v>
                </c:pt>
                <c:pt idx="74">
                  <c:v>3.8599572271743494E-2</c:v>
                </c:pt>
                <c:pt idx="75">
                  <c:v>3.8452043824745444E-2</c:v>
                </c:pt>
                <c:pt idx="76">
                  <c:v>3.9425850925931871E-2</c:v>
                </c:pt>
                <c:pt idx="77">
                  <c:v>3.9479485824399085E-2</c:v>
                </c:pt>
                <c:pt idx="78">
                  <c:v>3.9723901328719835E-2</c:v>
                </c:pt>
                <c:pt idx="79">
                  <c:v>3.9340786009672987E-2</c:v>
                </c:pt>
                <c:pt idx="80">
                  <c:v>3.8910347405742091E-2</c:v>
                </c:pt>
                <c:pt idx="81">
                  <c:v>3.8926809692154604E-2</c:v>
                </c:pt>
                <c:pt idx="82">
                  <c:v>3.8908158972473933E-2</c:v>
                </c:pt>
                <c:pt idx="83">
                  <c:v>3.8937983146208097E-2</c:v>
                </c:pt>
              </c:numCache>
            </c:numRef>
          </c:val>
          <c:smooth val="0"/>
          <c:extLst>
            <c:ext xmlns:c16="http://schemas.microsoft.com/office/drawing/2014/chart" uri="{C3380CC4-5D6E-409C-BE32-E72D297353CC}">
              <c16:uniqueId val="{00000003-6123-48D5-A047-99017CE9A8E5}"/>
            </c:ext>
          </c:extLst>
        </c:ser>
        <c:dLbls>
          <c:showLegendKey val="0"/>
          <c:showVal val="0"/>
          <c:showCatName val="0"/>
          <c:showSerName val="0"/>
          <c:showPercent val="0"/>
          <c:showBubbleSize val="0"/>
        </c:dLbls>
        <c:smooth val="0"/>
        <c:axId val="523587736"/>
        <c:axId val="523588096"/>
      </c:lineChart>
      <c:dateAx>
        <c:axId val="523587736"/>
        <c:scaling>
          <c:orientation val="minMax"/>
          <c:min val="43282"/>
        </c:scaling>
        <c:delete val="0"/>
        <c:axPos val="b"/>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21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3588096"/>
        <c:crosses val="autoZero"/>
        <c:auto val="1"/>
        <c:lblOffset val="100"/>
        <c:baseTimeUnit val="months"/>
        <c:majorUnit val="12"/>
        <c:majorTimeUnit val="months"/>
      </c:dateAx>
      <c:valAx>
        <c:axId val="52358809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3587736"/>
        <c:crosses val="autoZero"/>
        <c:crossBetween val="between"/>
      </c:valAx>
      <c:spPr>
        <a:noFill/>
        <a:ln>
          <a:noFill/>
        </a:ln>
        <a:effectLst/>
      </c:spPr>
    </c:plotArea>
    <c:legend>
      <c:legendPos val="b"/>
      <c:legendEntry>
        <c:idx val="2"/>
        <c:delete val="1"/>
      </c:legendEntry>
      <c:legendEntry>
        <c:idx val="3"/>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lumMod val="95000"/>
      </a:schemeClr>
    </a:solidFill>
    <a:ln w="9525" cap="flat" cmpd="sng" algn="ctr">
      <a:solidFill>
        <a:schemeClr val="tx1">
          <a:lumMod val="15000"/>
          <a:lumOff val="85000"/>
        </a:schemeClr>
      </a:solidFill>
      <a:round/>
    </a:ln>
    <a:effectLst/>
  </c:spPr>
  <c:txPr>
    <a:bodyPr/>
    <a:lstStyle/>
    <a:p>
      <a:pPr>
        <a:defRPr/>
      </a:pPr>
      <a:endParaRPr lang="en-US"/>
    </a:p>
  </c:txPr>
  <c:externalData r:id="rId4">
    <c:autoUpdate val="0"/>
  </c:externalData>
  <c:userShapes r:id="rId5"/>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ofPieChart>
        <c:ofPieType val="pie"/>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790F-4BBD-A37A-2A606F7D70FF}"/>
              </c:ext>
            </c:extLst>
          </c:dPt>
          <c:dPt>
            <c:idx val="1"/>
            <c:bubble3D val="0"/>
            <c:spPr>
              <a:solidFill>
                <a:srgbClr val="FF000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790F-4BBD-A37A-2A606F7D70FF}"/>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790F-4BBD-A37A-2A606F7D70FF}"/>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790F-4BBD-A37A-2A606F7D70FF}"/>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790F-4BBD-A37A-2A606F7D70FF}"/>
              </c:ext>
            </c:extLst>
          </c:dPt>
          <c:dLbls>
            <c:dLbl>
              <c:idx val="0"/>
              <c:layout>
                <c:manualLayout>
                  <c:x val="-1.9444444444444393E-2"/>
                  <c:y val="-2.7100271002710029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790F-4BBD-A37A-2A606F7D70FF}"/>
                </c:ext>
              </c:extLst>
            </c:dLbl>
            <c:dLbl>
              <c:idx val="1"/>
              <c:layout>
                <c:manualLayout>
                  <c:x val="0.15555555555555556"/>
                  <c:y val="-6.7750677506775072E-3"/>
                </c:manualLayout>
              </c:layout>
              <c:spPr>
                <a:solidFill>
                  <a:schemeClr val="bg1">
                    <a:lumMod val="95000"/>
                  </a:schemeClr>
                </a:solid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790F-4BBD-A37A-2A606F7D70FF}"/>
                </c:ext>
              </c:extLst>
            </c:dLbl>
            <c:dLbl>
              <c:idx val="2"/>
              <c:layout>
                <c:manualLayout>
                  <c:x val="0.34803160542432182"/>
                  <c:y val="-0.33943068092098244"/>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1934098862642168"/>
                      <c:h val="0.20372831444849879"/>
                    </c:manualLayout>
                  </c15:layout>
                </c:ext>
                <c:ext xmlns:c16="http://schemas.microsoft.com/office/drawing/2014/chart" uri="{C3380CC4-5D6E-409C-BE32-E72D297353CC}">
                  <c16:uniqueId val="{00000005-790F-4BBD-A37A-2A606F7D70FF}"/>
                </c:ext>
              </c:extLst>
            </c:dLbl>
            <c:dLbl>
              <c:idx val="3"/>
              <c:layout>
                <c:manualLayout>
                  <c:x val="-5.5555555555556572E-3"/>
                  <c:y val="3.7829417664255382E-3"/>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3873600174978127"/>
                      <c:h val="0.21377803384333058"/>
                    </c:manualLayout>
                  </c15:layout>
                </c:ext>
                <c:ext xmlns:c16="http://schemas.microsoft.com/office/drawing/2014/chart" uri="{C3380CC4-5D6E-409C-BE32-E72D297353CC}">
                  <c16:uniqueId val="{00000007-790F-4BBD-A37A-2A606F7D70FF}"/>
                </c:ext>
              </c:extLst>
            </c:dLbl>
            <c:dLbl>
              <c:idx val="4"/>
              <c:layout>
                <c:manualLayout>
                  <c:x val="-1.1111001749781278E-2"/>
                  <c:y val="1.8226888305628463E-7"/>
                </c:manualLayout>
              </c:layout>
              <c:tx>
                <c:rich>
                  <a:bodyPr rot="0" spcFirstLastPara="1" vertOverflow="ellipsis" vert="horz" wrap="square" lIns="38100" tIns="19050" rIns="38100" bIns="19050" anchor="ctr" anchorCtr="1">
                    <a:noAutofit/>
                  </a:bodyPr>
                  <a:lstStyle/>
                  <a:p>
                    <a:pPr>
                      <a:defRPr sz="1000" b="1" i="0" u="none" strike="noStrike" kern="1200" spc="0" baseline="0">
                        <a:solidFill>
                          <a:schemeClr val="tx1"/>
                        </a:solidFill>
                        <a:latin typeface="+mn-lt"/>
                        <a:ea typeface="+mn-ea"/>
                        <a:cs typeface="+mn-cs"/>
                      </a:defRPr>
                    </a:pPr>
                    <a:fld id="{A7E79235-9917-4502-BE2B-C2B638574473}" type="CATEGORYNAME">
                      <a:rPr lang="en-US">
                        <a:solidFill>
                          <a:schemeClr val="tx1"/>
                        </a:solidFill>
                      </a:rPr>
                      <a:pPr>
                        <a:defRPr>
                          <a:solidFill>
                            <a:schemeClr val="tx1"/>
                          </a:solidFill>
                        </a:defRPr>
                      </a:pPr>
                      <a:t>[CATEGORY NAME]</a:t>
                    </a:fld>
                    <a:r>
                      <a:rPr lang="en-US" baseline="0" dirty="0">
                        <a:solidFill>
                          <a:schemeClr val="tx1"/>
                        </a:solidFill>
                      </a:rPr>
                      <a:t>
Economic</a:t>
                    </a:r>
                  </a:p>
                  <a:p>
                    <a:pPr>
                      <a:defRPr>
                        <a:solidFill>
                          <a:schemeClr val="tx1"/>
                        </a:solidFill>
                      </a:defRPr>
                    </a:pPr>
                    <a:fld id="{A389A714-CC9C-4F47-A94C-D23F556BD072}" type="PERCENTAGE">
                      <a:rPr lang="en-US" baseline="0">
                        <a:solidFill>
                          <a:schemeClr val="tx1"/>
                        </a:solidFill>
                      </a:rPr>
                      <a:pPr>
                        <a:defRPr>
                          <a:solidFill>
                            <a:schemeClr val="tx1"/>
                          </a:solidFill>
                        </a:defRPr>
                      </a:pPr>
                      <a:t>[PERCENTAGE]</a:t>
                    </a:fld>
                    <a:endParaRPr lang="en-US"/>
                  </a:p>
                </c:rich>
              </c:tx>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6440266841644791"/>
                      <c:h val="0.22874999999999995"/>
                    </c:manualLayout>
                  </c15:layout>
                  <c15:dlblFieldTable/>
                  <c15:showDataLabelsRange val="0"/>
                </c:ext>
                <c:ext xmlns:c16="http://schemas.microsoft.com/office/drawing/2014/chart" uri="{C3380CC4-5D6E-409C-BE32-E72D297353CC}">
                  <c16:uniqueId val="{00000009-790F-4BBD-A37A-2A606F7D70FF}"/>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'Graph Cases &lt;$10Mil'!$A$20:$A$23</c:f>
              <c:strCache>
                <c:ptCount val="4"/>
                <c:pt idx="0">
                  <c:v>Medical (past+future)</c:v>
                </c:pt>
                <c:pt idx="1">
                  <c:v>Non-Economic</c:v>
                </c:pt>
                <c:pt idx="2">
                  <c:v>Lost Wages (past+future)</c:v>
                </c:pt>
                <c:pt idx="3">
                  <c:v>Soft Economic $</c:v>
                </c:pt>
              </c:strCache>
            </c:strRef>
          </c:cat>
          <c:val>
            <c:numRef>
              <c:f>'Graph Cases &lt;$10Mil'!$B$20:$B$23</c:f>
              <c:numCache>
                <c:formatCode>_("$"* #,##0_);_("$"* \(#,##0\);_("$"* "-"??_);_(@_)</c:formatCode>
                <c:ptCount val="4"/>
                <c:pt idx="0">
                  <c:v>17958784</c:v>
                </c:pt>
                <c:pt idx="1">
                  <c:v>85382638</c:v>
                </c:pt>
                <c:pt idx="2">
                  <c:v>21784311</c:v>
                </c:pt>
                <c:pt idx="3">
                  <c:v>5361063</c:v>
                </c:pt>
              </c:numCache>
            </c:numRef>
          </c:val>
          <c:extLst>
            <c:ext xmlns:c16="http://schemas.microsoft.com/office/drawing/2014/chart" uri="{C3380CC4-5D6E-409C-BE32-E72D297353CC}">
              <c16:uniqueId val="{0000000A-790F-4BBD-A37A-2A606F7D70FF}"/>
            </c:ext>
          </c:extLst>
        </c:ser>
        <c:dLbls>
          <c:dLblPos val="outEnd"/>
          <c:showLegendKey val="0"/>
          <c:showVal val="0"/>
          <c:showCatName val="0"/>
          <c:showSerName val="0"/>
          <c:showPercent val="1"/>
          <c:showBubbleSize val="0"/>
          <c:showLeaderLines val="1"/>
        </c:dLbls>
        <c:gapWidth val="100"/>
        <c:secondPieSize val="75"/>
        <c:serLines>
          <c:spPr>
            <a:ln w="9525" cap="flat" cmpd="sng" algn="ctr">
              <a:solidFill>
                <a:schemeClr val="tx1">
                  <a:lumMod val="35000"/>
                  <a:lumOff val="65000"/>
                </a:schemeClr>
              </a:solidFill>
              <a:round/>
            </a:ln>
            <a:effectLst/>
          </c:spPr>
        </c:serLines>
      </c:of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schemeClr>
    </a:solidFill>
    <a:ln w="9525" cap="flat" cmpd="sng" algn="ctr">
      <a:solidFill>
        <a:schemeClr val="tx1">
          <a:lumMod val="15000"/>
          <a:lumOff val="85000"/>
        </a:schemeClr>
      </a:solidFill>
      <a:round/>
    </a:ln>
    <a:effectLst/>
  </c:spPr>
  <c:txPr>
    <a:bodyPr/>
    <a:lstStyle/>
    <a:p>
      <a:pPr>
        <a:defRPr/>
      </a:pPr>
      <a:endParaRPr lang="en-US"/>
    </a:p>
  </c:txPr>
  <c:externalData r:id="rId4">
    <c:autoUpdate val="0"/>
  </c:externalData>
  <c:userShapes r:id="rId5"/>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'Residual Trend and Loss Ratio'!$E$2</c:f>
              <c:strCache>
                <c:ptCount val="1"/>
                <c:pt idx="0">
                  <c:v>Residual Trend</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44450">
              <a:noFill/>
            </a:ln>
            <a:effectLst>
              <a:outerShdw blurRad="57150" dist="19050" dir="5400000" algn="ctr" rotWithShape="0">
                <a:srgbClr val="000000">
                  <a:alpha val="63000"/>
                </a:srgbClr>
              </a:outerShdw>
            </a:effectLst>
          </c:spPr>
          <c:invertIfNegative val="0"/>
          <c:cat>
            <c:strRef>
              <c:f>'Residual Trend and Loss Ratio'!$A$4:$A$52</c:f>
              <c:strCache>
                <c:ptCount val="49"/>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strCache>
              <c:extLst/>
            </c:strRef>
          </c:cat>
          <c:val>
            <c:numRef>
              <c:f>'Residual Trend and Loss Ratio'!$E$4:$E$52</c:f>
              <c:numCache>
                <c:formatCode>0.0%</c:formatCode>
                <c:ptCount val="49"/>
                <c:pt idx="0">
                  <c:v>-0.1817121367457894</c:v>
                </c:pt>
                <c:pt idx="1">
                  <c:v>0.11294301543637759</c:v>
                </c:pt>
                <c:pt idx="2">
                  <c:v>0.16116115334039746</c:v>
                </c:pt>
                <c:pt idx="3">
                  <c:v>-4.4570878840752226E-2</c:v>
                </c:pt>
                <c:pt idx="4">
                  <c:v>-8.6507394157429945E-2</c:v>
                </c:pt>
                <c:pt idx="5">
                  <c:v>-2.1358226245916628E-2</c:v>
                </c:pt>
                <c:pt idx="6">
                  <c:v>-0.122961806273781</c:v>
                </c:pt>
                <c:pt idx="7">
                  <c:v>1.7204818772801542E-2</c:v>
                </c:pt>
                <c:pt idx="8">
                  <c:v>1.0442805683547211E-2</c:v>
                </c:pt>
                <c:pt idx="9">
                  <c:v>0.1272303730862451</c:v>
                </c:pt>
                <c:pt idx="10">
                  <c:v>0.40831583785215531</c:v>
                </c:pt>
                <c:pt idx="11">
                  <c:v>0.32352365987887344</c:v>
                </c:pt>
                <c:pt idx="12">
                  <c:v>3.6828591460817448E-2</c:v>
                </c:pt>
                <c:pt idx="13">
                  <c:v>-0.13785741009142086</c:v>
                </c:pt>
                <c:pt idx="14">
                  <c:v>-0.16119114724284725</c:v>
                </c:pt>
                <c:pt idx="15">
                  <c:v>-0.10587048208130209</c:v>
                </c:pt>
                <c:pt idx="16">
                  <c:v>-8.6868942738377836E-2</c:v>
                </c:pt>
                <c:pt idx="17">
                  <c:v>0.16240084562126264</c:v>
                </c:pt>
                <c:pt idx="18">
                  <c:v>-6.4661822841351912E-2</c:v>
                </c:pt>
                <c:pt idx="19">
                  <c:v>-8.5280159424777666E-2</c:v>
                </c:pt>
                <c:pt idx="20">
                  <c:v>0.1203384366206937</c:v>
                </c:pt>
                <c:pt idx="21">
                  <c:v>-0.21458007647196883</c:v>
                </c:pt>
                <c:pt idx="22">
                  <c:v>-0.1781181907804002</c:v>
                </c:pt>
                <c:pt idx="23">
                  <c:v>-6.4684872907401714E-2</c:v>
                </c:pt>
                <c:pt idx="24">
                  <c:v>-0.15941759463569366</c:v>
                </c:pt>
                <c:pt idx="25">
                  <c:v>1.2076566131360301E-2</c:v>
                </c:pt>
                <c:pt idx="26">
                  <c:v>0.34809341968045759</c:v>
                </c:pt>
                <c:pt idx="27">
                  <c:v>0.30912718848716192</c:v>
                </c:pt>
                <c:pt idx="28">
                  <c:v>4.3229158517612672E-2</c:v>
                </c:pt>
                <c:pt idx="29">
                  <c:v>0.10855454285263652</c:v>
                </c:pt>
                <c:pt idx="30">
                  <c:v>-7.7773636970093707E-2</c:v>
                </c:pt>
                <c:pt idx="31">
                  <c:v>-0.20668877593971197</c:v>
                </c:pt>
                <c:pt idx="32">
                  <c:v>-2.1422373854915248E-2</c:v>
                </c:pt>
                <c:pt idx="33">
                  <c:v>-0.11602881020435192</c:v>
                </c:pt>
                <c:pt idx="34">
                  <c:v>5.0595722995247533E-2</c:v>
                </c:pt>
                <c:pt idx="35">
                  <c:v>-2.6286064884091614E-2</c:v>
                </c:pt>
                <c:pt idx="36">
                  <c:v>-0.14039163743232072</c:v>
                </c:pt>
                <c:pt idx="37">
                  <c:v>3.1263636385270722E-2</c:v>
                </c:pt>
                <c:pt idx="38">
                  <c:v>-4.039900004952672E-2</c:v>
                </c:pt>
                <c:pt idx="39">
                  <c:v>2.861207699819187E-2</c:v>
                </c:pt>
                <c:pt idx="40">
                  <c:v>5.1713216572793416E-2</c:v>
                </c:pt>
                <c:pt idx="41">
                  <c:v>-3.2631449909687249E-2</c:v>
                </c:pt>
                <c:pt idx="42">
                  <c:v>-9.3423473875791987E-2</c:v>
                </c:pt>
                <c:pt idx="43">
                  <c:v>0.15119344224829781</c:v>
                </c:pt>
                <c:pt idx="44">
                  <c:v>9.1344813015504261E-2</c:v>
                </c:pt>
                <c:pt idx="45">
                  <c:v>0.11628890371863565</c:v>
                </c:pt>
                <c:pt idx="46">
                  <c:v>6.3017384084067228E-3</c:v>
                </c:pt>
                <c:pt idx="47">
                  <c:v>7.404288915237614E-2</c:v>
                </c:pt>
                <c:pt idx="48">
                  <c:v>2.9258201144655896E-2</c:v>
                </c:pt>
              </c:numCache>
              <c:extLst/>
            </c:numRef>
          </c:val>
          <c:extLst>
            <c:ext xmlns:c16="http://schemas.microsoft.com/office/drawing/2014/chart" uri="{C3380CC4-5D6E-409C-BE32-E72D297353CC}">
              <c16:uniqueId val="{00000000-B432-494F-805B-0DFA3F113A1E}"/>
            </c:ext>
          </c:extLst>
        </c:ser>
        <c:dLbls>
          <c:showLegendKey val="0"/>
          <c:showVal val="0"/>
          <c:showCatName val="0"/>
          <c:showSerName val="0"/>
          <c:showPercent val="0"/>
          <c:showBubbleSize val="0"/>
        </c:dLbls>
        <c:gapWidth val="150"/>
        <c:axId val="944222480"/>
        <c:axId val="944222840"/>
      </c:barChart>
      <c:lineChart>
        <c:grouping val="standard"/>
        <c:varyColors val="0"/>
        <c:ser>
          <c:idx val="1"/>
          <c:order val="1"/>
          <c:tx>
            <c:strRef>
              <c:f>'Residual Trend and Loss Ratio'!$F$2</c:f>
              <c:strCache>
                <c:ptCount val="1"/>
                <c:pt idx="0">
                  <c:v>LLAE Ratio</c:v>
                </c:pt>
              </c:strCache>
            </c:strRef>
          </c:tx>
          <c:spPr>
            <a:ln w="44450" cap="rnd">
              <a:solidFill>
                <a:srgbClr val="FF0000"/>
              </a:solidFill>
              <a:round/>
            </a:ln>
            <a:effectLst>
              <a:outerShdw blurRad="57150" dist="19050" dir="5400000" algn="ctr" rotWithShape="0">
                <a:srgbClr val="000000">
                  <a:alpha val="63000"/>
                </a:srgbClr>
              </a:outerShdw>
            </a:effectLst>
          </c:spPr>
          <c:marker>
            <c:symbol val="none"/>
          </c:marker>
          <c:cat>
            <c:strRef>
              <c:f>'Residual Trend and Loss Ratio'!$A$4:$A$52</c:f>
              <c:strCache>
                <c:ptCount val="49"/>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strCache>
              <c:extLst/>
            </c:strRef>
          </c:cat>
          <c:val>
            <c:numRef>
              <c:f>'Residual Trend and Loss Ratio'!$F$4:$F$52</c:f>
              <c:numCache>
                <c:formatCode>0.0%</c:formatCode>
                <c:ptCount val="49"/>
                <c:pt idx="0">
                  <c:v>0.86932206175847271</c:v>
                </c:pt>
                <c:pt idx="1">
                  <c:v>0.79800000000000004</c:v>
                </c:pt>
                <c:pt idx="2">
                  <c:v>0.74399999999999999</c:v>
                </c:pt>
                <c:pt idx="3">
                  <c:v>0.70499999999999985</c:v>
                </c:pt>
                <c:pt idx="4">
                  <c:v>0.7</c:v>
                </c:pt>
                <c:pt idx="5">
                  <c:v>0.77400000000000002</c:v>
                </c:pt>
                <c:pt idx="6">
                  <c:v>0.84499999999999997</c:v>
                </c:pt>
                <c:pt idx="7">
                  <c:v>0.97</c:v>
                </c:pt>
                <c:pt idx="8">
                  <c:v>1.056</c:v>
                </c:pt>
                <c:pt idx="9">
                  <c:v>1.208</c:v>
                </c:pt>
                <c:pt idx="10">
                  <c:v>1.2150000000000001</c:v>
                </c:pt>
                <c:pt idx="11">
                  <c:v>0.96099999999999997</c:v>
                </c:pt>
                <c:pt idx="12">
                  <c:v>0.88500000000000001</c:v>
                </c:pt>
                <c:pt idx="13">
                  <c:v>0.85500000000000009</c:v>
                </c:pt>
                <c:pt idx="14">
                  <c:v>0.84099999999999997</c:v>
                </c:pt>
                <c:pt idx="15">
                  <c:v>0.82700000000000007</c:v>
                </c:pt>
                <c:pt idx="16">
                  <c:v>0.82</c:v>
                </c:pt>
                <c:pt idx="17">
                  <c:v>1.0529999999999999</c:v>
                </c:pt>
                <c:pt idx="18">
                  <c:v>1.05</c:v>
                </c:pt>
                <c:pt idx="19">
                  <c:v>0.98499999999999999</c:v>
                </c:pt>
                <c:pt idx="20">
                  <c:v>1.1499999999999999</c:v>
                </c:pt>
                <c:pt idx="21">
                  <c:v>0.95474120611329361</c:v>
                </c:pt>
                <c:pt idx="22">
                  <c:v>0.83305466387680804</c:v>
                </c:pt>
                <c:pt idx="23">
                  <c:v>0.85099839650856723</c:v>
                </c:pt>
                <c:pt idx="24">
                  <c:v>0.78839951173387091</c:v>
                </c:pt>
                <c:pt idx="25">
                  <c:v>0.82126188628034436</c:v>
                </c:pt>
                <c:pt idx="26">
                  <c:v>0.99108453186119139</c:v>
                </c:pt>
                <c:pt idx="27">
                  <c:v>1.0936536819864466</c:v>
                </c:pt>
                <c:pt idx="28">
                  <c:v>0.93508666079243974</c:v>
                </c:pt>
                <c:pt idx="29">
                  <c:v>0.92195966009220165</c:v>
                </c:pt>
                <c:pt idx="30">
                  <c:v>0.87794600059403316</c:v>
                </c:pt>
                <c:pt idx="31">
                  <c:v>0.70073811670269126</c:v>
                </c:pt>
                <c:pt idx="32">
                  <c:v>0.72709824329690398</c:v>
                </c:pt>
                <c:pt idx="33">
                  <c:v>0.67379151954443894</c:v>
                </c:pt>
                <c:pt idx="34">
                  <c:v>0.7453257789208918</c:v>
                </c:pt>
                <c:pt idx="35">
                  <c:v>0.79439266999956537</c:v>
                </c:pt>
                <c:pt idx="36">
                  <c:v>0.70602207995831456</c:v>
                </c:pt>
                <c:pt idx="37">
                  <c:v>0.72971205644797654</c:v>
                </c:pt>
                <c:pt idx="38">
                  <c:v>0.68593257304632516</c:v>
                </c:pt>
                <c:pt idx="39">
                  <c:v>0.68917354224944383</c:v>
                </c:pt>
                <c:pt idx="40">
                  <c:v>0.73517099293268484</c:v>
                </c:pt>
                <c:pt idx="41">
                  <c:v>0.7901603950126751</c:v>
                </c:pt>
                <c:pt idx="42">
                  <c:v>0.7075168725845824</c:v>
                </c:pt>
                <c:pt idx="43">
                  <c:v>0.71198585960602401</c:v>
                </c:pt>
                <c:pt idx="44">
                  <c:v>0.7589868824780952</c:v>
                </c:pt>
                <c:pt idx="45">
                  <c:v>0.76909743121469498</c:v>
                </c:pt>
                <c:pt idx="46">
                  <c:v>0.70551217870472982</c:v>
                </c:pt>
                <c:pt idx="47">
                  <c:v>0.69129343791928977</c:v>
                </c:pt>
                <c:pt idx="48">
                  <c:v>0.72465977258353476</c:v>
                </c:pt>
              </c:numCache>
              <c:extLst/>
            </c:numRef>
          </c:val>
          <c:smooth val="0"/>
          <c:extLst>
            <c:ext xmlns:c16="http://schemas.microsoft.com/office/drawing/2014/chart" uri="{C3380CC4-5D6E-409C-BE32-E72D297353CC}">
              <c16:uniqueId val="{00000001-B432-494F-805B-0DFA3F113A1E}"/>
            </c:ext>
          </c:extLst>
        </c:ser>
        <c:dLbls>
          <c:showLegendKey val="0"/>
          <c:showVal val="0"/>
          <c:showCatName val="0"/>
          <c:showSerName val="0"/>
          <c:showPercent val="0"/>
          <c:showBubbleSize val="0"/>
        </c:dLbls>
        <c:marker val="1"/>
        <c:smooth val="0"/>
        <c:axId val="944257040"/>
        <c:axId val="944260640"/>
      </c:lineChart>
      <c:catAx>
        <c:axId val="944222480"/>
        <c:scaling>
          <c:orientation val="minMax"/>
        </c:scaling>
        <c:delete val="0"/>
        <c:axPos val="b"/>
        <c:numFmt formatCode="General" sourceLinked="1"/>
        <c:majorTickMark val="none"/>
        <c:minorTickMark val="none"/>
        <c:tickLblPos val="low"/>
        <c:spPr>
          <a:noFill/>
          <a:ln w="12700" cap="flat" cmpd="sng" algn="ctr">
            <a:solidFill>
              <a:schemeClr val="tx1">
                <a:lumMod val="15000"/>
                <a:lumOff val="85000"/>
              </a:schemeClr>
            </a:solidFill>
            <a:round/>
          </a:ln>
          <a:effectLst/>
        </c:spPr>
        <c:txPr>
          <a:bodyPr rot="-198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44222840"/>
        <c:crosses val="autoZero"/>
        <c:auto val="1"/>
        <c:lblAlgn val="ctr"/>
        <c:lblOffset val="100"/>
        <c:tickLblSkip val="3"/>
        <c:noMultiLvlLbl val="0"/>
      </c:catAx>
      <c:valAx>
        <c:axId val="94422284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44222480"/>
        <c:crosses val="autoZero"/>
        <c:crossBetween val="between"/>
      </c:valAx>
      <c:valAx>
        <c:axId val="944260640"/>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44257040"/>
        <c:crosses val="max"/>
        <c:crossBetween val="between"/>
      </c:valAx>
      <c:catAx>
        <c:axId val="944257040"/>
        <c:scaling>
          <c:orientation val="minMax"/>
        </c:scaling>
        <c:delete val="1"/>
        <c:axPos val="b"/>
        <c:numFmt formatCode="General" sourceLinked="1"/>
        <c:majorTickMark val="out"/>
        <c:minorTickMark val="none"/>
        <c:tickLblPos val="nextTo"/>
        <c:crossAx val="94426064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schemeClr>
    </a:solidFill>
    <a:ln w="9525" cap="flat" cmpd="sng" algn="ctr">
      <a:solidFill>
        <a:schemeClr val="tx1">
          <a:lumMod val="15000"/>
          <a:lumOff val="85000"/>
        </a:schemeClr>
      </a:solidFill>
      <a:round/>
    </a:ln>
    <a:effectLst/>
  </c:spPr>
  <c:txPr>
    <a:bodyPr/>
    <a:lstStyle/>
    <a:p>
      <a:pPr>
        <a:defRPr/>
      </a:pPr>
      <a:endParaRPr lang="en-US"/>
    </a:p>
  </c:txPr>
  <c:externalData r:id="rId4">
    <c:autoUpdate val="0"/>
  </c:externalData>
  <c:userShapes r:id="rId5"/>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'Residual Trend and Loss Ratio'!$E$2</c:f>
              <c:strCache>
                <c:ptCount val="1"/>
                <c:pt idx="0">
                  <c:v>Residual Trend</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44450">
              <a:noFill/>
            </a:ln>
            <a:effectLst>
              <a:outerShdw blurRad="57150" dist="19050" dir="5400000" algn="ctr" rotWithShape="0">
                <a:srgbClr val="000000">
                  <a:alpha val="63000"/>
                </a:srgbClr>
              </a:outerShdw>
            </a:effectLst>
          </c:spPr>
          <c:invertIfNegative val="0"/>
          <c:cat>
            <c:numRef>
              <c:f>'Residual Trend and Loss Ratio'!$A$30:$A$52</c:f>
              <c:numCache>
                <c:formatCode>General</c:formatCode>
                <c:ptCount val="2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numCache>
            </c:numRef>
          </c:cat>
          <c:val>
            <c:numRef>
              <c:f>'Residual Trend and Loss Ratio'!$E$30:$E$52</c:f>
              <c:numCache>
                <c:formatCode>0.0%</c:formatCode>
                <c:ptCount val="23"/>
                <c:pt idx="0">
                  <c:v>0.11447046028441676</c:v>
                </c:pt>
                <c:pt idx="1">
                  <c:v>-0.10711351542657849</c:v>
                </c:pt>
                <c:pt idx="2">
                  <c:v>-5.243246312032325E-2</c:v>
                </c:pt>
                <c:pt idx="3">
                  <c:v>-5.89044277938231E-2</c:v>
                </c:pt>
                <c:pt idx="4">
                  <c:v>-7.326369450093867E-2</c:v>
                </c:pt>
                <c:pt idx="5">
                  <c:v>-1.6165864447640906E-2</c:v>
                </c:pt>
                <c:pt idx="6">
                  <c:v>-4.6121913793718834E-2</c:v>
                </c:pt>
                <c:pt idx="7">
                  <c:v>-4.9160646925528018E-2</c:v>
                </c:pt>
                <c:pt idx="8">
                  <c:v>-1.9234296026060631E-3</c:v>
                </c:pt>
                <c:pt idx="9">
                  <c:v>-0.12449473608262732</c:v>
                </c:pt>
                <c:pt idx="10">
                  <c:v>-1.9386254236507389E-2</c:v>
                </c:pt>
                <c:pt idx="11">
                  <c:v>6.8082289282518554E-2</c:v>
                </c:pt>
                <c:pt idx="12">
                  <c:v>3.2700385737533047E-3</c:v>
                </c:pt>
                <c:pt idx="13">
                  <c:v>-3.0005939291651296E-3</c:v>
                </c:pt>
                <c:pt idx="14">
                  <c:v>0.10137424390357251</c:v>
                </c:pt>
                <c:pt idx="15">
                  <c:v>3.4286760465444252E-2</c:v>
                </c:pt>
                <c:pt idx="16">
                  <c:v>-2.2908515182290031E-2</c:v>
                </c:pt>
                <c:pt idx="17">
                  <c:v>4.9201285383634365E-2</c:v>
                </c:pt>
                <c:pt idx="18">
                  <c:v>7.9322097379994808E-2</c:v>
                </c:pt>
                <c:pt idx="19">
                  <c:v>-2.9275607350045047E-2</c:v>
                </c:pt>
                <c:pt idx="20">
                  <c:v>5.8599769802157448E-2</c:v>
                </c:pt>
                <c:pt idx="21">
                  <c:v>0.13745855976917409</c:v>
                </c:pt>
                <c:pt idx="22">
                  <c:v>0.11064274882398817</c:v>
                </c:pt>
              </c:numCache>
            </c:numRef>
          </c:val>
          <c:extLst>
            <c:ext xmlns:c16="http://schemas.microsoft.com/office/drawing/2014/chart" uri="{C3380CC4-5D6E-409C-BE32-E72D297353CC}">
              <c16:uniqueId val="{00000000-E3A9-4408-8C6E-4EFC85FBE427}"/>
            </c:ext>
          </c:extLst>
        </c:ser>
        <c:dLbls>
          <c:showLegendKey val="0"/>
          <c:showVal val="0"/>
          <c:showCatName val="0"/>
          <c:showSerName val="0"/>
          <c:showPercent val="0"/>
          <c:showBubbleSize val="0"/>
        </c:dLbls>
        <c:gapWidth val="150"/>
        <c:axId val="944222480"/>
        <c:axId val="944222840"/>
      </c:barChart>
      <c:lineChart>
        <c:grouping val="standard"/>
        <c:varyColors val="0"/>
        <c:ser>
          <c:idx val="1"/>
          <c:order val="1"/>
          <c:tx>
            <c:strRef>
              <c:f>'Residual Trend and Loss Ratio'!$F$2</c:f>
              <c:strCache>
                <c:ptCount val="1"/>
                <c:pt idx="0">
                  <c:v>LLAE Ratio</c:v>
                </c:pt>
              </c:strCache>
            </c:strRef>
          </c:tx>
          <c:spPr>
            <a:ln w="44450" cap="rnd">
              <a:solidFill>
                <a:srgbClr val="FF0000"/>
              </a:solidFill>
              <a:round/>
            </a:ln>
            <a:effectLst>
              <a:outerShdw blurRad="57150" dist="19050" dir="5400000" algn="ctr" rotWithShape="0">
                <a:srgbClr val="000000">
                  <a:alpha val="63000"/>
                </a:srgbClr>
              </a:outerShdw>
            </a:effectLst>
          </c:spPr>
          <c:marker>
            <c:symbol val="none"/>
          </c:marker>
          <c:cat>
            <c:numRef>
              <c:f>'Residual Trend and Loss Ratio'!$A$30:$A$52</c:f>
              <c:numCache>
                <c:formatCode>General</c:formatCode>
                <c:ptCount val="2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numCache>
            </c:numRef>
          </c:cat>
          <c:val>
            <c:numRef>
              <c:f>'Residual Trend and Loss Ratio'!$F$30:$F$52</c:f>
              <c:numCache>
                <c:formatCode>0.0%</c:formatCode>
                <c:ptCount val="23"/>
                <c:pt idx="0">
                  <c:v>0.93053866359313464</c:v>
                </c:pt>
                <c:pt idx="1">
                  <c:v>0.80022517224244838</c:v>
                </c:pt>
                <c:pt idx="2">
                  <c:v>0.72968465634543489</c:v>
                </c:pt>
                <c:pt idx="3">
                  <c:v>0.69110145670473533</c:v>
                </c:pt>
                <c:pt idx="4">
                  <c:v>0.66188483908017759</c:v>
                </c:pt>
                <c:pt idx="5">
                  <c:v>0.655886497522437</c:v>
                </c:pt>
                <c:pt idx="6">
                  <c:v>0.6493702953759819</c:v>
                </c:pt>
                <c:pt idx="7">
                  <c:v>0.67019652701112142</c:v>
                </c:pt>
                <c:pt idx="8">
                  <c:v>0.67149585407390378</c:v>
                </c:pt>
                <c:pt idx="9">
                  <c:v>0.661665899672227</c:v>
                </c:pt>
                <c:pt idx="10">
                  <c:v>0.70102740215786996</c:v>
                </c:pt>
                <c:pt idx="11">
                  <c:v>0.75534371459984595</c:v>
                </c:pt>
                <c:pt idx="12">
                  <c:v>0.7679070804474879</c:v>
                </c:pt>
                <c:pt idx="13">
                  <c:v>0.75985813909924493</c:v>
                </c:pt>
                <c:pt idx="14">
                  <c:v>0.81644726221443753</c:v>
                </c:pt>
                <c:pt idx="15">
                  <c:v>0.83694701635169688</c:v>
                </c:pt>
                <c:pt idx="16">
                  <c:v>0.84726864965044801</c:v>
                </c:pt>
                <c:pt idx="17">
                  <c:v>0.83465521005312426</c:v>
                </c:pt>
                <c:pt idx="18">
                  <c:v>0.86483418760928443</c:v>
                </c:pt>
                <c:pt idx="19">
                  <c:v>0.79114021751215657</c:v>
                </c:pt>
                <c:pt idx="20">
                  <c:v>0.75343539475584942</c:v>
                </c:pt>
                <c:pt idx="21">
                  <c:v>0.8165206657446229</c:v>
                </c:pt>
                <c:pt idx="22">
                  <c:v>0.86851440914476286</c:v>
                </c:pt>
              </c:numCache>
            </c:numRef>
          </c:val>
          <c:smooth val="0"/>
          <c:extLst>
            <c:ext xmlns:c16="http://schemas.microsoft.com/office/drawing/2014/chart" uri="{C3380CC4-5D6E-409C-BE32-E72D297353CC}">
              <c16:uniqueId val="{00000001-E3A9-4408-8C6E-4EFC85FBE427}"/>
            </c:ext>
          </c:extLst>
        </c:ser>
        <c:dLbls>
          <c:showLegendKey val="0"/>
          <c:showVal val="0"/>
          <c:showCatName val="0"/>
          <c:showSerName val="0"/>
          <c:showPercent val="0"/>
          <c:showBubbleSize val="0"/>
        </c:dLbls>
        <c:marker val="1"/>
        <c:smooth val="0"/>
        <c:axId val="944257040"/>
        <c:axId val="944260640"/>
      </c:lineChart>
      <c:catAx>
        <c:axId val="944222480"/>
        <c:scaling>
          <c:orientation val="minMax"/>
        </c:scaling>
        <c:delete val="0"/>
        <c:axPos val="b"/>
        <c:numFmt formatCode="General" sourceLinked="1"/>
        <c:majorTickMark val="none"/>
        <c:minorTickMark val="none"/>
        <c:tickLblPos val="low"/>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44222840"/>
        <c:crosses val="autoZero"/>
        <c:auto val="1"/>
        <c:lblAlgn val="ctr"/>
        <c:lblOffset val="100"/>
        <c:tickLblSkip val="2"/>
        <c:noMultiLvlLbl val="0"/>
      </c:catAx>
      <c:valAx>
        <c:axId val="94422284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44222480"/>
        <c:crosses val="autoZero"/>
        <c:crossBetween val="between"/>
      </c:valAx>
      <c:valAx>
        <c:axId val="944260640"/>
        <c:scaling>
          <c:orientation val="minMax"/>
          <c:min val="0.60000000000000009"/>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44257040"/>
        <c:crosses val="max"/>
        <c:crossBetween val="between"/>
      </c:valAx>
      <c:catAx>
        <c:axId val="944257040"/>
        <c:scaling>
          <c:orientation val="minMax"/>
        </c:scaling>
        <c:delete val="1"/>
        <c:axPos val="b"/>
        <c:numFmt formatCode="General" sourceLinked="1"/>
        <c:majorTickMark val="out"/>
        <c:minorTickMark val="none"/>
        <c:tickLblPos val="nextTo"/>
        <c:crossAx val="94426064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schemeClr>
    </a:solidFill>
    <a:ln w="9525" cap="flat" cmpd="sng" algn="ctr">
      <a:solidFill>
        <a:schemeClr val="tx1">
          <a:lumMod val="15000"/>
          <a:lumOff val="85000"/>
        </a:schemeClr>
      </a:solidFill>
      <a:round/>
    </a:ln>
    <a:effectLst/>
  </c:spPr>
  <c:txPr>
    <a:bodyPr/>
    <a:lstStyle/>
    <a:p>
      <a:pPr>
        <a:defRPr/>
      </a:pPr>
      <a:endParaRPr lang="en-US"/>
    </a:p>
  </c:txPr>
  <c:externalData r:id="rId4">
    <c:autoUpdate val="0"/>
  </c:externalData>
  <c:userShapes r:id="rId5"/>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v>Change in ULR</c:v>
          </c:tx>
          <c:spPr>
            <a:solidFill>
              <a:srgbClr val="FF0000"/>
            </a:solidFill>
            <a:ln>
              <a:noFill/>
            </a:ln>
            <a:effectLst>
              <a:outerShdw blurRad="57150" dist="19050" dir="5400000" algn="ctr" rotWithShape="0">
                <a:srgbClr val="000000">
                  <a:alpha val="63000"/>
                </a:srgbClr>
              </a:outerShdw>
            </a:effectLst>
          </c:spPr>
          <c:invertIfNegative val="0"/>
          <c:val>
            <c:numRef>
              <c:f>'Graphs All CAL Cos'!$AX$7:$AX$120</c:f>
              <c:numCache>
                <c:formatCode>0.0</c:formatCode>
                <c:ptCount val="114"/>
                <c:pt idx="0">
                  <c:v>33.77600000000001</c:v>
                </c:pt>
                <c:pt idx="1">
                  <c:v>27.361000000000004</c:v>
                </c:pt>
                <c:pt idx="2">
                  <c:v>27.234999999999992</c:v>
                </c:pt>
                <c:pt idx="3">
                  <c:v>26.158000000000001</c:v>
                </c:pt>
                <c:pt idx="4">
                  <c:v>22.855999999999995</c:v>
                </c:pt>
                <c:pt idx="5">
                  <c:v>20.412999999999997</c:v>
                </c:pt>
                <c:pt idx="6">
                  <c:v>20.239999999999995</c:v>
                </c:pt>
                <c:pt idx="7">
                  <c:v>19.027000000000001</c:v>
                </c:pt>
                <c:pt idx="8">
                  <c:v>18.722999999999999</c:v>
                </c:pt>
                <c:pt idx="9">
                  <c:v>16.594999999999999</c:v>
                </c:pt>
                <c:pt idx="10">
                  <c:v>15.349000000000004</c:v>
                </c:pt>
                <c:pt idx="11">
                  <c:v>14.708000000000013</c:v>
                </c:pt>
                <c:pt idx="12">
                  <c:v>14.456</c:v>
                </c:pt>
                <c:pt idx="13">
                  <c:v>12.552000000000007</c:v>
                </c:pt>
                <c:pt idx="14">
                  <c:v>12.342999999999989</c:v>
                </c:pt>
                <c:pt idx="15">
                  <c:v>11.589999999999996</c:v>
                </c:pt>
                <c:pt idx="16">
                  <c:v>10.362000000000009</c:v>
                </c:pt>
                <c:pt idx="17">
                  <c:v>9.5429999999999993</c:v>
                </c:pt>
                <c:pt idx="18">
                  <c:v>9.3549999999999898</c:v>
                </c:pt>
                <c:pt idx="19">
                  <c:v>9.3049999999999926</c:v>
                </c:pt>
                <c:pt idx="20">
                  <c:v>8.7659999999999911</c:v>
                </c:pt>
                <c:pt idx="21">
                  <c:v>8.6950000000000074</c:v>
                </c:pt>
                <c:pt idx="22">
                  <c:v>8.5769999999999982</c:v>
                </c:pt>
                <c:pt idx="23">
                  <c:v>8.51400000000001</c:v>
                </c:pt>
                <c:pt idx="24">
                  <c:v>8.3819999999999979</c:v>
                </c:pt>
                <c:pt idx="25">
                  <c:v>7.9180000000000064</c:v>
                </c:pt>
                <c:pt idx="26">
                  <c:v>7.8740000000000094</c:v>
                </c:pt>
                <c:pt idx="27">
                  <c:v>7.5720000000000027</c:v>
                </c:pt>
                <c:pt idx="28">
                  <c:v>7.3200000000000074</c:v>
                </c:pt>
                <c:pt idx="29">
                  <c:v>6.5289999999999964</c:v>
                </c:pt>
                <c:pt idx="30">
                  <c:v>6.4969999999999999</c:v>
                </c:pt>
                <c:pt idx="31">
                  <c:v>6.3950000000000102</c:v>
                </c:pt>
                <c:pt idx="32">
                  <c:v>6.1120000000000019</c:v>
                </c:pt>
                <c:pt idx="33">
                  <c:v>5.8419999999999987</c:v>
                </c:pt>
                <c:pt idx="34">
                  <c:v>5.6800000000000068</c:v>
                </c:pt>
                <c:pt idx="35">
                  <c:v>5.362000000000009</c:v>
                </c:pt>
                <c:pt idx="36">
                  <c:v>5.0829999999999984</c:v>
                </c:pt>
                <c:pt idx="37">
                  <c:v>4.9070000000000036</c:v>
                </c:pt>
                <c:pt idx="38">
                  <c:v>4.8789999999999907</c:v>
                </c:pt>
                <c:pt idx="39">
                  <c:v>4.5789999999999935</c:v>
                </c:pt>
                <c:pt idx="40">
                  <c:v>4.5130000000000052</c:v>
                </c:pt>
                <c:pt idx="41">
                  <c:v>4.2279999999999944</c:v>
                </c:pt>
                <c:pt idx="42">
                  <c:v>4.1089999999999947</c:v>
                </c:pt>
                <c:pt idx="43">
                  <c:v>4.0379999999999967</c:v>
                </c:pt>
                <c:pt idx="44">
                  <c:v>3.8549999999999898</c:v>
                </c:pt>
                <c:pt idx="45">
                  <c:v>3.6709999999999994</c:v>
                </c:pt>
                <c:pt idx="46">
                  <c:v>3.5589999999999975</c:v>
                </c:pt>
                <c:pt idx="47">
                  <c:v>3.3699999999999903</c:v>
                </c:pt>
                <c:pt idx="48">
                  <c:v>2.8010000000000019</c:v>
                </c:pt>
                <c:pt idx="49">
                  <c:v>2.7220000000000084</c:v>
                </c:pt>
                <c:pt idx="50">
                  <c:v>2.6989999999999981</c:v>
                </c:pt>
                <c:pt idx="51">
                  <c:v>2.695999999999998</c:v>
                </c:pt>
                <c:pt idx="52">
                  <c:v>2.6280000000000001</c:v>
                </c:pt>
                <c:pt idx="53">
                  <c:v>2.3880000000000052</c:v>
                </c:pt>
                <c:pt idx="54">
                  <c:v>2.1089999999999947</c:v>
                </c:pt>
                <c:pt idx="55">
                  <c:v>2.0020000000000095</c:v>
                </c:pt>
                <c:pt idx="56">
                  <c:v>2.0009999999999977</c:v>
                </c:pt>
                <c:pt idx="57">
                  <c:v>1.9579999999999984</c:v>
                </c:pt>
                <c:pt idx="58">
                  <c:v>1.8700000000000045</c:v>
                </c:pt>
                <c:pt idx="59">
                  <c:v>1.7240000000000038</c:v>
                </c:pt>
                <c:pt idx="60">
                  <c:v>1.590999999999994</c:v>
                </c:pt>
                <c:pt idx="61">
                  <c:v>1.5420000000000016</c:v>
                </c:pt>
                <c:pt idx="62">
                  <c:v>1.4960000000000093</c:v>
                </c:pt>
                <c:pt idx="63">
                  <c:v>1.0879999999999939</c:v>
                </c:pt>
                <c:pt idx="64">
                  <c:v>0.95799999999999841</c:v>
                </c:pt>
                <c:pt idx="65">
                  <c:v>0.90800000000000125</c:v>
                </c:pt>
                <c:pt idx="66">
                  <c:v>0.81700000000000728</c:v>
                </c:pt>
                <c:pt idx="67">
                  <c:v>0.69400000000000261</c:v>
                </c:pt>
                <c:pt idx="68">
                  <c:v>0.67299999999998761</c:v>
                </c:pt>
                <c:pt idx="69">
                  <c:v>0.54200000000000159</c:v>
                </c:pt>
                <c:pt idx="70">
                  <c:v>0.3469999999999942</c:v>
                </c:pt>
                <c:pt idx="71">
                  <c:v>0.33899999999999864</c:v>
                </c:pt>
                <c:pt idx="72">
                  <c:v>8.00000000000054E-2</c:v>
                </c:pt>
                <c:pt idx="73">
                  <c:v>-1.8000000000000682E-2</c:v>
                </c:pt>
                <c:pt idx="74">
                  <c:v>-6.9000000000002615E-2</c:v>
                </c:pt>
                <c:pt idx="75">
                  <c:v>-0.29900000000000659</c:v>
                </c:pt>
                <c:pt idx="76">
                  <c:v>-0.49099999999999966</c:v>
                </c:pt>
                <c:pt idx="77">
                  <c:v>-0.92300000000000182</c:v>
                </c:pt>
                <c:pt idx="78">
                  <c:v>-1.3339999999999961</c:v>
                </c:pt>
                <c:pt idx="79">
                  <c:v>-1.3670000000000044</c:v>
                </c:pt>
                <c:pt idx="80">
                  <c:v>-1.4370000000000047</c:v>
                </c:pt>
                <c:pt idx="81">
                  <c:v>-1.4739999999999895</c:v>
                </c:pt>
                <c:pt idx="82">
                  <c:v>-1.7590000000000003</c:v>
                </c:pt>
                <c:pt idx="83">
                  <c:v>-1.7689999999999984</c:v>
                </c:pt>
                <c:pt idx="84">
                  <c:v>-1.8840000000000003</c:v>
                </c:pt>
                <c:pt idx="85">
                  <c:v>-2.1159999999999997</c:v>
                </c:pt>
                <c:pt idx="86">
                  <c:v>-2.3380000000000081</c:v>
                </c:pt>
                <c:pt idx="87">
                  <c:v>-2.3729999999999976</c:v>
                </c:pt>
                <c:pt idx="88">
                  <c:v>-2.4070000000000036</c:v>
                </c:pt>
                <c:pt idx="89">
                  <c:v>-2.7389999999999901</c:v>
                </c:pt>
                <c:pt idx="90">
                  <c:v>-2.8470000000000084</c:v>
                </c:pt>
                <c:pt idx="91">
                  <c:v>-3.1310000000000002</c:v>
                </c:pt>
                <c:pt idx="92">
                  <c:v>-3.6039999999999992</c:v>
                </c:pt>
                <c:pt idx="93">
                  <c:v>-3.6140000000000043</c:v>
                </c:pt>
                <c:pt idx="94">
                  <c:v>-3.7710000000000008</c:v>
                </c:pt>
                <c:pt idx="95">
                  <c:v>-3.9980000000000047</c:v>
                </c:pt>
                <c:pt idx="96">
                  <c:v>-4.230000000000004</c:v>
                </c:pt>
                <c:pt idx="97">
                  <c:v>-4.5049999999999955</c:v>
                </c:pt>
                <c:pt idx="98">
                  <c:v>-4.5300000000000011</c:v>
                </c:pt>
                <c:pt idx="99">
                  <c:v>-5</c:v>
                </c:pt>
                <c:pt idx="100">
                  <c:v>-5.1820000000000022</c:v>
                </c:pt>
                <c:pt idx="101">
                  <c:v>-5.6700000000000017</c:v>
                </c:pt>
                <c:pt idx="102">
                  <c:v>-5.6899999999999977</c:v>
                </c:pt>
                <c:pt idx="103">
                  <c:v>-6.3079999999999927</c:v>
                </c:pt>
                <c:pt idx="104">
                  <c:v>-6.7190000000000083</c:v>
                </c:pt>
                <c:pt idx="105">
                  <c:v>-6.9000000000000057</c:v>
                </c:pt>
                <c:pt idx="106">
                  <c:v>-7.8969999999999914</c:v>
                </c:pt>
                <c:pt idx="107">
                  <c:v>-9.5859999999999985</c:v>
                </c:pt>
                <c:pt idx="108">
                  <c:v>-10.239999999999995</c:v>
                </c:pt>
                <c:pt idx="109">
                  <c:v>-10.837999999999994</c:v>
                </c:pt>
                <c:pt idx="110">
                  <c:v>-14.665000000000006</c:v>
                </c:pt>
                <c:pt idx="111">
                  <c:v>-16.388999999999996</c:v>
                </c:pt>
                <c:pt idx="112">
                  <c:v>-17.822000000000003</c:v>
                </c:pt>
                <c:pt idx="113">
                  <c:v>-20</c:v>
                </c:pt>
              </c:numCache>
            </c:numRef>
          </c:val>
          <c:extLst>
            <c:ext xmlns:c16="http://schemas.microsoft.com/office/drawing/2014/chart" uri="{C3380CC4-5D6E-409C-BE32-E72D297353CC}">
              <c16:uniqueId val="{00000000-4626-406C-911B-343E17C79C62}"/>
            </c:ext>
          </c:extLst>
        </c:ser>
        <c:dLbls>
          <c:showLegendKey val="0"/>
          <c:showVal val="0"/>
          <c:showCatName val="0"/>
          <c:showSerName val="0"/>
          <c:showPercent val="0"/>
          <c:showBubbleSize val="0"/>
        </c:dLbls>
        <c:gapWidth val="150"/>
        <c:axId val="755241160"/>
        <c:axId val="755235040"/>
      </c:barChart>
      <c:lineChart>
        <c:grouping val="standard"/>
        <c:varyColors val="0"/>
        <c:ser>
          <c:idx val="1"/>
          <c:order val="1"/>
          <c:tx>
            <c:v>Zero</c:v>
          </c:tx>
          <c:spPr>
            <a:ln w="34925" cap="rnd">
              <a:solidFill>
                <a:sysClr val="windowText" lastClr="000000"/>
              </a:solidFill>
              <a:round/>
            </a:ln>
            <a:effectLst>
              <a:outerShdw blurRad="57150" dist="19050" dir="5400000" algn="ctr" rotWithShape="0">
                <a:srgbClr val="000000">
                  <a:alpha val="63000"/>
                </a:srgbClr>
              </a:outerShdw>
            </a:effectLst>
          </c:spPr>
          <c:marker>
            <c:symbol val="none"/>
          </c:marker>
          <c:val>
            <c:numRef>
              <c:f>'Graphs All CAL Cos'!$AY$7:$AY$120</c:f>
              <c:numCache>
                <c:formatCode>0.0</c:formatCode>
                <c:ptCount val="11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numCache>
            </c:numRef>
          </c:val>
          <c:smooth val="0"/>
          <c:extLst>
            <c:ext xmlns:c16="http://schemas.microsoft.com/office/drawing/2014/chart" uri="{C3380CC4-5D6E-409C-BE32-E72D297353CC}">
              <c16:uniqueId val="{00000001-4626-406C-911B-343E17C79C62}"/>
            </c:ext>
          </c:extLst>
        </c:ser>
        <c:dLbls>
          <c:showLegendKey val="0"/>
          <c:showVal val="0"/>
          <c:showCatName val="0"/>
          <c:showSerName val="0"/>
          <c:showPercent val="0"/>
          <c:showBubbleSize val="0"/>
        </c:dLbls>
        <c:marker val="1"/>
        <c:smooth val="0"/>
        <c:axId val="755241160"/>
        <c:axId val="755235040"/>
      </c:lineChart>
      <c:lineChart>
        <c:grouping val="standard"/>
        <c:varyColors val="0"/>
        <c:ser>
          <c:idx val="2"/>
          <c:order val="2"/>
          <c:tx>
            <c:strRef>
              <c:f>'Graphs All CAL Cos'!$B$6</c:f>
              <c:strCache>
                <c:ptCount val="1"/>
                <c:pt idx="0">
                  <c:v>Cum CAL NEP %, RHS</c:v>
                </c:pt>
              </c:strCache>
            </c:strRef>
          </c:tx>
          <c:spPr>
            <a:ln w="44450" cap="rnd">
              <a:solidFill>
                <a:srgbClr val="0070C0"/>
              </a:solidFill>
              <a:round/>
            </a:ln>
            <a:effectLst>
              <a:outerShdw blurRad="57150" dist="19050" dir="5400000" algn="ctr" rotWithShape="0">
                <a:srgbClr val="000000">
                  <a:alpha val="63000"/>
                </a:srgbClr>
              </a:outerShdw>
            </a:effectLst>
          </c:spPr>
          <c:marker>
            <c:symbol val="none"/>
          </c:marker>
          <c:val>
            <c:numRef>
              <c:f>'Graphs All CAL Cos'!$AW$7:$AW$120</c:f>
              <c:numCache>
                <c:formatCode>0.0%</c:formatCode>
                <c:ptCount val="114"/>
                <c:pt idx="0">
                  <c:v>6.9347033186239104E-4</c:v>
                </c:pt>
                <c:pt idx="1">
                  <c:v>4.2713752324857416E-3</c:v>
                </c:pt>
                <c:pt idx="2">
                  <c:v>6.8538025995876217E-3</c:v>
                </c:pt>
                <c:pt idx="3">
                  <c:v>7.5638019284605066E-3</c:v>
                </c:pt>
                <c:pt idx="4">
                  <c:v>9.2595607373361297E-3</c:v>
                </c:pt>
                <c:pt idx="5">
                  <c:v>1.1138384417624462E-2</c:v>
                </c:pt>
                <c:pt idx="6">
                  <c:v>1.188830805753442E-2</c:v>
                </c:pt>
                <c:pt idx="7">
                  <c:v>1.4034253619158176E-2</c:v>
                </c:pt>
                <c:pt idx="8">
                  <c:v>1.4876678731450146E-2</c:v>
                </c:pt>
                <c:pt idx="9">
                  <c:v>1.5685270620380602E-2</c:v>
                </c:pt>
                <c:pt idx="10">
                  <c:v>1.847108494232183E-2</c:v>
                </c:pt>
                <c:pt idx="11">
                  <c:v>2.0005319180746495E-2</c:v>
                </c:pt>
                <c:pt idx="12">
                  <c:v>2.7307398146493099E-2</c:v>
                </c:pt>
                <c:pt idx="13">
                  <c:v>3.1607622985151261E-2</c:v>
                </c:pt>
                <c:pt idx="14">
                  <c:v>5.0323763459365692E-2</c:v>
                </c:pt>
                <c:pt idx="15">
                  <c:v>5.1351634504616273E-2</c:v>
                </c:pt>
                <c:pt idx="16">
                  <c:v>5.2460406268903137E-2</c:v>
                </c:pt>
                <c:pt idx="17">
                  <c:v>5.4202125102967069E-2</c:v>
                </c:pt>
                <c:pt idx="18">
                  <c:v>5.5163963220462159E-2</c:v>
                </c:pt>
                <c:pt idx="19">
                  <c:v>5.8003462174234792E-2</c:v>
                </c:pt>
                <c:pt idx="20">
                  <c:v>7.6187047778270234E-2</c:v>
                </c:pt>
                <c:pt idx="21">
                  <c:v>7.8290604907024525E-2</c:v>
                </c:pt>
                <c:pt idx="22">
                  <c:v>8.2512254714667971E-2</c:v>
                </c:pt>
                <c:pt idx="23">
                  <c:v>8.5232368349999643E-2</c:v>
                </c:pt>
                <c:pt idx="24">
                  <c:v>9.0736552041256358E-2</c:v>
                </c:pt>
                <c:pt idx="25">
                  <c:v>9.6339189858759833E-2</c:v>
                </c:pt>
                <c:pt idx="26">
                  <c:v>9.8730578566946448E-2</c:v>
                </c:pt>
                <c:pt idx="27">
                  <c:v>0.11006080455958886</c:v>
                </c:pt>
                <c:pt idx="28">
                  <c:v>0.11405041161355567</c:v>
                </c:pt>
                <c:pt idx="29">
                  <c:v>0.11478712866791453</c:v>
                </c:pt>
                <c:pt idx="30">
                  <c:v>0.12596568657743551</c:v>
                </c:pt>
                <c:pt idx="31">
                  <c:v>0.1610563319292822</c:v>
                </c:pt>
                <c:pt idx="32">
                  <c:v>0.16338653289309163</c:v>
                </c:pt>
                <c:pt idx="33">
                  <c:v>0.16599758837226863</c:v>
                </c:pt>
                <c:pt idx="34">
                  <c:v>0.16824586420684179</c:v>
                </c:pt>
                <c:pt idx="35">
                  <c:v>0.17260841194712578</c:v>
                </c:pt>
                <c:pt idx="36">
                  <c:v>0.17469483097010202</c:v>
                </c:pt>
                <c:pt idx="37">
                  <c:v>0.1754855095239139</c:v>
                </c:pt>
                <c:pt idx="38">
                  <c:v>0.18339124296507056</c:v>
                </c:pt>
                <c:pt idx="39">
                  <c:v>0.24836003001688001</c:v>
                </c:pt>
                <c:pt idx="40">
                  <c:v>0.25125313054219756</c:v>
                </c:pt>
                <c:pt idx="41">
                  <c:v>0.2651243368189859</c:v>
                </c:pt>
                <c:pt idx="42">
                  <c:v>0.44877910238631091</c:v>
                </c:pt>
                <c:pt idx="43">
                  <c:v>0.45679325718809255</c:v>
                </c:pt>
                <c:pt idx="44">
                  <c:v>0.45780457154957049</c:v>
                </c:pt>
                <c:pt idx="45">
                  <c:v>0.46119498169683526</c:v>
                </c:pt>
                <c:pt idx="46">
                  <c:v>0.47240532400931778</c:v>
                </c:pt>
                <c:pt idx="47">
                  <c:v>0.4980196766496271</c:v>
                </c:pt>
                <c:pt idx="48">
                  <c:v>0.50256232677777246</c:v>
                </c:pt>
                <c:pt idx="49">
                  <c:v>0.51681084824929946</c:v>
                </c:pt>
                <c:pt idx="50">
                  <c:v>0.53002407862331657</c:v>
                </c:pt>
                <c:pt idx="51">
                  <c:v>0.53196666491686317</c:v>
                </c:pt>
                <c:pt idx="52">
                  <c:v>0.53796993018284545</c:v>
                </c:pt>
                <c:pt idx="53">
                  <c:v>0.58444229890495514</c:v>
                </c:pt>
                <c:pt idx="54">
                  <c:v>0.58891146836632358</c:v>
                </c:pt>
                <c:pt idx="55">
                  <c:v>0.59168878285228121</c:v>
                </c:pt>
                <c:pt idx="56">
                  <c:v>0.59874907332407024</c:v>
                </c:pt>
                <c:pt idx="57">
                  <c:v>0.61559641272589882</c:v>
                </c:pt>
                <c:pt idx="58">
                  <c:v>0.62181264456642837</c:v>
                </c:pt>
                <c:pt idx="59">
                  <c:v>0.6454277084242841</c:v>
                </c:pt>
                <c:pt idx="60">
                  <c:v>0.64659520381111579</c:v>
                </c:pt>
                <c:pt idx="61">
                  <c:v>0.64761357829694488</c:v>
                </c:pt>
                <c:pt idx="62">
                  <c:v>0.66246592036445495</c:v>
                </c:pt>
                <c:pt idx="63">
                  <c:v>0.66344287545409031</c:v>
                </c:pt>
                <c:pt idx="64">
                  <c:v>0.66545016571080862</c:v>
                </c:pt>
                <c:pt idx="65">
                  <c:v>0.6776823710411527</c:v>
                </c:pt>
                <c:pt idx="66">
                  <c:v>0.68078339915030406</c:v>
                </c:pt>
                <c:pt idx="67">
                  <c:v>0.68351192956133289</c:v>
                </c:pt>
                <c:pt idx="68">
                  <c:v>0.6868050484263617</c:v>
                </c:pt>
                <c:pt idx="69">
                  <c:v>0.69376032300927171</c:v>
                </c:pt>
                <c:pt idx="70">
                  <c:v>0.70137930465472031</c:v>
                </c:pt>
                <c:pt idx="71">
                  <c:v>0.71822440142881383</c:v>
                </c:pt>
                <c:pt idx="72">
                  <c:v>0.72034988647320009</c:v>
                </c:pt>
                <c:pt idx="73">
                  <c:v>0.72141532845470402</c:v>
                </c:pt>
                <c:pt idx="74">
                  <c:v>0.73820939852613365</c:v>
                </c:pt>
                <c:pt idx="75">
                  <c:v>0.74182540041149136</c:v>
                </c:pt>
                <c:pt idx="76">
                  <c:v>0.78516116353507204</c:v>
                </c:pt>
                <c:pt idx="77">
                  <c:v>0.7862620999456672</c:v>
                </c:pt>
                <c:pt idx="78">
                  <c:v>0.78715477653128252</c:v>
                </c:pt>
                <c:pt idx="79">
                  <c:v>0.80078790434024294</c:v>
                </c:pt>
                <c:pt idx="80">
                  <c:v>0.80325750815153618</c:v>
                </c:pt>
                <c:pt idx="81">
                  <c:v>0.80862821396241169</c:v>
                </c:pt>
                <c:pt idx="82">
                  <c:v>0.81340669993064985</c:v>
                </c:pt>
                <c:pt idx="83">
                  <c:v>0.81423835489246099</c:v>
                </c:pt>
                <c:pt idx="84">
                  <c:v>0.81626253407409788</c:v>
                </c:pt>
                <c:pt idx="85">
                  <c:v>0.82394123606552916</c:v>
                </c:pt>
                <c:pt idx="86">
                  <c:v>0.82982697102613534</c:v>
                </c:pt>
                <c:pt idx="87">
                  <c:v>0.83213574243603161</c:v>
                </c:pt>
                <c:pt idx="88">
                  <c:v>0.83440231922039365</c:v>
                </c:pt>
                <c:pt idx="89">
                  <c:v>0.83728260077483041</c:v>
                </c:pt>
                <c:pt idx="90">
                  <c:v>0.84023389887421174</c:v>
                </c:pt>
                <c:pt idx="91">
                  <c:v>0.84688841215975996</c:v>
                </c:pt>
                <c:pt idx="92">
                  <c:v>0.87088087427264094</c:v>
                </c:pt>
                <c:pt idx="93">
                  <c:v>0.87181001432402316</c:v>
                </c:pt>
                <c:pt idx="94">
                  <c:v>0.89399489079565764</c:v>
                </c:pt>
                <c:pt idx="95">
                  <c:v>0.89716984255978061</c:v>
                </c:pt>
                <c:pt idx="96">
                  <c:v>0.89799488038543507</c:v>
                </c:pt>
                <c:pt idx="97">
                  <c:v>0.89939142835562991</c:v>
                </c:pt>
                <c:pt idx="98">
                  <c:v>0.90104596157564687</c:v>
                </c:pt>
                <c:pt idx="99">
                  <c:v>0.9046791846270692</c:v>
                </c:pt>
                <c:pt idx="100">
                  <c:v>0.90630016149134629</c:v>
                </c:pt>
                <c:pt idx="101">
                  <c:v>0.9198290486407682</c:v>
                </c:pt>
                <c:pt idx="102">
                  <c:v>0.92122606728591983</c:v>
                </c:pt>
                <c:pt idx="103">
                  <c:v>0.92267602302032448</c:v>
                </c:pt>
                <c:pt idx="104">
                  <c:v>0.93511261202894569</c:v>
                </c:pt>
                <c:pt idx="105">
                  <c:v>0.95094456711525865</c:v>
                </c:pt>
                <c:pt idx="106">
                  <c:v>0.95254962409129273</c:v>
                </c:pt>
                <c:pt idx="107">
                  <c:v>0.95844169932043388</c:v>
                </c:pt>
                <c:pt idx="108">
                  <c:v>0.95941685477052874</c:v>
                </c:pt>
                <c:pt idx="109">
                  <c:v>0.96376638973259676</c:v>
                </c:pt>
                <c:pt idx="110">
                  <c:v>0.96480456025337147</c:v>
                </c:pt>
                <c:pt idx="111">
                  <c:v>0.96562010151960453</c:v>
                </c:pt>
                <c:pt idx="112">
                  <c:v>0.97044532274237161</c:v>
                </c:pt>
                <c:pt idx="113">
                  <c:v>1</c:v>
                </c:pt>
              </c:numCache>
            </c:numRef>
          </c:val>
          <c:smooth val="0"/>
          <c:extLst>
            <c:ext xmlns:c16="http://schemas.microsoft.com/office/drawing/2014/chart" uri="{C3380CC4-5D6E-409C-BE32-E72D297353CC}">
              <c16:uniqueId val="{00000002-4626-406C-911B-343E17C79C62}"/>
            </c:ext>
          </c:extLst>
        </c:ser>
        <c:dLbls>
          <c:showLegendKey val="0"/>
          <c:showVal val="0"/>
          <c:showCatName val="0"/>
          <c:showSerName val="0"/>
          <c:showPercent val="0"/>
          <c:showBubbleSize val="0"/>
        </c:dLbls>
        <c:marker val="1"/>
        <c:smooth val="0"/>
        <c:axId val="1010067312"/>
        <c:axId val="1010068752"/>
      </c:lineChart>
      <c:catAx>
        <c:axId val="755241160"/>
        <c:scaling>
          <c:orientation val="minMax"/>
        </c:scaling>
        <c:delete val="0"/>
        <c:axPos val="b"/>
        <c:majorTickMark val="none"/>
        <c:minorTickMark val="none"/>
        <c:tickLblPos val="low"/>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55235040"/>
        <c:crosses val="autoZero"/>
        <c:auto val="1"/>
        <c:lblAlgn val="ctr"/>
        <c:lblOffset val="100"/>
        <c:noMultiLvlLbl val="0"/>
      </c:catAx>
      <c:valAx>
        <c:axId val="755235040"/>
        <c:scaling>
          <c:orientation val="minMax"/>
          <c:max val="10"/>
          <c:min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dirty="0"/>
                  <a:t>Change in AY ULR </a:t>
                </a:r>
                <a:r>
                  <a:rPr lang="en-US" baseline="0" dirty="0"/>
                  <a:t> 2023  - 2022</a:t>
                </a:r>
                <a:endParaRPr lang="en-US" dirty="0"/>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55241160"/>
        <c:crosses val="autoZero"/>
        <c:crossBetween val="between"/>
      </c:valAx>
      <c:valAx>
        <c:axId val="1010068752"/>
        <c:scaling>
          <c:orientation val="minMax"/>
          <c:max val="1"/>
        </c:scaling>
        <c:delete val="0"/>
        <c:axPos val="r"/>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10067312"/>
        <c:crosses val="max"/>
        <c:crossBetween val="between"/>
      </c:valAx>
      <c:catAx>
        <c:axId val="1010067312"/>
        <c:scaling>
          <c:orientation val="minMax"/>
        </c:scaling>
        <c:delete val="1"/>
        <c:axPos val="b"/>
        <c:majorTickMark val="none"/>
        <c:minorTickMark val="none"/>
        <c:tickLblPos val="nextTo"/>
        <c:crossAx val="1010068752"/>
        <c:crosses val="autoZero"/>
        <c:auto val="1"/>
        <c:lblAlgn val="ctr"/>
        <c:lblOffset val="100"/>
        <c:noMultiLvlLbl val="0"/>
      </c:catAx>
      <c:spPr>
        <a:noFill/>
        <a:ln>
          <a:noFill/>
        </a:ln>
        <a:effectLst/>
      </c:spPr>
    </c:plotArea>
    <c:legend>
      <c:legendPos val="b"/>
      <c:legendEntry>
        <c:idx val="1"/>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schemeClr>
    </a:solidFill>
    <a:ln w="9525" cap="flat" cmpd="sng" algn="ctr">
      <a:solidFill>
        <a:schemeClr val="tx1">
          <a:lumMod val="15000"/>
          <a:lumOff val="85000"/>
        </a:schemeClr>
      </a:solidFill>
      <a:round/>
    </a:ln>
    <a:effectLst/>
  </c:spPr>
  <c:txPr>
    <a:bodyPr/>
    <a:lstStyle/>
    <a:p>
      <a:pPr>
        <a:defRPr/>
      </a:pPr>
      <a:endParaRPr lang="en-US"/>
    </a:p>
  </c:txPr>
  <c:externalData r:id="rId4">
    <c:autoUpdate val="0"/>
  </c:externalData>
  <c:userShapes r:id="rId5"/>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tockChart>
        <c:ser>
          <c:idx val="0"/>
          <c:order val="0"/>
          <c:tx>
            <c:strRef>
              <c:f>'PPD Graph'!$A$13</c:f>
              <c:strCache>
                <c:ptCount val="1"/>
                <c:pt idx="0">
                  <c:v>90% Percentile</c:v>
                </c:pt>
              </c:strCache>
            </c:strRef>
          </c:tx>
          <c:spPr>
            <a:ln w="19050" cap="rnd">
              <a:noFill/>
              <a:round/>
            </a:ln>
            <a:effectLst/>
          </c:spPr>
          <c:marker>
            <c:symbol val="none"/>
          </c:marker>
          <c:cat>
            <c:strRef>
              <c:f>'PPD Graph'!$B$4:$P$4</c:f>
              <c:strCache>
                <c:ptCount val="15"/>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1H24</c:v>
                </c:pt>
              </c:strCache>
            </c:strRef>
          </c:cat>
          <c:val>
            <c:numRef>
              <c:f>'PPD Graph'!$B$13:$P$13</c:f>
              <c:numCache>
                <c:formatCode>0.0%</c:formatCode>
                <c:ptCount val="15"/>
                <c:pt idx="0">
                  <c:v>0.16305802790726862</c:v>
                </c:pt>
                <c:pt idx="1">
                  <c:v>0.1467962416922548</c:v>
                </c:pt>
                <c:pt idx="2">
                  <c:v>0.1194936182334816</c:v>
                </c:pt>
                <c:pt idx="3">
                  <c:v>0.11613472681251449</c:v>
                </c:pt>
                <c:pt idx="4">
                  <c:v>9.6239133549139988E-2</c:v>
                </c:pt>
                <c:pt idx="5">
                  <c:v>0.12407875783009546</c:v>
                </c:pt>
                <c:pt idx="6">
                  <c:v>0.11694633861325467</c:v>
                </c:pt>
                <c:pt idx="7">
                  <c:v>6.4071614797816562E-2</c:v>
                </c:pt>
                <c:pt idx="8">
                  <c:v>0.11249393969369349</c:v>
                </c:pt>
                <c:pt idx="9">
                  <c:v>8.9718761880132669E-2</c:v>
                </c:pt>
                <c:pt idx="10">
                  <c:v>0.10805271724749897</c:v>
                </c:pt>
                <c:pt idx="11">
                  <c:v>6.931558719302415E-2</c:v>
                </c:pt>
                <c:pt idx="12">
                  <c:v>7.551565250064271E-2</c:v>
                </c:pt>
                <c:pt idx="13">
                  <c:v>6.0313074335579357E-2</c:v>
                </c:pt>
                <c:pt idx="14">
                  <c:v>5.2630777843788154E-2</c:v>
                </c:pt>
              </c:numCache>
            </c:numRef>
          </c:val>
          <c:smooth val="0"/>
          <c:extLst>
            <c:ext xmlns:c16="http://schemas.microsoft.com/office/drawing/2014/chart" uri="{C3380CC4-5D6E-409C-BE32-E72D297353CC}">
              <c16:uniqueId val="{00000000-E8D2-4E54-A4B9-D3AA3DF1D4BE}"/>
            </c:ext>
          </c:extLst>
        </c:ser>
        <c:ser>
          <c:idx val="1"/>
          <c:order val="1"/>
          <c:tx>
            <c:strRef>
              <c:f>'PPD Graph'!$A$14</c:f>
              <c:strCache>
                <c:ptCount val="1"/>
                <c:pt idx="0">
                  <c:v>10% Percentile</c:v>
                </c:pt>
              </c:strCache>
            </c:strRef>
          </c:tx>
          <c:spPr>
            <a:ln w="19050" cap="rnd">
              <a:noFill/>
              <a:round/>
            </a:ln>
            <a:effectLst/>
          </c:spPr>
          <c:marker>
            <c:symbol val="none"/>
          </c:marker>
          <c:cat>
            <c:strRef>
              <c:f>'PPD Graph'!$B$4:$P$4</c:f>
              <c:strCache>
                <c:ptCount val="15"/>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1H24</c:v>
                </c:pt>
              </c:strCache>
            </c:strRef>
          </c:cat>
          <c:val>
            <c:numRef>
              <c:f>'PPD Graph'!$B$14:$P$14</c:f>
              <c:numCache>
                <c:formatCode>0.0%</c:formatCode>
                <c:ptCount val="15"/>
                <c:pt idx="0">
                  <c:v>7.0381686109568034E-3</c:v>
                </c:pt>
                <c:pt idx="1">
                  <c:v>-6.1357396561612177E-3</c:v>
                </c:pt>
                <c:pt idx="2">
                  <c:v>-1.0697844075798357E-2</c:v>
                </c:pt>
                <c:pt idx="3">
                  <c:v>-7.0316342118569731E-3</c:v>
                </c:pt>
                <c:pt idx="4">
                  <c:v>-7.6542835945256366E-3</c:v>
                </c:pt>
                <c:pt idx="5">
                  <c:v>-8.2200730816605859E-3</c:v>
                </c:pt>
                <c:pt idx="6">
                  <c:v>-2.2773924504656338E-2</c:v>
                </c:pt>
                <c:pt idx="7">
                  <c:v>-9.4247097926734667E-3</c:v>
                </c:pt>
                <c:pt idx="8">
                  <c:v>-2.5543868818187758E-2</c:v>
                </c:pt>
                <c:pt idx="9">
                  <c:v>-6.4184745968766926E-3</c:v>
                </c:pt>
                <c:pt idx="10">
                  <c:v>-7.7907623817473565E-3</c:v>
                </c:pt>
                <c:pt idx="11">
                  <c:v>-4.0425456058581569E-3</c:v>
                </c:pt>
                <c:pt idx="12">
                  <c:v>-1.2000000000000011E-2</c:v>
                </c:pt>
                <c:pt idx="13">
                  <c:v>-3.5280611118470438E-2</c:v>
                </c:pt>
                <c:pt idx="14">
                  <c:v>-5.7899443961444098E-3</c:v>
                </c:pt>
              </c:numCache>
            </c:numRef>
          </c:val>
          <c:smooth val="0"/>
          <c:extLst>
            <c:ext xmlns:c16="http://schemas.microsoft.com/office/drawing/2014/chart" uri="{C3380CC4-5D6E-409C-BE32-E72D297353CC}">
              <c16:uniqueId val="{00000001-E8D2-4E54-A4B9-D3AA3DF1D4BE}"/>
            </c:ext>
          </c:extLst>
        </c:ser>
        <c:ser>
          <c:idx val="2"/>
          <c:order val="2"/>
          <c:tx>
            <c:strRef>
              <c:f>'PPD Graph'!$A$15</c:f>
              <c:strCache>
                <c:ptCount val="1"/>
                <c:pt idx="0">
                  <c:v>Median PPD%NEP</c:v>
                </c:pt>
              </c:strCache>
            </c:strRef>
          </c:tx>
          <c:spPr>
            <a:ln w="19050" cap="rnd">
              <a:noFill/>
              <a:round/>
            </a:ln>
            <a:effectLst/>
          </c:spPr>
          <c:marker>
            <c:symbol val="dot"/>
            <c:size val="3"/>
            <c:spPr>
              <a:solidFill>
                <a:schemeClr val="accent3"/>
              </a:solidFill>
              <a:ln w="88900">
                <a:solidFill>
                  <a:schemeClr val="accent1"/>
                </a:solidFill>
              </a:ln>
              <a:effectLst/>
            </c:spPr>
          </c:marker>
          <c:trendline>
            <c:spPr>
              <a:ln w="44450" cap="rnd">
                <a:solidFill>
                  <a:srgbClr val="FF0000"/>
                </a:solidFill>
                <a:prstDash val="sysDot"/>
              </a:ln>
              <a:effectLst/>
            </c:spPr>
            <c:trendlineType val="linear"/>
            <c:dispRSqr val="0"/>
            <c:dispEq val="0"/>
          </c:trendline>
          <c:cat>
            <c:strRef>
              <c:f>'PPD Graph'!$B$4:$P$4</c:f>
              <c:strCache>
                <c:ptCount val="15"/>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1H24</c:v>
                </c:pt>
              </c:strCache>
            </c:strRef>
          </c:cat>
          <c:val>
            <c:numRef>
              <c:f>'PPD Graph'!$B$15:$P$15</c:f>
              <c:numCache>
                <c:formatCode>0.0%</c:formatCode>
                <c:ptCount val="15"/>
                <c:pt idx="0">
                  <c:v>4.8035851695438433E-2</c:v>
                </c:pt>
                <c:pt idx="1">
                  <c:v>2.8705607736341912E-2</c:v>
                </c:pt>
                <c:pt idx="2">
                  <c:v>1.494945659911727E-2</c:v>
                </c:pt>
                <c:pt idx="3">
                  <c:v>3.1895681684123482E-2</c:v>
                </c:pt>
                <c:pt idx="4">
                  <c:v>2.527647934620976E-2</c:v>
                </c:pt>
                <c:pt idx="5">
                  <c:v>3.2970770055056907E-2</c:v>
                </c:pt>
                <c:pt idx="6">
                  <c:v>3.0595858152227512E-2</c:v>
                </c:pt>
                <c:pt idx="7">
                  <c:v>2.386853558068789E-2</c:v>
                </c:pt>
                <c:pt idx="8">
                  <c:v>2.4480306345733043E-2</c:v>
                </c:pt>
                <c:pt idx="9">
                  <c:v>1.3902719897301814E-2</c:v>
                </c:pt>
                <c:pt idx="10">
                  <c:v>1.3205584796243184E-2</c:v>
                </c:pt>
                <c:pt idx="11">
                  <c:v>2.7121441342318801E-2</c:v>
                </c:pt>
                <c:pt idx="12">
                  <c:v>2.2006920415224913E-2</c:v>
                </c:pt>
                <c:pt idx="13">
                  <c:v>2.8076495205806009E-3</c:v>
                </c:pt>
                <c:pt idx="14">
                  <c:v>1.4330075183309678E-2</c:v>
                </c:pt>
              </c:numCache>
            </c:numRef>
          </c:val>
          <c:smooth val="0"/>
          <c:extLst>
            <c:ext xmlns:c16="http://schemas.microsoft.com/office/drawing/2014/chart" uri="{C3380CC4-5D6E-409C-BE32-E72D297353CC}">
              <c16:uniqueId val="{00000003-E8D2-4E54-A4B9-D3AA3DF1D4BE}"/>
            </c:ext>
          </c:extLst>
        </c:ser>
        <c:dLbls>
          <c:showLegendKey val="0"/>
          <c:showVal val="0"/>
          <c:showCatName val="0"/>
          <c:showSerName val="0"/>
          <c:showPercent val="0"/>
          <c:showBubbleSize val="0"/>
        </c:dLbls>
        <c:hiLowLines>
          <c:spPr>
            <a:ln w="38100" cap="flat" cmpd="sng" algn="ctr">
              <a:solidFill>
                <a:schemeClr val="tx1">
                  <a:lumMod val="75000"/>
                  <a:lumOff val="25000"/>
                </a:schemeClr>
              </a:solidFill>
              <a:round/>
            </a:ln>
            <a:effectLst/>
          </c:spPr>
        </c:hiLowLines>
        <c:axId val="1041606888"/>
        <c:axId val="1041613448"/>
      </c:stockChart>
      <c:catAx>
        <c:axId val="104160688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41613448"/>
        <c:crosses val="autoZero"/>
        <c:auto val="1"/>
        <c:lblAlgn val="ctr"/>
        <c:lblOffset val="100"/>
        <c:noMultiLvlLbl val="0"/>
      </c:catAx>
      <c:valAx>
        <c:axId val="10416134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Prior</a:t>
                </a:r>
                <a:r>
                  <a:rPr lang="en-US" baseline="0" dirty="0"/>
                  <a:t> Period Dev % NEP</a:t>
                </a:r>
                <a:endParaRPr lang="en-US"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41606888"/>
        <c:crosses val="autoZero"/>
        <c:crossBetween val="between"/>
        <c:majorUnit val="2.5000000000000005E-2"/>
      </c:valAx>
      <c:spPr>
        <a:noFill/>
        <a:ln>
          <a:noFill/>
        </a:ln>
        <a:effectLst/>
      </c:spPr>
    </c:plotArea>
    <c:legend>
      <c:legendPos val="b"/>
      <c:legendEntry>
        <c:idx val="3"/>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schemeClr>
    </a:solidFill>
    <a:ln w="9525" cap="flat" cmpd="sng" algn="ctr">
      <a:solidFill>
        <a:schemeClr val="tx1">
          <a:lumMod val="15000"/>
          <a:lumOff val="85000"/>
        </a:schemeClr>
      </a:solidFill>
      <a:round/>
    </a:ln>
    <a:effectLst/>
  </c:spPr>
  <c:txPr>
    <a:bodyPr/>
    <a:lstStyle/>
    <a:p>
      <a:pPr>
        <a:defRPr/>
      </a:pPr>
      <a:endParaRPr lang="en-US"/>
    </a:p>
  </c:txPr>
  <c:externalData r:id="rId4">
    <c:autoUpdate val="0"/>
  </c:externalData>
  <c:userShapes r:id="rId5"/>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numDim type="val">
        <cx:f>'BoxWhisker Chart'!$B$4:$B$58</cx:f>
        <cx:lvl ptCount="55" formatCode="0.0%">
          <cx:pt idx="0">0.0091926001652710351</cx:pt>
          <cx:pt idx="1">0.092897789334393813</cx:pt>
          <cx:pt idx="2">0.082767633068042107</cx:pt>
          <cx:pt idx="3">0.071245044452657905</cx:pt>
          <cx:pt idx="4">0.034860086604390522</cx:pt>
          <cx:pt idx="5">0.031968187053080306</cx:pt>
          <cx:pt idx="6">0.074855537997612423</cx:pt>
          <cx:pt idx="7">0.094716703665796029</cx:pt>
          <cx:pt idx="8">0.045868241646210541</cx:pt>
          <cx:pt idx="9">-0.032713410412374723</cx:pt>
          <cx:pt idx="10">-0.034568271647649168</cx:pt>
          <cx:pt idx="11">-0.063960609883526184</cx:pt>
          <cx:pt idx="12">0.028015515922136778</cx:pt>
          <cx:pt idx="13">0.003952057807697717</cx:pt>
          <cx:pt idx="14">0.019131586283802619</cx:pt>
          <cx:pt idx="15">-0.044825306243338567</cx:pt>
          <cx:pt idx="16">0.013066060175560928</cx:pt>
          <cx:pt idx="17">-0.0036249604418999394</cx:pt>
          <cx:pt idx="18">0.019135236552032919</cx:pt>
          <cx:pt idx="19">0.068362781960253638</cx:pt>
          <cx:pt idx="20">0.054991345436050568</cx:pt>
          <cx:pt idx="21">0.18969197804736226</cx:pt>
          <cx:pt idx="22">0.029260194629170972</cx:pt>
          <cx:pt idx="23">-0.021656042082755091</cx:pt>
          <cx:pt idx="24">-0.028295357751277683</cx:pt>
          <cx:pt idx="25">-0.089057597706937289</cx:pt>
          <cx:pt idx="26">0.24745990210661151</cx:pt>
          <cx:pt idx="27">-0.044952077655632791</cx:pt>
          <cx:pt idx="28">-0.13493592117934661</cx:pt>
          <cx:pt idx="29">-0.0012537430966418335</cx:pt>
          <cx:pt idx="30">-0.0034563941235131439</cx:pt>
          <cx:pt idx="31">0.16977972433337626</cx:pt>
          <cx:pt idx="32">0.063753118359050176</cx:pt>
          <cx:pt idx="33">0.013311780926119616</cx:pt>
          <cx:pt idx="34">-0.037108478001285937</cx:pt>
          <cx:pt idx="35">0.028231280972099655</cx:pt>
          <cx:pt idx="36">0.016594216594216595</cx:pt>
          <cx:pt idx="37">-0.03308538310591886</cx:pt>
          <cx:pt idx="38">0.0067686136876410124</cx:pt>
          <cx:pt idx="39">0.13098379561758439</cx:pt>
          <cx:pt idx="40">-0.024039702262031448</cx:pt>
          <cx:pt idx="41">-0.089794520547945206</cx:pt>
          <cx:pt idx="42">0.0039117071807767533</cx:pt>
          <cx:pt idx="43">-0.0032232328067655974</cx:pt>
          <cx:pt idx="44">0.36007320850344926</cx:pt>
          <cx:pt idx="46">-0.62768184196755628</cx:pt>
          <cx:pt idx="47">-0.21122286924298569</cx:pt>
          <cx:pt idx="48">-0.051788446824789593</cx:pt>
          <cx:pt idx="49">-0.1055070498149247</cx:pt>
          <cx:pt idx="50">0.089713377541513678</cx:pt>
          <cx:pt idx="51">0.15641912206855083</cx:pt>
          <cx:pt idx="52">-0.056789340101522839</cx:pt>
        </cx:lvl>
      </cx:numDim>
    </cx:data>
    <cx:data id="1">
      <cx:numDim type="val">
        <cx:f>'BoxWhisker Chart'!$C$4:$C$58</cx:f>
        <cx:lvl ptCount="55" formatCode="0.0%">
          <cx:pt idx="0">-0.088016390700786082</cx:pt>
          <cx:pt idx="1">-0.00080479116836725407</cx:pt>
          <cx:pt idx="2">0.043858166290074101</cx:pt>
          <cx:pt idx="3">0.022140435822704148</cx:pt>
          <cx:pt idx="4">0.071245044452657905</cx:pt>
          <cx:pt idx="5">0.11067261986912404</cx:pt>
          <cx:pt idx="6">0.19306713530690728</cx:pt>
          <cx:pt idx="7">0.065225740897979528</cx:pt>
          <cx:pt idx="8">0.026310756257594443</cx:pt>
          <cx:pt idx="9">-0.12126920564543738</cx:pt>
          <cx:pt idx="10">0.15169703465523401</cx:pt>
          <cx:pt idx="11">-0.033557663596481151</cx:pt>
          <cx:pt idx="12">0.010864718896955523</cx:pt>
          <cx:pt idx="13">-0.11642041743981699</cx:pt>
          <cx:pt idx="14">0.1638449874489783</cx:pt>
          <cx:pt idx="15">0.05109285114149377</cx:pt>
          <cx:pt idx="16">-0.0058027079303675051</cx:pt>
          <cx:pt idx="17">0.024871508251129344</cx:pt>
          <cx:pt idx="18">0.00063335515125325943</cx:pt>
          <cx:pt idx="19">0.054991345436050568</cx:pt>
          <cx:pt idx="20">0.075111733706890796</cx:pt>
          <cx:pt idx="21">-0.046238001857776857</cx:pt>
          <cx:pt idx="22">0.0034823560626160784</cx:pt>
          <cx:pt idx="23">0.63647001197344077</cx:pt>
          <cx:pt idx="24">-0.026779118443733072</cx:pt>
          <cx:pt idx="25">0.025666126219829302</cx:pt>
          <cx:pt idx="26">0.038467125811372085</cx:pt>
          <cx:pt idx="27">0.011260522575707883</cx:pt>
          <cx:pt idx="28">-0.0019245308955941989</cx:pt>
          <cx:pt idx="29">-0.031657304402100087</cx:pt>
          <cx:pt idx="30">0.17651292489830342</cx:pt>
          <cx:pt idx="31">-0.044295514930404095</cx:pt>
          <cx:pt idx="32">0.063753118359050176</cx:pt>
          <cx:pt idx="33">-0.036359530261969288</cx:pt>
          <cx:pt idx="34">-0.089073764425317295</cx:pt>
          <cx:pt idx="35">-0.10378868911765307</cx:pt>
          <cx:pt idx="36">0.053792734513537339</cx:pt>
          <cx:pt idx="37">0.1839107124445819</cx:pt>
          <cx:pt idx="38">-0.0012537430966418335</cx:pt>
          <cx:pt idx="39">0.066407802058876642</cx:pt>
          <cx:pt idx="40">0.025047491732920566</cx:pt>
          <cx:pt idx="41">0.37927550252606684</cx:pt>
          <cx:pt idx="42">0.11327672018266025</cx:pt>
          <cx:pt idx="43">0.12439799159749974</cx:pt>
          <cx:pt idx="44">-0.21199999999999999</cx:pt>
          <cx:pt idx="45">-0.071038479176220456</cx:pt>
          <cx:pt idx="47">0.11287893052155903</cx:pt>
          <cx:pt idx="48">0.2411051637279597</cx:pt>
          <cx:pt idx="49">0.14294563474712141</cx:pt>
          <cx:pt idx="50">0.050271739130434784</cx:pt>
          <cx:pt idx="51">-0.13562459755312298</cx:pt>
        </cx:lvl>
      </cx:numDim>
    </cx:data>
    <cx:data id="2">
      <cx:numDim type="val">
        <cx:f>'BoxWhisker Chart'!$D$4:$D$58</cx:f>
        <cx:lvl ptCount="55" formatCode="0.0%">
          <cx:pt idx="0">0.023092397800791864</cx:pt>
          <cx:pt idx="1">-0.0014542485122012914</cx:pt>
          <cx:pt idx="2">0.00552879395893815</cx:pt>
          <cx:pt idx="3">-0.0003389884111425392</cx:pt>
          <cx:pt idx="4">-0.094031274923094446</cx:pt>
          <cx:pt idx="5">-0.012302227686843071</cx:pt>
          <cx:pt idx="6">7.2750023643757687e-06</cx:pt>
          <cx:pt idx="7">-0.29396063503852937</cx:pt>
          <cx:pt idx="8">0</cx:pt>
          <cx:pt idx="9">-0.29527207850133808</cx:pt>
          <cx:pt idx="10">0.098214285714285712</cx:pt>
          <cx:pt idx="11">-0.34660297239915072</cx:pt>
          <cx:pt idx="12">-0.23359762140733401</cx:pt>
          <cx:pt idx="13">0.13247343659142571</cx:pt>
          <cx:pt idx="14">-0.03219814241486068</cx:pt>
          <cx:pt idx="15">0.31615343057806589</cx:pt>
          <cx:pt idx="17">-0.088541666666666671</cx:pt>
          <cx:pt idx="18">0.56097560975609762</cx:pt>
          <cx:pt idx="19">-0.00023430178069353328</cx:pt>
          <cx:pt idx="20">0.11129032258064517</cx:pt>
          <cx:pt idx="21">0.048607080673244339</cx:pt>
          <cx:pt idx="22">-0.41094224924012157</cx:pt>
          <cx:pt idx="23">-0.062953995157384993</cx:pt>
          <cx:pt idx="24">-0.19172685489166119</cx:pt>
          <cx:pt idx="25">0</cx:pt>
          <cx:pt idx="26">-0.31677018633540371</cx:pt>
          <cx:pt idx="28">0</cx:pt>
          <cx:pt idx="29">0</cx:pt>
          <cx:pt idx="31">-0.33333333333333331</cx:pt>
        </cx:lvl>
      </cx:numDim>
    </cx:data>
    <cx:data id="3">
      <cx:numDim type="val">
        <cx:f>'BoxWhisker Chart'!$E$4:$E$58</cx:f>
        <cx:lvl ptCount="55" formatCode="0.0%">
          <cx:pt idx="0">0.0029235145943779508</cx:pt>
          <cx:pt idx="1">0.018253702082873215</cx:pt>
          <cx:pt idx="2">-0.012301062553156784</cx:pt>
          <cx:pt idx="3">-0.086088143657952559</cx:pt>
          <cx:pt idx="4">-0.061666551747914224</cx:pt>
          <cx:pt idx="5">-0.086656517124808846</cx:pt>
          <cx:pt idx="6">7.2750023643757687e-06</cx:pt>
          <cx:pt idx="7">0.05428556872848482</cx:pt>
          <cx:pt idx="8">0.089114511272076175</cx:pt>
          <cx:pt idx="9">-0.058824661191212019</cx:pt>
          <cx:pt idx="10">0.10482601346282719</cx:pt>
          <cx:pt idx="11">-0.083801244757137058</cx:pt>
          <cx:pt idx="12">-0.012302227686843071</cx:pt>
          <cx:pt idx="13">0.098214285714285712</cx:pt>
          <cx:pt idx="14">-0.11514893043927185</cx:pt>
          <cx:pt idx="15">-0.089120642053139285</cx:pt>
          <cx:pt idx="16">-0.10458212551950546</cx:pt>
          <cx:pt idx="17">-0.12113393852524287</cx:pt>
          <cx:pt idx="18">-0.0079765983667610136</cx:pt>
          <cx:pt idx="19">-0.23676770849693735</cx:pt>
          <cx:pt idx="20">-0.21005050505050504</cx:pt>
          <cx:pt idx="21">0.20606621903218336</cx:pt>
          <cx:pt idx="22">-0.31299329542561316</cx:pt>
          <cx:pt idx="23">0.12632978723404256</cx:pt>
          <cx:pt idx="24">-0.091935483870967741</cx:pt>
          <cx:pt idx="25">0.10066328521264144</cx:pt>
          <cx:pt idx="26">0.10031071983428276</cx:pt>
          <cx:pt idx="27">0</cx:pt>
          <cx:pt idx="28">-0.080544933078393888</cx:pt>
          <cx:pt idx="29">-0.19190498515393031</cx:pt>
          <cx:pt idx="30">-0.47554210791729701</cx:pt>
          <cx:pt idx="31">-0.15176499629721057</cx:pt>
          <cx:pt idx="32">-0.36315789473684212</cx:pt>
          <cx:pt idx="33">0</cx:pt>
          <cx:pt idx="36">-0.0065019505851755524</cx:pt>
        </cx:lvl>
      </cx:numDim>
    </cx:data>
    <cx:data id="4">
      <cx:numDim type="val">
        <cx:f>'BoxWhisker Chart'!$F$4:$F$58</cx:f>
        <cx:lvl ptCount="55" formatCode="0.0%">
          <cx:pt idx="0">-0.010775862068965518</cx:pt>
          <cx:pt idx="1">-0.10874749594581704</cx:pt>
          <cx:pt idx="2">0</cx:pt>
          <cx:pt idx="3">-0.22117647058823531</cx:pt>
          <cx:pt idx="4">-1.3333333333333333</cx:pt>
          <cx:pt idx="5">0.24576271186440679</cx:pt>
          <cx:pt idx="6">0</cx:pt>
          <cx:pt idx="7">-0.13107808629904835</cx:pt>
          <cx:pt idx="8">0.098214285714285712</cx:pt>
          <cx:pt idx="10">0.11129032258064517</cx:pt>
          <cx:pt idx="11">0</cx:pt>
          <cx:pt idx="12">0</cx:pt>
          <cx:pt idx="13">0</cx:pt>
          <cx:pt idx="14">0</cx:pt>
          <cx:pt idx="15">0.093862815884476536</cx:pt>
          <cx:pt idx="16">-0.11494252873563218</cx:pt>
          <cx:pt idx="19">0</cx:pt>
          <cx:pt idx="20">-0.36178861788617889</cx:pt>
          <cx:pt idx="21">0</cx:pt>
        </cx:lvl>
      </cx:numDim>
    </cx:data>
    <cx:data id="5">
      <cx:numDim type="val">
        <cx:f>'BoxWhisker Chart'!$G$4:$G$58</cx:f>
        <cx:lvl ptCount="55" formatCode="0.0%">
          <cx:pt idx="0">0.24777949623644005</cx:pt>
          <cx:pt idx="1">0.027768046195309787</cx:pt>
          <cx:pt idx="2">0.037240889876977594</cx:pt>
          <cx:pt idx="3">0.043410791023396469</cx:pt>
          <cx:pt idx="4">0.12487216199631826</cx:pt>
          <cx:pt idx="5">0.28753656548218481</cx:pt>
          <cx:pt idx="6">-0.051114691904460809</cx:pt>
          <cx:pt idx="7">0.0052608014327289012</cx:pt>
          <cx:pt idx="8">0.069827616350222041</cx:pt>
          <cx:pt idx="9">-0.001344794852863622</cx:pt>
          <cx:pt idx="10">0.13969048702776513</cx:pt>
          <cx:pt idx="11">0.042343852488885649</cx:pt>
          <cx:pt idx="12">-0.037782139352306184</cx:pt>
          <cx:pt idx="13">0.11226890756302521</cx:pt>
          <cx:pt idx="14">-0.041546916754903442</cx:pt>
          <cx:pt idx="15">0.051945447252306459</cx:pt>
          <cx:pt idx="16">-0.1942711287577992</cx:pt>
          <cx:pt idx="17">0.073228081961706409</cx:pt>
          <cx:pt idx="18">0.13057675662916043</cx:pt>
          <cx:pt idx="19">0.29965225378912147</cx:pt>
        </cx:lvl>
      </cx:numDim>
    </cx:data>
  </cx:chartData>
  <cx:chart>
    <cx:plotArea>
      <cx:plotAreaRegion>
        <cx:series layoutId="boxWhisker" uniqueId="{5BE644DA-3A22-4A27-B672-72106F6EBD7F}">
          <cx:tx>
            <cx:txData>
              <cx:f>'BoxWhisker Chart'!$B$3</cx:f>
              <cx:v>Cmcl XS &amp; Umb</cx:v>
            </cx:txData>
          </cx:tx>
          <cx:dataId val="0"/>
          <cx:layoutPr>
            <cx:visibility meanLine="1" meanMarker="1" nonoutliers="0" outliers="0"/>
            <cx:statistics quartileMethod="inclusive"/>
          </cx:layoutPr>
        </cx:series>
        <cx:series layoutId="boxWhisker" uniqueId="{80B51B04-702B-42C3-8C76-40E929D8118D}">
          <cx:tx>
            <cx:txData>
              <cx:f>'BoxWhisker Chart'!$C$3</cx:f>
              <cx:v>Facilities &amp; Premises</cx:v>
            </cx:txData>
          </cx:tx>
          <cx:dataId val="1"/>
          <cx:layoutPr>
            <cx:visibility meanLine="1" meanMarker="1" nonoutliers="0" outliers="0"/>
            <cx:statistics quartileMethod="inclusive"/>
          </cx:layoutPr>
        </cx:series>
        <cx:series layoutId="boxWhisker" uniqueId="{A2B19E2B-9D88-491F-9B4C-345D08B310FC}">
          <cx:tx>
            <cx:txData>
              <cx:f>'BoxWhisker Chart'!$D$3</cx:f>
              <cx:v>D&amp;O</cx:v>
            </cx:txData>
          </cx:tx>
          <cx:dataId val="2"/>
          <cx:layoutPr>
            <cx:visibility meanLine="1" meanMarker="1" nonoutliers="0" outliers="0"/>
            <cx:statistics quartileMethod="inclusive"/>
          </cx:layoutPr>
        </cx:series>
        <cx:series layoutId="boxWhisker" uniqueId="{19B36FCF-23DA-4005-B6AE-27E96F7229F4}">
          <cx:tx>
            <cx:txData>
              <cx:f>'BoxWhisker Chart'!$E$3</cx:f>
              <cx:v>E&amp;O</cx:v>
            </cx:txData>
          </cx:tx>
          <cx:dataId val="3"/>
          <cx:layoutPr>
            <cx:visibility meanLine="1" meanMarker="1" nonoutliers="0" outliers="0"/>
            <cx:statistics quartileMethod="inclusive"/>
          </cx:layoutPr>
        </cx:series>
        <cx:series layoutId="boxWhisker" uniqueId="{9731490D-974B-4AA4-8AD3-B22315BDAE70}">
          <cx:tx>
            <cx:txData>
              <cx:f>'BoxWhisker Chart'!$F$3</cx:f>
              <cx:v>Cyber</cx:v>
            </cx:txData>
          </cx:tx>
          <cx:dataId val="4"/>
          <cx:layoutPr>
            <cx:visibility meanLine="1" meanMarker="1" nonoutliers="0" outliers="0"/>
            <cx:statistics quartileMethod="inclusive"/>
          </cx:layoutPr>
        </cx:series>
        <cx:series layoutId="boxWhisker" uniqueId="{DBD3588B-1B26-49E2-9F9C-9F09797B9DAC}">
          <cx:tx>
            <cx:txData>
              <cx:f>'BoxWhisker Chart'!$G$3</cx:f>
              <cx:v>Personal Umbrella</cx:v>
            </cx:txData>
          </cx:tx>
          <cx:dataId val="5"/>
          <cx:layoutPr>
            <cx:visibility meanLine="1" meanMarker="1" nonoutliers="0" outliers="0"/>
            <cx:statistics quartileMethod="inclusive"/>
          </cx:layoutPr>
        </cx:series>
      </cx:plotAreaRegion>
      <cx:axis id="0" hidden="1">
        <cx:catScaling gapWidth="0.150000006"/>
        <cx:tickLabels/>
      </cx:axis>
      <cx:axis id="1">
        <cx:valScaling max="0.5" min="-0.5"/>
        <cx:title>
          <cx:tx>
            <cx:txData>
              <cx:v>CY2023 Resv Dev % Reserves</cx:v>
            </cx:txData>
          </cx:tx>
          <cx:txPr>
            <a:bodyPr spcFirstLastPara="1" vertOverflow="ellipsis" horzOverflow="overflow" wrap="square" lIns="0" tIns="0" rIns="0" bIns="0" anchor="ctr" anchorCtr="1"/>
            <a:lstStyle/>
            <a:p>
              <a:pPr algn="ctr" rtl="0">
                <a:defRPr/>
              </a:pPr>
              <a:r>
                <a:rPr lang="en-US" sz="900" b="1" i="0" u="none" strike="noStrike" baseline="0" dirty="0">
                  <a:solidFill>
                    <a:sysClr val="windowText" lastClr="000000">
                      <a:lumMod val="65000"/>
                      <a:lumOff val="35000"/>
                    </a:sysClr>
                  </a:solidFill>
                  <a:latin typeface="Aptos Narrow" panose="02110004020202020204"/>
                </a:rPr>
                <a:t>CY2023 Resv Dev % Reserves</a:t>
              </a:r>
            </a:p>
          </cx:txPr>
        </cx:title>
        <cx:majorGridlines/>
        <cx:tickLabels/>
        <cx:numFmt formatCode="0%" sourceLinked="0"/>
      </cx:axis>
    </cx:plotArea>
    <cx:legend pos="b" align="ctr" overlay="0"/>
  </cx:chart>
  <cx:spPr>
    <a:solidFill>
      <a:schemeClr val="bg1">
        <a:lumMod val="95000"/>
      </a:schemeClr>
    </a:solidFill>
  </cx:spPr>
  <cx:clrMapOvr bg1="lt1" tx1="dk1" bg2="lt2" tx2="dk2" accent1="accent1" accent2="accent2" accent3="accent3" accent4="accent4" accent5="accent5" accent6="accent6" hlink="hlink" folHlink="folHlink"/>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numDim type="val">
        <cx:f>'IEE Data Pulls'!$O$6:$O$25</cx:f>
        <cx:lvl ptCount="20" formatCode="0.0%">
          <cx:pt idx="0">0.99507498421169982</cx:pt>
          <cx:pt idx="1">0.95734518697154036</cx:pt>
          <cx:pt idx="2">1.2236682649243902</cx:pt>
          <cx:pt idx="3">0.67025903374662754</cx:pt>
          <cx:pt idx="4">0.7143589190355466</cx:pt>
          <cx:pt idx="5">1.0601067856715942</cx:pt>
          <cx:pt idx="6">1.6064074984634296</cx:pt>
          <cx:pt idx="7">0.78080510554737359</cx:pt>
          <cx:pt idx="8">1.9841582462750471</cx:pt>
          <cx:pt idx="9">1.7487876871178578</cx:pt>
          <cx:pt idx="10">0.8599895730753635</cx:pt>
          <cx:pt idx="11">0.5852266609238721</cx:pt>
          <cx:pt idx="12">1.2727272727272727</cx:pt>
          <cx:pt idx="13">0.65023673062546727</cx:pt>
          <cx:pt idx="14">1.2295912865307883</cx:pt>
          <cx:pt idx="15">0.82501145213009619</cx:pt>
          <cx:pt idx="16">1.0649281532730175</cx:pt>
          <cx:pt idx="17">1.5092307692307694</cx:pt>
          <cx:pt idx="18">0.43089005235602096</cx:pt>
          <cx:pt idx="19">1.1411989621739724</cx:pt>
        </cx:lvl>
      </cx:numDim>
    </cx:data>
    <cx:data id="1">
      <cx:numDim type="val">
        <cx:f>'IEE Data Pulls'!$P$6:$P$25</cx:f>
        <cx:lvl ptCount="20" formatCode="0.0%">
          <cx:pt idx="0">0.93393855187223918</cx:pt>
          <cx:pt idx="1">0.95011997482948818</cx:pt>
          <cx:pt idx="2">1.2946653491885016</cx:pt>
          <cx:pt idx="3">0.7863288105123486</cx:pt>
          <cx:pt idx="4">0.51036119166886373</cx:pt>
          <cx:pt idx="5">0.68567999849993444</cx:pt>
          <cx:pt idx="6">0.69891880724468014</cx:pt>
          <cx:pt idx="7">0.70149670501507877</cx:pt>
          <cx:pt idx="8">1.1609458428680397</cx:pt>
          <cx:pt idx="9">1.3178755098421706</cx:pt>
          <cx:pt idx="10">0.62953322922089194</cx:pt>
          <cx:pt idx="11">0.68335572108926601</cx:pt>
          <cx:pt idx="12">1.0588235294117647</cx:pt>
          <cx:pt idx="13">0.7999704316972206</cx:pt>
          <cx:pt idx="14">0.92616629044394283</cx:pt>
          <cx:pt idx="15">0.6611798980335033</cx:pt>
          <cx:pt idx="16">0.75523524612455806</cx:pt>
          <cx:pt idx="17">0.48847553578649416</cx:pt>
          <cx:pt idx="18">0.039660441426145998</cx:pt>
          <cx:pt idx="19">1.0151635021097047</cx:pt>
        </cx:lvl>
      </cx:numDim>
    </cx:data>
    <cx:data id="2">
      <cx:numDim type="val">
        <cx:f>'IEE Data Pulls'!$Q$6:$Q$25</cx:f>
        <cx:lvl ptCount="20" formatCode="0.0%">
          <cx:pt idx="0">0.85458020805204127</cx:pt>
          <cx:pt idx="1">0.94561991630173403</cx:pt>
          <cx:pt idx="2">1.222791573042052</cx:pt>
          <cx:pt idx="3">0.96208603930259629</cx:pt>
          <cx:pt idx="4">0.4471569681150519</cx:pt>
          <cx:pt idx="5">0.81554543610921626</cx:pt>
          <cx:pt idx="6">0.31407875185735512</cx:pt>
          <cx:pt idx="7">1.4295802665605728</cx:pt>
          <cx:pt idx="8">1.5279818004549885</cx:pt>
          <cx:pt idx="9">1.2342454073327649</cx:pt>
          <cx:pt idx="10">0.69402089086324881</cx:pt>
          <cx:pt idx="11">0.82401296746555519</cx:pt>
          <cx:pt idx="12">1.0904761904761904</cx:pt>
          <cx:pt idx="13">0.47784972283039084</cx:pt>
          <cx:pt idx="14">1.2549263270015978</cx:pt>
          <cx:pt idx="15">0.50483803113167858</cx:pt>
          <cx:pt idx="16">1.1987019470793809</cx:pt>
          <cx:pt idx="17">0.82365223993925585</cx:pt>
          <cx:pt idx="18">0.31210191082802552</cx:pt>
          <cx:pt idx="19">1.3211238020217935</cx:pt>
        </cx:lvl>
      </cx:numDim>
    </cx:data>
    <cx:data id="3">
      <cx:numDim type="val">
        <cx:f>'IEE Data Pulls'!$R$6:$R$25</cx:f>
        <cx:lvl ptCount="20" formatCode="0.0%">
          <cx:pt idx="0">0.91903307466663442</cx:pt>
          <cx:pt idx="1">0.87820982045198315</cx:pt>
          <cx:pt idx="2">1.1531280298646684</cx:pt>
          <cx:pt idx="3">1.0499504127613806</cx:pt>
          <cx:pt idx="4">0.57215720093630651</cx:pt>
          <cx:pt idx="5">0.87753727573756379</cx:pt>
          <cx:pt idx="6">0.85087769130261881</cx:pt>
          <cx:pt idx="7">0.78520638224072148</cx:pt>
          <cx:pt idx="8">0.92330827067669174</cx:pt>
          <cx:pt idx="9">1.0841318234610917</cx:pt>
          <cx:pt idx="10">0.37409619616472811</cx:pt>
          <cx:pt idx="11">0.97833083029392831</cx:pt>
          <cx:pt idx="12">1.0756075607560756</cx:pt>
          <cx:pt idx="13">0.85553457292271928</cx:pt>
          <cx:pt idx="14">0.78389830508474578</cx:pt>
          <cx:pt idx="15">1.1623238500398829</cx:pt>
          <cx:pt idx="16">0.70137207425343018</cx:pt>
          <cx:pt idx="17">0.15114829980416589</cx:pt>
          <cx:pt idx="18">1.1203389830508474</cx:pt>
          <cx:pt idx="19">0.77309429314356093</cx:pt>
        </cx:lvl>
      </cx:numDim>
    </cx:data>
    <cx:data id="4">
      <cx:numDim type="val">
        <cx:f>'IEE Data Pulls'!$S$6:$S$25</cx:f>
        <cx:lvl ptCount="20" formatCode="0.0%">
          <cx:pt idx="0">1.3373533475801813</cx:pt>
          <cx:pt idx="1">1.2685606620213996</cx:pt>
          <cx:pt idx="2">1.1564809432127472</cx:pt>
          <cx:pt idx="3">1.2519388889651482</cx:pt>
          <cx:pt idx="4">0.7095058417056872</cx:pt>
          <cx:pt idx="5">1.1029531946508173</cx:pt>
          <cx:pt idx="6">0.6853649766271126</cx:pt>
          <cx:pt idx="7">0.8380482634925811</cx:pt>
          <cx:pt idx="8">0.83832626369741958</cx:pt>
          <cx:pt idx="9">0.66249592701205606</cx:pt>
          <cx:pt idx="10">0.65165952548442796</cx:pt>
          <cx:pt idx="11">0.77739502839586627</cx:pt>
          <cx:pt idx="12">0.87569988801791709</cx:pt>
          <cx:pt idx="13">1.26159122085048</cx:pt>
          <cx:pt idx="14">1.1146959059714443</cx:pt>
          <cx:pt idx="15">1.0286332400101807</cx:pt>
          <cx:pt idx="16">0.81657818119541015</cx:pt>
          <cx:pt idx="17">0.19765649090348447</cx:pt>
          <cx:pt idx="18">0.99081748740451814</cx:pt>
          <cx:pt idx="19">1.1442613872352208</cx:pt>
        </cx:lvl>
      </cx:numDim>
    </cx:data>
    <cx:data id="5">
      <cx:numDim type="val">
        <cx:f>'IEE Data Pulls'!$T$6:$T$25</cx:f>
        <cx:lvl ptCount="20" formatCode="0.0%">
          <cx:pt idx="0">1.8375328622332514</cx:pt>
          <cx:pt idx="1">1.1920935401075829</cx:pt>
          <cx:pt idx="2">1.0518290483610342</cx:pt>
          <cx:pt idx="3">1.2210117773019271</cx:pt>
          <cx:pt idx="4">0.9386048977427971</cx:pt>
          <cx:pt idx="5">1.4246987951807228</cx:pt>
          <cx:pt idx="6">0.54511672641426956</cx:pt>
          <cx:pt idx="7">0.97673361121636981</cx:pt>
          <cx:pt idx="8">1.3767298405097197</cx:pt>
          <cx:pt idx="9">1.1371772805507745</cx:pt>
          <cx:pt idx="10">0.90528427255061739</cx:pt>
          <cx:pt idx="11">1.3536324786324787</cx:pt>
          <cx:pt idx="12">0.85793762733113932</cx:pt>
          <cx:pt idx="13">1.2661686777756496</cx:pt>
          <cx:pt idx="14">0.61570278454834182</cx:pt>
          <cx:pt idx="15">1.2985419198055892</cx:pt>
          <cx:pt idx="16">1.0565285490531111</cx:pt>
          <cx:pt idx="17">0.35375970029435377</cx:pt>
          <cx:pt idx="18">1.3996610507426976</cx:pt>
          <cx:pt idx="19">1.4281032363785333</cx:pt>
        </cx:lvl>
      </cx:numDim>
    </cx:data>
  </cx:chartData>
  <cx:chart>
    <cx:plotArea>
      <cx:plotAreaRegion>
        <cx:series layoutId="boxWhisker" uniqueId="{7833F8EA-0B8F-4F2A-A2DD-010E1AA12A88}">
          <cx:tx>
            <cx:txData>
              <cx:f>'IEE Data Pulls'!$O$5</cx:f>
              <cx:v>2018</cx:v>
            </cx:txData>
          </cx:tx>
          <cx:dataId val="0"/>
          <cx:layoutPr>
            <cx:visibility meanLine="1" meanMarker="1" nonoutliers="0" outliers="0"/>
            <cx:statistics quartileMethod="exclusive"/>
          </cx:layoutPr>
        </cx:series>
        <cx:series layoutId="boxWhisker" uniqueId="{490DF6CB-132D-4A5E-9619-241D3F1A7298}">
          <cx:tx>
            <cx:txData>
              <cx:f>'IEE Data Pulls'!$P$5</cx:f>
              <cx:v>2019</cx:v>
            </cx:txData>
          </cx:tx>
          <cx:dataId val="1"/>
          <cx:layoutPr>
            <cx:visibility meanLine="1" meanMarker="1" nonoutliers="0" outliers="0"/>
            <cx:statistics quartileMethod="exclusive"/>
          </cx:layoutPr>
        </cx:series>
        <cx:series layoutId="boxWhisker" uniqueId="{D5B8C27B-A2DE-4BDF-9370-D17CFD8FB941}">
          <cx:tx>
            <cx:txData>
              <cx:f>'IEE Data Pulls'!$Q$5</cx:f>
              <cx:v>2020</cx:v>
            </cx:txData>
          </cx:tx>
          <cx:dataId val="2"/>
          <cx:layoutPr>
            <cx:visibility meanLine="1" meanMarker="1" nonoutliers="0" outliers="0"/>
            <cx:statistics quartileMethod="exclusive"/>
          </cx:layoutPr>
        </cx:series>
        <cx:series layoutId="boxWhisker" uniqueId="{C60C769D-C375-4B92-BBBC-9C21957AAFBF}">
          <cx:tx>
            <cx:txData>
              <cx:f>'IEE Data Pulls'!$R$5</cx:f>
              <cx:v>2021</cx:v>
            </cx:txData>
          </cx:tx>
          <cx:dataId val="3"/>
          <cx:layoutPr>
            <cx:visibility meanLine="1" meanMarker="1" nonoutliers="0" outliers="0"/>
            <cx:statistics quartileMethod="exclusive"/>
          </cx:layoutPr>
        </cx:series>
        <cx:series layoutId="boxWhisker" uniqueId="{AE105795-6DC4-4204-AADE-0A7F9FC99D06}">
          <cx:tx>
            <cx:txData>
              <cx:f>'IEE Data Pulls'!$S$5</cx:f>
              <cx:v>2022</cx:v>
            </cx:txData>
          </cx:tx>
          <cx:dataId val="4"/>
          <cx:layoutPr>
            <cx:visibility meanLine="1" meanMarker="1" nonoutliers="0" outliers="0"/>
            <cx:statistics quartileMethod="exclusive"/>
          </cx:layoutPr>
        </cx:series>
        <cx:series layoutId="boxWhisker" uniqueId="{D7C665DA-174B-483A-A7C3-36F058D1A3DB}">
          <cx:tx>
            <cx:txData>
              <cx:f>'IEE Data Pulls'!$T$5</cx:f>
              <cx:v>2023</cx:v>
            </cx:txData>
          </cx:tx>
          <cx:dataId val="5"/>
          <cx:layoutPr>
            <cx:visibility meanLine="1" meanMarker="1" nonoutliers="0" outliers="0"/>
            <cx:statistics quartileMethod="exclusive"/>
          </cx:layoutPr>
        </cx:series>
      </cx:plotAreaRegion>
      <cx:axis id="0" hidden="1">
        <cx:catScaling gapWidth="0.100000001"/>
        <cx:title>
          <cx:tx>
            <cx:txData>
              <cx:v>cALENDAR yEAR </cx:v>
            </cx:txData>
          </cx:tx>
          <cx:txPr>
            <a:bodyPr spcFirstLastPara="1" vertOverflow="ellipsis" horzOverflow="overflow" wrap="square" lIns="0" tIns="0" rIns="0" bIns="0" anchor="ctr" anchorCtr="1"/>
            <a:lstStyle/>
            <a:p>
              <a:pPr algn="ctr" rtl="0">
                <a:defRPr/>
              </a:pPr>
              <a:r>
                <a:rPr lang="en-US" sz="900" b="0" i="0" u="none" strike="noStrike" cap="all" baseline="0">
                  <a:solidFill>
                    <a:sysClr val="windowText" lastClr="000000">
                      <a:lumMod val="65000"/>
                      <a:lumOff val="35000"/>
                    </a:sysClr>
                  </a:solidFill>
                  <a:latin typeface="Aptos Narrow" panose="02110004020202020204"/>
                </a:rPr>
                <a:t>cALENDAR yEAR </a:t>
              </a:r>
            </a:p>
          </cx:txPr>
        </cx:title>
        <cx:tickLabels/>
      </cx:axis>
      <cx:axis id="1">
        <cx:valScaling/>
        <cx:title>
          <cx:tx>
            <cx:txData>
              <cx:v>CALENDAR YEAR CR</cx:v>
            </cx:txData>
          </cx:tx>
          <cx:txPr>
            <a:bodyPr spcFirstLastPara="1" vertOverflow="ellipsis" horzOverflow="overflow" wrap="square" lIns="0" tIns="0" rIns="0" bIns="0" anchor="ctr" anchorCtr="1"/>
            <a:lstStyle/>
            <a:p>
              <a:pPr algn="ctr" rtl="0">
                <a:defRPr/>
              </a:pPr>
              <a:r>
                <a:rPr lang="en-US" sz="900" b="0" i="0" u="none" strike="noStrike" cap="all" baseline="0" dirty="0">
                  <a:solidFill>
                    <a:sysClr val="windowText" lastClr="000000">
                      <a:lumMod val="65000"/>
                      <a:lumOff val="35000"/>
                    </a:sysClr>
                  </a:solidFill>
                  <a:latin typeface="Aptos Narrow" panose="02110004020202020204"/>
                </a:rPr>
                <a:t>CALENDAR YEAR CR</a:t>
              </a:r>
            </a:p>
          </cx:txPr>
        </cx:title>
        <cx:majorGridlines/>
        <cx:minorGridlines/>
        <cx:tickLabels/>
      </cx:axis>
    </cx:plotArea>
    <cx:legend pos="b" align="ctr" overlay="0"/>
  </cx:chart>
  <cx:spPr>
    <a:solidFill>
      <a:schemeClr val="bg1">
        <a:lumMod val="95000"/>
      </a:schemeClr>
    </a:solidFill>
  </cx:spPr>
  <cx:clrMapOvr bg1="lt1" tx1="dk1" bg2="lt2" tx2="dk2" accent1="accent1" accent2="accent2" accent3="accent3" accent4="accent4" accent5="accent5" accent6="accent6" hlink="hlink" folHlink="folHlink"/>
</cx:chartSpace>
</file>

<file path=ppt/charts/chartEx3.xml><?xml version="1.0" encoding="utf-8"?>
<cx:chartSpace xmlns:a="http://schemas.openxmlformats.org/drawingml/2006/main" xmlns:r="http://schemas.openxmlformats.org/officeDocument/2006/relationships" xmlns:cx="http://schemas.microsoft.com/office/drawing/2014/chartex">
  <cx:chartData>
    <cx:externalData r:id="rId1" cx:autoUpdate="0"/>
    <cx:data id="0">
      <cx:numDim type="val">
        <cx:f>'BoxWhisker Aug AB'!$B$5:$B$59</cx:f>
        <cx:lvl ptCount="55" formatCode="0.0%">
          <cx:pt idx="0">0.023570091559775883</cx:pt>
          <cx:pt idx="1">-0.02634643022194515</cx:pt>
          <cx:pt idx="2">-0.0073457758774846749</cx:pt>
          <cx:pt idx="3">0.047272542397850441</cx:pt>
          <cx:pt idx="4">0.051280158250247267</cx:pt>
          <cx:pt idx="5">-0.043941592231750613</cx:pt>
          <cx:pt idx="6">0.073544084633763551</cx:pt>
          <cx:pt idx="7">0.057760556598565764</cx:pt>
          <cx:pt idx="8">0.022614771183331519</cx:pt>
          <cx:pt idx="9">0.028308074142008453</cx:pt>
          <cx:pt idx="10">0.015497699627723375</cx:pt>
          <cx:pt idx="11">0.021746031200837009</cx:pt>
          <cx:pt idx="12">-0.053778260754326908</cx:pt>
          <cx:pt idx="13">-0.060098026755668034</cx:pt>
          <cx:pt idx="14">0.059513959576527865</cx:pt>
          <cx:pt idx="15">-0.040016680951085008</cx:pt>
          <cx:pt idx="16">0.088979141780758983</cx:pt>
          <cx:pt idx="17">0.050302260213314853</cx:pt>
          <cx:pt idx="18">-0.053780154951470573</cx:pt>
          <cx:pt idx="19">-0.12861691557268456</cx:pt>
        </cx:lvl>
      </cx:numDim>
    </cx:data>
    <cx:data id="1">
      <cx:numDim type="val">
        <cx:f>'BoxWhisker Aug AB'!$C$5:$C$59</cx:f>
        <cx:lvl ptCount="55" formatCode="0.0%">
          <cx:pt idx="0">-0.0048669268486919853</cx:pt>
          <cx:pt idx="1">-0.0084886352848763946</cx:pt>
          <cx:pt idx="2">0.029751087294190744</cx:pt>
          <cx:pt idx="3">0.10786956933874256</cx:pt>
          <cx:pt idx="4">0.077113566833417746</cx:pt>
          <cx:pt idx="5">-0.058129108036279721</cx:pt>
          <cx:pt idx="6">-0.020737144890198563</cx:pt>
          <cx:pt idx="7">0.095770428811620748</cx:pt>
          <cx:pt idx="8">0.022231856628136482</cx:pt>
          <cx:pt idx="9">0.085888782162281074</cx:pt>
          <cx:pt idx="10">-0.018502311209127303</cx:pt>
          <cx:pt idx="11">0.013075683098559747</cx:pt>
          <cx:pt idx="12">-0.037563723760634139</cx:pt>
          <cx:pt idx="13">-0.060781513103059057</cx:pt>
          <cx:pt idx="14">0.084939665278552845</cx:pt>
          <cx:pt idx="15">-0.0078732011999921719</cx:pt>
          <cx:pt idx="16">-0.077502554971394855</cx:pt>
          <cx:pt idx="17">-1.4370087226429465e-05</cx:pt>
          <cx:pt idx="18">-0.19081431107333049</cx:pt>
          <cx:pt idx="19">0.017100881758829654</cx:pt>
        </cx:lvl>
      </cx:numDim>
    </cx:data>
    <cx:data id="2">
      <cx:numDim type="val">
        <cx:f>'BoxWhisker Aug AB'!$D$5:$D$59</cx:f>
        <cx:lvl ptCount="55" formatCode="0.0%">
          <cx:pt idx="0">-0.018059343668430806</cx:pt>
          <cx:pt idx="1">0.043725136989193621</cx:pt>
          <cx:pt idx="2">0.018148688377841695</cx:pt>
          <cx:pt idx="3">0.091839878563806598</cx:pt>
          <cx:pt idx="4">0.026752432473763691</cx:pt>
          <cx:pt idx="5">-0.061941699850771921</cx:pt>
          <cx:pt idx="6">0.026512270390896722</cx:pt>
          <cx:pt idx="7">0.055640242389729117</cx:pt>
          <cx:pt idx="8">0.010602820731233533</cx:pt>
          <cx:pt idx="9">0.05779413862144045</cx:pt>
          <cx:pt idx="10">-0.0020344539303261302</cx:pt>
          <cx:pt idx="11">0.052816087208923987</cx:pt>
          <cx:pt idx="12">0.011036749392572024</cx:pt>
          <cx:pt idx="13">-0.02650254909365559</cx:pt>
          <cx:pt idx="14">0.035872950593854182</cx:pt>
          <cx:pt idx="15">-0.0052247181614661865</cx:pt>
          <cx:pt idx="16">-0.088815493265755052</cx:pt>
          <cx:pt idx="17">0.011561452243390443</cx:pt>
          <cx:pt idx="18">0.095967335858309438</cx:pt>
          <cx:pt idx="19">-0.06417103341061689</cx:pt>
        </cx:lvl>
      </cx:numDim>
    </cx:data>
    <cx:data id="3">
      <cx:numDim type="val">
        <cx:f>'BoxWhisker Aug AB'!$E$5:$E$59</cx:f>
        <cx:lvl ptCount="55" formatCode="0.0%">
          <cx:pt idx="0">0.014350165486382042</cx:pt>
          <cx:pt idx="1">0.032727976766698932</cx:pt>
          <cx:pt idx="2">-0.02148583834847061</cx:pt>
          <cx:pt idx="3">0.067496660904303327</cx:pt>
          <cx:pt idx="4">0.017148127341249896</cx:pt>
          <cx:pt idx="5">-0.081591617706322783</cx:pt>
          <cx:pt idx="6">0.00015219871780826306</cx:pt>
          <cx:pt idx="7">0.019116097927823133</cx:pt>
          <cx:pt idx="8">0.015232304727106412</cx:pt>
          <cx:pt idx="9">-0.098533171433987585</cx:pt>
          <cx:pt idx="10">-0.011510031931751267</cx:pt>
          <cx:pt idx="11">-0.013326017706495051</cx:pt>
          <cx:pt idx="12">-0.023310751797590856</cx:pt>
          <cx:pt idx="13">-0.002938942564031963</cx:pt>
          <cx:pt idx="14">-0.0087294728463072121</cx:pt>
          <cx:pt idx="15">0.013971400067504058</cx:pt>
          <cx:pt idx="16">0.12238559959010649</cx:pt>
          <cx:pt idx="17">-0.01228685644530713</cx:pt>
          <cx:pt idx="18">0.012455925540631359</cx:pt>
          <cx:pt idx="19">0.070187344121570669</cx:pt>
        </cx:lvl>
      </cx:numDim>
    </cx:data>
    <cx:data id="4">
      <cx:numDim type="val">
        <cx:f>'BoxWhisker Aug AB'!$F$5:$F$59</cx:f>
        <cx:lvl ptCount="55" formatCode="0.0%">
          <cx:pt idx="0">0.18424733806288554</cx:pt>
          <cx:pt idx="1">0.03622736731702738</cx:pt>
          <cx:pt idx="2">0.069612828808368943</cx:pt>
          <cx:pt idx="3">0.064213105954133071</cx:pt>
          <cx:pt idx="4">0.036166684912511175</cx:pt>
          <cx:pt idx="5">-0.063655493377432579</cx:pt>
          <cx:pt idx="6">0.0033439385219710175</cx:pt>
          <cx:pt idx="7">0.061957524823332215</cx:pt>
          <cx:pt idx="8">0.016507329813416152</cx:pt>
          <cx:pt idx="9">-0.12767061601159271</cx:pt>
          <cx:pt idx="10">-0.0009445215218146975</cx:pt>
          <cx:pt idx="11">0.0054930413928708892</cx:pt>
          <cx:pt idx="12">0.035790131197848345</cx:pt>
          <cx:pt idx="13">0.058046778335582409</cx:pt>
          <cx:pt idx="14">0.01255195536125186</cx:pt>
          <cx:pt idx="15">-0.01271793463796184</cx:pt>
          <cx:pt idx="16">0.015317381078944632</cx:pt>
          <cx:pt idx="17">-0.012507308320396766</cx:pt>
          <cx:pt idx="18">0.12639045742081681</cx:pt>
          <cx:pt idx="19">0.17313246505220645</cx:pt>
        </cx:lvl>
      </cx:numDim>
    </cx:data>
    <cx:data id="5">
      <cx:numDim type="val">
        <cx:f>'BoxWhisker Aug AB'!$G$5:$G$59</cx:f>
        <cx:lvl ptCount="55" formatCode="0.0%">
          <cx:pt idx="0">0.24777949623644005</cx:pt>
          <cx:pt idx="1">0.029845896271795756</cx:pt>
          <cx:pt idx="2">0.027768046195309787</cx:pt>
          <cx:pt idx="3">0.043136524214944932</cx:pt>
          <cx:pt idx="4">0.037240889876977594</cx:pt>
          <cx:pt idx="5">-0.043112567345877671</cx:pt>
          <cx:pt idx="6">0.0091926001652710351</cx:pt>
          <cx:pt idx="7">0.092897789334393813</cx:pt>
          <cx:pt idx="8">-0.032713410412374723</cx:pt>
          <cx:pt idx="9">-0.11642041743981699</cx:pt>
          <cx:pt idx="10">0.058265426932970307</cx:pt>
          <cx:pt idx="11">-0.00080479116836725407</cx:pt>
          <cx:pt idx="12">0.0030842932478797784</cx:pt>
          <cx:pt idx="13">0.064742230226440198</cx:pt>
          <cx:pt idx="14">0.074855537997612423</cx:pt>
          <cx:pt idx="15">0.048607235561323812</cx:pt>
          <cx:pt idx="16">-0.021656042082755091</cx:pt>
          <cx:pt idx="17">0.037043775960928428</cx:pt>
          <cx:pt idx="18">0.043410791023396469</cx:pt>
          <cx:pt idx="19">0.028015515922136778</cx:pt>
        </cx:lvl>
      </cx:numDim>
    </cx:data>
  </cx:chartData>
  <cx:chart>
    <cx:plotArea>
      <cx:plotAreaRegion>
        <cx:series layoutId="boxWhisker" uniqueId="{5BE644DA-3A22-4A27-B672-72106F6EBD7F}">
          <cx:tx>
            <cx:txData>
              <cx:f>'BoxWhisker Aug AB'!$B$4</cx:f>
              <cx:v>CY2018</cx:v>
            </cx:txData>
          </cx:tx>
          <cx:dataId val="0"/>
          <cx:layoutPr>
            <cx:visibility meanLine="1" meanMarker="1" nonoutliers="0" outliers="0"/>
            <cx:statistics quartileMethod="inclusive"/>
          </cx:layoutPr>
        </cx:series>
        <cx:series layoutId="boxWhisker" uniqueId="{80B51B04-702B-42C3-8C76-40E929D8118D}">
          <cx:tx>
            <cx:txData>
              <cx:f>'BoxWhisker Aug AB'!$C$4</cx:f>
              <cx:v>CY2019</cx:v>
            </cx:txData>
          </cx:tx>
          <cx:dataId val="1"/>
          <cx:layoutPr>
            <cx:visibility meanLine="1" meanMarker="1" nonoutliers="0" outliers="0"/>
            <cx:statistics quartileMethod="inclusive"/>
          </cx:layoutPr>
        </cx:series>
        <cx:series layoutId="boxWhisker" uniqueId="{A2B19E2B-9D88-491F-9B4C-345D08B310FC}">
          <cx:tx>
            <cx:txData>
              <cx:f>'BoxWhisker Aug AB'!$D$4</cx:f>
              <cx:v>CY2020</cx:v>
            </cx:txData>
          </cx:tx>
          <cx:dataId val="2"/>
          <cx:layoutPr>
            <cx:visibility meanLine="1" meanMarker="1" nonoutliers="0" outliers="0"/>
            <cx:statistics quartileMethod="inclusive"/>
          </cx:layoutPr>
        </cx:series>
        <cx:series layoutId="boxWhisker" uniqueId="{19B36FCF-23DA-4005-B6AE-27E96F7229F4}">
          <cx:tx>
            <cx:txData>
              <cx:f>'BoxWhisker Aug AB'!$E$4</cx:f>
              <cx:v>CY2021</cx:v>
            </cx:txData>
          </cx:tx>
          <cx:dataId val="3"/>
          <cx:layoutPr>
            <cx:visibility meanLine="1" meanMarker="1" nonoutliers="0" outliers="0"/>
            <cx:statistics quartileMethod="inclusive"/>
          </cx:layoutPr>
        </cx:series>
        <cx:series layoutId="boxWhisker" uniqueId="{9731490D-974B-4AA4-8AD3-B22315BDAE70}">
          <cx:tx>
            <cx:txData>
              <cx:f>'BoxWhisker Aug AB'!$F$4</cx:f>
              <cx:v>CY2022</cx:v>
            </cx:txData>
          </cx:tx>
          <cx:dataId val="4"/>
          <cx:layoutPr>
            <cx:visibility meanLine="1" meanMarker="1" nonoutliers="0" outliers="0"/>
            <cx:statistics quartileMethod="inclusive"/>
          </cx:layoutPr>
        </cx:series>
        <cx:series layoutId="boxWhisker" uniqueId="{DBD3588B-1B26-49E2-9F9C-9F09797B9DAC}">
          <cx:tx>
            <cx:txData>
              <cx:f>'BoxWhisker Aug AB'!$G$4</cx:f>
              <cx:v>CY2023</cx:v>
            </cx:txData>
          </cx:tx>
          <cx:dataId val="5"/>
          <cx:layoutPr>
            <cx:visibility meanLine="1" meanMarker="1" nonoutliers="0" outliers="0"/>
            <cx:statistics quartileMethod="inclusive"/>
          </cx:layoutPr>
        </cx:series>
      </cx:plotAreaRegion>
      <cx:axis id="0" hidden="1">
        <cx:catScaling gapWidth="0.150000006"/>
        <cx:tickLabels/>
      </cx:axis>
      <cx:axis id="1">
        <cx:valScaling/>
        <cx:title>
          <cx:tx>
            <cx:txData>
              <cx:v>Reserve Dev % Reserves by Cal Year</cx:v>
            </cx:txData>
          </cx:tx>
          <cx:txPr>
            <a:bodyPr spcFirstLastPara="1" vertOverflow="ellipsis" horzOverflow="overflow" wrap="square" lIns="0" tIns="0" rIns="0" bIns="0" anchor="ctr" anchorCtr="1"/>
            <a:lstStyle/>
            <a:p>
              <a:pPr algn="ctr" rtl="0">
                <a:defRPr/>
              </a:pPr>
              <a:r>
                <a:rPr lang="en-US" sz="1200" b="1" i="0" u="none" strike="noStrike" baseline="0" dirty="0">
                  <a:solidFill>
                    <a:sysClr val="windowText" lastClr="000000">
                      <a:lumMod val="65000"/>
                      <a:lumOff val="35000"/>
                    </a:sysClr>
                  </a:solidFill>
                  <a:latin typeface="Aptos Narrow" panose="02110004020202020204"/>
                </a:rPr>
                <a:t>Reserve Dev % Reserves by Cal Year</a:t>
              </a:r>
            </a:p>
          </cx:txPr>
        </cx:title>
        <cx:majorGridlines/>
        <cx:tickLabels/>
        <cx:numFmt formatCode="0%" sourceLinked="0"/>
      </cx:axis>
    </cx:plotArea>
    <cx:legend pos="b" align="ctr" overlay="0"/>
  </cx:chart>
  <cx:spPr>
    <a:solidFill>
      <a:schemeClr val="bg1">
        <a:lumMod val="95000"/>
      </a:schemeClr>
    </a:solidFill>
  </cx:spPr>
  <cx:clrMapOvr bg1="lt1" tx1="dk1" bg2="lt2" tx2="dk2" accent1="accent1" accent2="accent2" accent3="accent3" accent4="accent4" accent5="accent5" accent6="accent6" hlink="hlink" folHlink="folHlink"/>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73">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solidFill>
      <a:ln>
        <a:solidFill>
          <a:schemeClr val="ph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1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374">
  <cs:axisTitle>
    <cs:lnRef idx="0"/>
    <cs:fillRef idx="0"/>
    <cs:effectRef idx="0"/>
    <cs:fontRef idx="minor">
      <a:schemeClr val="tx1">
        <a:lumMod val="65000"/>
        <a:lumOff val="35000"/>
      </a:schemeClr>
    </cs:fontRef>
    <cs:defRPr sz="9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cs:chartArea>
  <cs:dataLabel>
    <cs:lnRef idx="0"/>
    <cs:fillRef idx="0"/>
    <cs:effectRef idx="0"/>
    <cs:fontRef idx="minor">
      <a:schemeClr val="tx1">
        <a:lumMod val="75000"/>
        <a:lumOff val="25000"/>
      </a:schemeClr>
    </cs:fontRef>
    <cs:defRPr sz="900"/>
  </cs:dataLabel>
  <cs:dataLabelCallout>
    <cs:lnRef idx="0"/>
    <cs:fillRef idx="0"/>
    <cs:effectRef idx="0"/>
    <cs:fontRef idx="minor">
      <a:schemeClr val="lt1">
        <a:lumMod val="65000"/>
        <a:lumOff val="35000"/>
      </a:schemeClr>
    </cs:fontRef>
    <cs:spPr>
      <a:solidFill>
        <a:schemeClr val="dk1">
          <a:lumMod val="15000"/>
          <a:lumOff val="85000"/>
        </a:schemeClr>
      </a:solidFill>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solidFill>
      <a:ln>
        <a:solidFill>
          <a:schemeClr val="phClr"/>
        </a:solidFill>
      </a:ln>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lumMod val="60000"/>
        </a:schemeClr>
      </a:solidFill>
    </cs:spPr>
  </cs:dataPointMarker>
  <cs:dataPointMarkerLayout symbol="circle" size="8"/>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2857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25400" cap="flat" cmpd="sng" algn="ctr">
        <a:solidFill>
          <a:schemeClr val="tx1">
            <a:lumMod val="65000"/>
            <a:lumOff val="35000"/>
          </a:schemeClr>
        </a:solidFill>
        <a:round/>
      </a:ln>
    </cs:spPr>
  </cs:hiLoLine>
  <cs:leaderLine>
    <cs:lnRef idx="0"/>
    <cs:fillRef idx="0"/>
    <cs:effectRef idx="0"/>
    <cs:fontRef idx="minor">
      <a:schemeClr val="dk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ajor">
      <a:schemeClr val="tx1">
        <a:lumMod val="65000"/>
        <a:lumOff val="35000"/>
      </a:schemeClr>
    </cs:fontRef>
    <cs:defRPr sz="200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28575">
        <a:solidFill>
          <a:schemeClr val="tx1">
            <a:lumMod val="50000"/>
            <a:lumOff val="50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dk1"/>
    </cs:fontRef>
  </cs:wall>
</cs:chartStyle>
</file>

<file path=ppt/charts/style15.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6.xml><?xml version="1.0" encoding="utf-8"?>
<cs:chartStyle xmlns:cs="http://schemas.microsoft.com/office/drawing/2012/chartStyle" xmlns:a="http://schemas.openxmlformats.org/drawingml/2006/main" id="373">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solidFill>
      <a:ln>
        <a:solidFill>
          <a:schemeClr val="ph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17.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8.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0.68281</cdr:x>
      <cdr:y>0.04688</cdr:y>
    </cdr:from>
    <cdr:to>
      <cdr:x>0.73854</cdr:x>
      <cdr:y>0.13165</cdr:y>
    </cdr:to>
    <cdr:cxnSp macro="">
      <cdr:nvCxnSpPr>
        <cdr:cNvPr id="5" name="Straight Arrow Connector 4">
          <a:extLst xmlns:a="http://schemas.openxmlformats.org/drawingml/2006/main">
            <a:ext uri="{FF2B5EF4-FFF2-40B4-BE49-F238E27FC236}">
              <a16:creationId xmlns:a16="http://schemas.microsoft.com/office/drawing/2014/main" id="{63859086-E848-237B-6065-F5CF814DF6E1}"/>
            </a:ext>
          </a:extLst>
        </cdr:cNvPr>
        <cdr:cNvCxnSpPr/>
      </cdr:nvCxnSpPr>
      <cdr:spPr>
        <a:xfrm xmlns:a="http://schemas.openxmlformats.org/drawingml/2006/main" flipH="1">
          <a:off x="2306652" y="196623"/>
          <a:ext cx="188284" cy="355545"/>
        </a:xfrm>
        <a:prstGeom xmlns:a="http://schemas.openxmlformats.org/drawingml/2006/main" prst="straightConnector1">
          <a:avLst/>
        </a:prstGeom>
        <a:ln xmlns:a="http://schemas.openxmlformats.org/drawingml/2006/main" w="28575">
          <a:solidFill>
            <a:srgbClr val="FFC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0.0802</cdr:x>
      <cdr:y>0.06424</cdr:y>
    </cdr:from>
    <cdr:to>
      <cdr:x>0.4302</cdr:x>
      <cdr:y>0.27952</cdr:y>
    </cdr:to>
    <cdr:sp macro="" textlink="">
      <cdr:nvSpPr>
        <cdr:cNvPr id="2" name="TextBox 1">
          <a:extLst xmlns:a="http://schemas.openxmlformats.org/drawingml/2006/main">
            <a:ext uri="{FF2B5EF4-FFF2-40B4-BE49-F238E27FC236}">
              <a16:creationId xmlns:a16="http://schemas.microsoft.com/office/drawing/2014/main" id="{121AA49F-97C6-D044-CE06-13762DF0E5CF}"/>
            </a:ext>
          </a:extLst>
        </cdr:cNvPr>
        <cdr:cNvSpPr txBox="1"/>
      </cdr:nvSpPr>
      <cdr:spPr>
        <a:xfrm xmlns:a="http://schemas.openxmlformats.org/drawingml/2006/main">
          <a:off x="366690" y="176217"/>
          <a:ext cx="1600200" cy="59055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i="1" dirty="0"/>
            <a:t>Pressures</a:t>
          </a:r>
          <a:r>
            <a:rPr lang="en-US" sz="1100" i="1" baseline="0" dirty="0"/>
            <a:t> were building</a:t>
          </a:r>
        </a:p>
        <a:p xmlns:a="http://schemas.openxmlformats.org/drawingml/2006/main">
          <a:r>
            <a:rPr lang="en-US" sz="1100" i="1" baseline="0" dirty="0"/>
            <a:t>before the pandemic</a:t>
          </a:r>
          <a:endParaRPr lang="en-US" sz="1100" i="1" dirty="0"/>
        </a:p>
      </cdr:txBody>
    </cdr:sp>
  </cdr:relSizeAnchor>
  <cdr:relSizeAnchor xmlns:cdr="http://schemas.openxmlformats.org/drawingml/2006/chartDrawing">
    <cdr:from>
      <cdr:x>0.73611</cdr:x>
      <cdr:y>0.04283</cdr:y>
    </cdr:from>
    <cdr:to>
      <cdr:x>0.84471</cdr:x>
      <cdr:y>0.1398</cdr:y>
    </cdr:to>
    <cdr:cxnSp macro="">
      <cdr:nvCxnSpPr>
        <cdr:cNvPr id="26" name="Straight Arrow Connector 25">
          <a:extLst xmlns:a="http://schemas.openxmlformats.org/drawingml/2006/main">
            <a:ext uri="{FF2B5EF4-FFF2-40B4-BE49-F238E27FC236}">
              <a16:creationId xmlns:a16="http://schemas.microsoft.com/office/drawing/2014/main" id="{7CAB55CB-1B4C-A14E-EF83-ECC50044F832}"/>
            </a:ext>
          </a:extLst>
        </cdr:cNvPr>
        <cdr:cNvCxnSpPr/>
      </cdr:nvCxnSpPr>
      <cdr:spPr>
        <a:xfrm xmlns:a="http://schemas.openxmlformats.org/drawingml/2006/main">
          <a:off x="2486727" y="179637"/>
          <a:ext cx="366856" cy="406714"/>
        </a:xfrm>
        <a:prstGeom xmlns:a="http://schemas.openxmlformats.org/drawingml/2006/main" prst="straightConnector1">
          <a:avLst/>
        </a:prstGeom>
        <a:ln xmlns:a="http://schemas.openxmlformats.org/drawingml/2006/main" w="28575">
          <a:solidFill>
            <a:srgbClr val="FFC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0.47778</cdr:x>
      <cdr:y>0.00463</cdr:y>
    </cdr:from>
    <cdr:to>
      <cdr:x>0.72396</cdr:x>
      <cdr:y>0.09549</cdr:y>
    </cdr:to>
    <cdr:sp macro="" textlink="">
      <cdr:nvSpPr>
        <cdr:cNvPr id="29" name="TextBox 1">
          <a:extLst xmlns:a="http://schemas.openxmlformats.org/drawingml/2006/main">
            <a:ext uri="{FF2B5EF4-FFF2-40B4-BE49-F238E27FC236}">
              <a16:creationId xmlns:a16="http://schemas.microsoft.com/office/drawing/2014/main" id="{E9AE515D-D27D-A6B6-F175-C1327AE6634D}"/>
            </a:ext>
          </a:extLst>
        </cdr:cNvPr>
        <cdr:cNvSpPr txBox="1"/>
      </cdr:nvSpPr>
      <cdr:spPr>
        <a:xfrm xmlns:a="http://schemas.openxmlformats.org/drawingml/2006/main">
          <a:off x="2184395" y="12701"/>
          <a:ext cx="1125543" cy="24923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i="1" dirty="0"/>
            <a:t>top </a:t>
          </a:r>
          <a:r>
            <a:rPr lang="en-US" sz="1100" i="1" baseline="0" dirty="0"/>
            <a:t>formed</a:t>
          </a:r>
          <a:endParaRPr lang="en-US" sz="1100" i="1" dirty="0"/>
        </a:p>
      </cdr:txBody>
    </cdr:sp>
  </cdr:relSizeAnchor>
  <cdr:relSizeAnchor xmlns:cdr="http://schemas.openxmlformats.org/drawingml/2006/chartDrawing">
    <cdr:from>
      <cdr:x>0.73819</cdr:x>
      <cdr:y>0.04977</cdr:y>
    </cdr:from>
    <cdr:to>
      <cdr:x>0.77982</cdr:x>
      <cdr:y>0.21315</cdr:y>
    </cdr:to>
    <cdr:cxnSp macro="">
      <cdr:nvCxnSpPr>
        <cdr:cNvPr id="11" name="Straight Arrow Connector 10">
          <a:extLst xmlns:a="http://schemas.openxmlformats.org/drawingml/2006/main">
            <a:ext uri="{FF2B5EF4-FFF2-40B4-BE49-F238E27FC236}">
              <a16:creationId xmlns:a16="http://schemas.microsoft.com/office/drawing/2014/main" id="{7189A95F-50D4-7474-514E-30A5F607DC44}"/>
            </a:ext>
          </a:extLst>
        </cdr:cNvPr>
        <cdr:cNvCxnSpPr/>
      </cdr:nvCxnSpPr>
      <cdr:spPr>
        <a:xfrm xmlns:a="http://schemas.openxmlformats.org/drawingml/2006/main">
          <a:off x="2493753" y="208744"/>
          <a:ext cx="140626" cy="685255"/>
        </a:xfrm>
        <a:prstGeom xmlns:a="http://schemas.openxmlformats.org/drawingml/2006/main" prst="straightConnector1">
          <a:avLst/>
        </a:prstGeom>
        <a:ln xmlns:a="http://schemas.openxmlformats.org/drawingml/2006/main" w="28575">
          <a:solidFill>
            <a:srgbClr val="FFC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0.16381</cdr:x>
      <cdr:y>0.1597</cdr:y>
    </cdr:from>
    <cdr:to>
      <cdr:x>0.2477</cdr:x>
      <cdr:y>0.35171</cdr:y>
    </cdr:to>
    <cdr:cxnSp macro="">
      <cdr:nvCxnSpPr>
        <cdr:cNvPr id="7" name="Straight Arrow Connector 6">
          <a:extLst xmlns:a="http://schemas.openxmlformats.org/drawingml/2006/main">
            <a:ext uri="{FF2B5EF4-FFF2-40B4-BE49-F238E27FC236}">
              <a16:creationId xmlns:a16="http://schemas.microsoft.com/office/drawing/2014/main" id="{70A580FA-12FB-695D-FEFF-5C4BBC46252A}"/>
            </a:ext>
          </a:extLst>
        </cdr:cNvPr>
        <cdr:cNvCxnSpPr/>
      </cdr:nvCxnSpPr>
      <cdr:spPr>
        <a:xfrm xmlns:a="http://schemas.openxmlformats.org/drawingml/2006/main">
          <a:off x="553383" y="669808"/>
          <a:ext cx="283393" cy="805305"/>
        </a:xfrm>
        <a:prstGeom xmlns:a="http://schemas.openxmlformats.org/drawingml/2006/main" prst="straightConnector1">
          <a:avLst/>
        </a:prstGeom>
        <a:ln xmlns:a="http://schemas.openxmlformats.org/drawingml/2006/main" w="28575">
          <a:solidFill>
            <a:srgbClr val="FFC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0.xml><?xml version="1.0" encoding="utf-8"?>
<c:userShapes xmlns:c="http://schemas.openxmlformats.org/drawingml/2006/chart">
  <cdr:relSizeAnchor xmlns:cdr="http://schemas.openxmlformats.org/drawingml/2006/chartDrawing">
    <cdr:from>
      <cdr:x>0.11855</cdr:x>
      <cdr:y>0.02973</cdr:y>
    </cdr:from>
    <cdr:to>
      <cdr:x>0.47945</cdr:x>
      <cdr:y>0.24775</cdr:y>
    </cdr:to>
    <cdr:sp macro="" textlink="">
      <cdr:nvSpPr>
        <cdr:cNvPr id="2" name="TextBox 1">
          <a:extLst xmlns:a="http://schemas.openxmlformats.org/drawingml/2006/main">
            <a:ext uri="{FF2B5EF4-FFF2-40B4-BE49-F238E27FC236}">
              <a16:creationId xmlns:a16="http://schemas.microsoft.com/office/drawing/2014/main" id="{2FF13FD5-28A5-0CED-F98E-37CD9C536DB5}"/>
            </a:ext>
          </a:extLst>
        </cdr:cNvPr>
        <cdr:cNvSpPr txBox="1"/>
      </cdr:nvSpPr>
      <cdr:spPr>
        <a:xfrm xmlns:a="http://schemas.openxmlformats.org/drawingml/2006/main">
          <a:off x="400482" y="124690"/>
          <a:ext cx="12192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b="1" dirty="0"/>
            <a:t>XS &amp; Umb ceded</a:t>
          </a:r>
        </a:p>
        <a:p xmlns:a="http://schemas.openxmlformats.org/drawingml/2006/main">
          <a:r>
            <a:rPr lang="en-US" sz="1200" b="1" dirty="0"/>
            <a:t>ULR </a:t>
          </a:r>
          <a:r>
            <a:rPr lang="en-US" sz="1200" b="1" u="sng" dirty="0"/>
            <a:t>MUCH</a:t>
          </a:r>
        </a:p>
        <a:p xmlns:a="http://schemas.openxmlformats.org/drawingml/2006/main">
          <a:r>
            <a:rPr lang="en-US" sz="1200" b="1" dirty="0"/>
            <a:t>Higher!</a:t>
          </a:r>
        </a:p>
      </cdr:txBody>
    </cdr:sp>
  </cdr:relSizeAnchor>
</c:userShapes>
</file>

<file path=ppt/drawings/drawing11.xml><?xml version="1.0" encoding="utf-8"?>
<c:userShapes xmlns:c="http://schemas.openxmlformats.org/drawingml/2006/chart">
  <cdr:relSizeAnchor xmlns:cdr="http://schemas.openxmlformats.org/drawingml/2006/chartDrawing">
    <cdr:from>
      <cdr:x>0.05455</cdr:x>
      <cdr:y>0.06407</cdr:y>
    </cdr:from>
    <cdr:to>
      <cdr:x>0.94545</cdr:x>
      <cdr:y>0.15199</cdr:y>
    </cdr:to>
    <cdr:sp macro="" textlink="">
      <cdr:nvSpPr>
        <cdr:cNvPr id="2" name="TextBox 1">
          <a:extLst xmlns:a="http://schemas.openxmlformats.org/drawingml/2006/main">
            <a:ext uri="{FF2B5EF4-FFF2-40B4-BE49-F238E27FC236}">
              <a16:creationId xmlns:a16="http://schemas.microsoft.com/office/drawing/2014/main" id="{A709BC8F-5043-B618-7888-A51D4EC93318}"/>
            </a:ext>
          </a:extLst>
        </cdr:cNvPr>
        <cdr:cNvSpPr txBox="1"/>
      </cdr:nvSpPr>
      <cdr:spPr>
        <a:xfrm xmlns:a="http://schemas.openxmlformats.org/drawingml/2006/main">
          <a:off x="184294" y="268721"/>
          <a:ext cx="3009611" cy="36873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b="1" dirty="0"/>
            <a:t>Similar ULRs with XS &amp; Umb lower most years</a:t>
          </a:r>
        </a:p>
      </cdr:txBody>
    </cdr:sp>
  </cdr:relSizeAnchor>
</c:userShapes>
</file>

<file path=ppt/drawings/drawing12.xml><?xml version="1.0" encoding="utf-8"?>
<c:userShapes xmlns:c="http://schemas.openxmlformats.org/drawingml/2006/chart">
  <cdr:relSizeAnchor xmlns:cdr="http://schemas.openxmlformats.org/drawingml/2006/chartDrawing">
    <cdr:from>
      <cdr:x>0.33125</cdr:x>
      <cdr:y>0.05279</cdr:y>
    </cdr:from>
    <cdr:to>
      <cdr:x>1</cdr:x>
      <cdr:y>0.16043</cdr:y>
    </cdr:to>
    <cdr:sp macro="" textlink="">
      <cdr:nvSpPr>
        <cdr:cNvPr id="2" name="TextBox 1">
          <a:extLst xmlns:a="http://schemas.openxmlformats.org/drawingml/2006/main">
            <a:ext uri="{FF2B5EF4-FFF2-40B4-BE49-F238E27FC236}">
              <a16:creationId xmlns:a16="http://schemas.microsoft.com/office/drawing/2014/main" id="{14FD5488-7F31-A056-EAD0-FE3F07806C74}"/>
            </a:ext>
          </a:extLst>
        </cdr:cNvPr>
        <cdr:cNvSpPr txBox="1"/>
      </cdr:nvSpPr>
      <cdr:spPr>
        <a:xfrm xmlns:a="http://schemas.openxmlformats.org/drawingml/2006/main">
          <a:off x="2528331" y="238903"/>
          <a:ext cx="5104369" cy="48717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i="1" dirty="0"/>
            <a:t>Avg. rate change pre</a:t>
          </a:r>
          <a:r>
            <a:rPr lang="en-US" sz="1400" b="1" i="1" baseline="0" dirty="0"/>
            <a:t> </a:t>
          </a:r>
          <a:r>
            <a:rPr lang="en-US" sz="1400" b="1" i="1" dirty="0"/>
            <a:t>2Q22 was 6.4%; after 15.4%</a:t>
          </a:r>
        </a:p>
      </cdr:txBody>
    </cdr:sp>
  </cdr:relSizeAnchor>
  <cdr:relSizeAnchor xmlns:cdr="http://schemas.openxmlformats.org/drawingml/2006/chartDrawing">
    <cdr:from>
      <cdr:x>0.64063</cdr:x>
      <cdr:y>0.27951</cdr:y>
    </cdr:from>
    <cdr:to>
      <cdr:x>0.68854</cdr:x>
      <cdr:y>0.47396</cdr:y>
    </cdr:to>
    <cdr:cxnSp macro="">
      <cdr:nvCxnSpPr>
        <cdr:cNvPr id="4" name="Straight Arrow Connector 3">
          <a:extLst xmlns:a="http://schemas.openxmlformats.org/drawingml/2006/main">
            <a:ext uri="{FF2B5EF4-FFF2-40B4-BE49-F238E27FC236}">
              <a16:creationId xmlns:a16="http://schemas.microsoft.com/office/drawing/2014/main" id="{1B811A62-F528-75E6-54C3-29F9E2565ED2}"/>
            </a:ext>
          </a:extLst>
        </cdr:cNvPr>
        <cdr:cNvCxnSpPr/>
      </cdr:nvCxnSpPr>
      <cdr:spPr>
        <a:xfrm xmlns:a="http://schemas.openxmlformats.org/drawingml/2006/main">
          <a:off x="2928938" y="766763"/>
          <a:ext cx="219067" cy="533404"/>
        </a:xfrm>
        <a:prstGeom xmlns:a="http://schemas.openxmlformats.org/drawingml/2006/main" prst="straightConnector1">
          <a:avLst/>
        </a:prstGeom>
        <a:ln xmlns:a="http://schemas.openxmlformats.org/drawingml/2006/main" w="28575">
          <a:solidFill>
            <a:sysClr val="windowText" lastClr="00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0.08437</cdr:x>
      <cdr:y>0.02257</cdr:y>
    </cdr:from>
    <cdr:to>
      <cdr:x>0.93229</cdr:x>
      <cdr:y>0.38368</cdr:y>
    </cdr:to>
    <cdr:sp macro="" textlink="">
      <cdr:nvSpPr>
        <cdr:cNvPr id="9" name="TextBox 8">
          <a:extLst xmlns:a="http://schemas.openxmlformats.org/drawingml/2006/main">
            <a:ext uri="{FF2B5EF4-FFF2-40B4-BE49-F238E27FC236}">
              <a16:creationId xmlns:a16="http://schemas.microsoft.com/office/drawing/2014/main" id="{6C4ECCA7-7F76-4068-B4A2-E2D441DFB575}"/>
            </a:ext>
          </a:extLst>
        </cdr:cNvPr>
        <cdr:cNvSpPr txBox="1"/>
      </cdr:nvSpPr>
      <cdr:spPr>
        <a:xfrm xmlns:a="http://schemas.openxmlformats.org/drawingml/2006/main">
          <a:off x="385762" y="61913"/>
          <a:ext cx="3876675" cy="9906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i="1" dirty="0"/>
            <a:t>Volatility is diminishing as wage</a:t>
          </a:r>
          <a:r>
            <a:rPr lang="en-US" sz="1100" i="1" baseline="0" dirty="0"/>
            <a:t> inflation </a:t>
          </a:r>
        </a:p>
        <a:p xmlns:a="http://schemas.openxmlformats.org/drawingml/2006/main">
          <a:r>
            <a:rPr lang="en-US" sz="1100" i="1" baseline="0" dirty="0"/>
            <a:t>drifts lower. </a:t>
          </a:r>
        </a:p>
      </cdr:txBody>
    </cdr:sp>
  </cdr:relSizeAnchor>
</c:userShapes>
</file>

<file path=ppt/drawings/drawing3.xml><?xml version="1.0" encoding="utf-8"?>
<c:userShapes xmlns:c="http://schemas.openxmlformats.org/drawingml/2006/chart">
  <cdr:relSizeAnchor xmlns:cdr="http://schemas.openxmlformats.org/drawingml/2006/chartDrawing">
    <cdr:from>
      <cdr:x>0.25598</cdr:x>
      <cdr:y>0.14221</cdr:y>
    </cdr:from>
    <cdr:to>
      <cdr:x>0.31014</cdr:x>
      <cdr:y>0.14221</cdr:y>
    </cdr:to>
    <cdr:cxnSp macro="">
      <cdr:nvCxnSpPr>
        <cdr:cNvPr id="3" name="Straight Arrow Connector 2">
          <a:extLst xmlns:a="http://schemas.openxmlformats.org/drawingml/2006/main">
            <a:ext uri="{FF2B5EF4-FFF2-40B4-BE49-F238E27FC236}">
              <a16:creationId xmlns:a16="http://schemas.microsoft.com/office/drawing/2014/main" id="{0406D09F-FC3C-AC57-C053-BDD69CB9E918}"/>
            </a:ext>
          </a:extLst>
        </cdr:cNvPr>
        <cdr:cNvCxnSpPr/>
      </cdr:nvCxnSpPr>
      <cdr:spPr>
        <a:xfrm xmlns:a="http://schemas.openxmlformats.org/drawingml/2006/main" flipV="1">
          <a:off x="1953805" y="643645"/>
          <a:ext cx="413387" cy="0"/>
        </a:xfrm>
        <a:prstGeom xmlns:a="http://schemas.openxmlformats.org/drawingml/2006/main" prst="straightConnector1">
          <a:avLst/>
        </a:prstGeom>
        <a:ln xmlns:a="http://schemas.openxmlformats.org/drawingml/2006/main" w="28575">
          <a:solidFill>
            <a:srgbClr val="FFC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0.07812</cdr:x>
      <cdr:y>0.0573</cdr:y>
    </cdr:from>
    <cdr:to>
      <cdr:x>0.36771</cdr:x>
      <cdr:y>0.23438</cdr:y>
    </cdr:to>
    <cdr:sp macro="" textlink="">
      <cdr:nvSpPr>
        <cdr:cNvPr id="2" name="TextBox 1">
          <a:extLst xmlns:a="http://schemas.openxmlformats.org/drawingml/2006/main">
            <a:ext uri="{FF2B5EF4-FFF2-40B4-BE49-F238E27FC236}">
              <a16:creationId xmlns:a16="http://schemas.microsoft.com/office/drawing/2014/main" id="{5E101C59-341A-365B-EF43-0ACF5444EC55}"/>
            </a:ext>
          </a:extLst>
        </cdr:cNvPr>
        <cdr:cNvSpPr txBox="1"/>
      </cdr:nvSpPr>
      <cdr:spPr>
        <a:xfrm xmlns:a="http://schemas.openxmlformats.org/drawingml/2006/main">
          <a:off x="357165" y="157176"/>
          <a:ext cx="1324005" cy="48576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b="1" i="1" dirty="0"/>
            <a:t>Pandemic breakout</a:t>
          </a:r>
        </a:p>
        <a:p xmlns:a="http://schemas.openxmlformats.org/drawingml/2006/main">
          <a:r>
            <a:rPr lang="en-US" sz="1200" b="1" i="1" dirty="0"/>
            <a:t>raises volatility</a:t>
          </a:r>
        </a:p>
      </cdr:txBody>
    </cdr:sp>
  </cdr:relSizeAnchor>
  <cdr:relSizeAnchor xmlns:cdr="http://schemas.openxmlformats.org/drawingml/2006/chartDrawing">
    <cdr:from>
      <cdr:x>0.67742</cdr:x>
      <cdr:y>0.58557</cdr:y>
    </cdr:from>
    <cdr:to>
      <cdr:x>0.96753</cdr:x>
      <cdr:y>0.75685</cdr:y>
    </cdr:to>
    <cdr:sp macro="" textlink="">
      <cdr:nvSpPr>
        <cdr:cNvPr id="4" name="TextBox 1">
          <a:extLst xmlns:a="http://schemas.openxmlformats.org/drawingml/2006/main">
            <a:ext uri="{FF2B5EF4-FFF2-40B4-BE49-F238E27FC236}">
              <a16:creationId xmlns:a16="http://schemas.microsoft.com/office/drawing/2014/main" id="{99D97025-D0F8-53A0-49D6-D1C958E298FA}"/>
            </a:ext>
          </a:extLst>
        </cdr:cNvPr>
        <cdr:cNvSpPr txBox="1"/>
      </cdr:nvSpPr>
      <cdr:spPr>
        <a:xfrm xmlns:a="http://schemas.openxmlformats.org/drawingml/2006/main">
          <a:off x="5170536" y="2650270"/>
          <a:ext cx="2214336" cy="77519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i="1" dirty="0"/>
            <a:t>Volatility diminishing and series</a:t>
          </a:r>
        </a:p>
        <a:p xmlns:a="http://schemas.openxmlformats.org/drawingml/2006/main">
          <a:r>
            <a:rPr lang="en-US" sz="1200" b="1" i="1" dirty="0"/>
            <a:t>seems to be settling</a:t>
          </a:r>
          <a:r>
            <a:rPr lang="en-US" sz="1200" b="1" i="1" baseline="0" dirty="0"/>
            <a:t> nearer 3%</a:t>
          </a:r>
        </a:p>
        <a:p xmlns:a="http://schemas.openxmlformats.org/drawingml/2006/main">
          <a:r>
            <a:rPr lang="en-US" sz="1200" b="1" i="1" baseline="0" dirty="0"/>
            <a:t>Legal inflation near 8%!!</a:t>
          </a:r>
          <a:endParaRPr lang="en-US" sz="1200" b="1" i="1" dirty="0"/>
        </a:p>
      </cdr:txBody>
    </cdr:sp>
  </cdr:relSizeAnchor>
</c:userShapes>
</file>

<file path=ppt/drawings/drawing4.xml><?xml version="1.0" encoding="utf-8"?>
<c:userShapes xmlns:c="http://schemas.openxmlformats.org/drawingml/2006/chart">
  <cdr:relSizeAnchor xmlns:cdr="http://schemas.openxmlformats.org/drawingml/2006/chartDrawing">
    <cdr:from>
      <cdr:x>0.49715</cdr:x>
      <cdr:y>0.22561</cdr:y>
    </cdr:from>
    <cdr:to>
      <cdr:x>0.78229</cdr:x>
      <cdr:y>0.7644</cdr:y>
    </cdr:to>
    <cdr:cxnSp macro="">
      <cdr:nvCxnSpPr>
        <cdr:cNvPr id="3" name="Straight Arrow Connector 2">
          <a:extLst xmlns:a="http://schemas.openxmlformats.org/drawingml/2006/main">
            <a:ext uri="{FF2B5EF4-FFF2-40B4-BE49-F238E27FC236}">
              <a16:creationId xmlns:a16="http://schemas.microsoft.com/office/drawing/2014/main" id="{CC1994EE-EECE-D988-2ED6-B093C7C0F00D}"/>
            </a:ext>
          </a:extLst>
        </cdr:cNvPr>
        <cdr:cNvCxnSpPr/>
      </cdr:nvCxnSpPr>
      <cdr:spPr>
        <a:xfrm xmlns:a="http://schemas.openxmlformats.org/drawingml/2006/main" flipV="1">
          <a:off x="3794600" y="1021103"/>
          <a:ext cx="2176385" cy="2438549"/>
        </a:xfrm>
        <a:prstGeom xmlns:a="http://schemas.openxmlformats.org/drawingml/2006/main" prst="straightConnector1">
          <a:avLst/>
        </a:prstGeom>
        <a:ln xmlns:a="http://schemas.openxmlformats.org/drawingml/2006/main" w="38100">
          <a:solidFill>
            <a:sysClr val="windowText" lastClr="000000"/>
          </a:solidFill>
          <a:headEnd type="triangl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0.01979</cdr:x>
      <cdr:y>0.01016</cdr:y>
    </cdr:from>
    <cdr:to>
      <cdr:x>0.47187</cdr:x>
      <cdr:y>0.13618</cdr:y>
    </cdr:to>
    <cdr:sp macro="" textlink="">
      <cdr:nvSpPr>
        <cdr:cNvPr id="6" name="TextBox 5">
          <a:extLst xmlns:a="http://schemas.openxmlformats.org/drawingml/2006/main">
            <a:ext uri="{FF2B5EF4-FFF2-40B4-BE49-F238E27FC236}">
              <a16:creationId xmlns:a16="http://schemas.microsoft.com/office/drawing/2014/main" id="{4CFCCFFF-DFEE-56C6-8D24-1851BB73CAC6}"/>
            </a:ext>
          </a:extLst>
        </cdr:cNvPr>
        <cdr:cNvSpPr txBox="1"/>
      </cdr:nvSpPr>
      <cdr:spPr>
        <a:xfrm xmlns:a="http://schemas.openxmlformats.org/drawingml/2006/main">
          <a:off x="90487" y="23813"/>
          <a:ext cx="2066925" cy="29527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b="1" dirty="0"/>
            <a:t>Cases</a:t>
          </a:r>
          <a:r>
            <a:rPr lang="en-US" sz="1100" b="1" baseline="0" dirty="0"/>
            <a:t> setting for $10 Mil. or less</a:t>
          </a:r>
          <a:endParaRPr lang="en-US" sz="1100" b="1" dirty="0"/>
        </a:p>
      </cdr:txBody>
    </cdr:sp>
  </cdr:relSizeAnchor>
</c:userShapes>
</file>

<file path=ppt/drawings/drawing5.xml><?xml version="1.0" encoding="utf-8"?>
<c:userShapes xmlns:c="http://schemas.openxmlformats.org/drawingml/2006/chart">
  <cdr:relSizeAnchor xmlns:cdr="http://schemas.openxmlformats.org/drawingml/2006/chartDrawing">
    <cdr:from>
      <cdr:x>0.15383</cdr:x>
      <cdr:y>0.10492</cdr:y>
    </cdr:from>
    <cdr:to>
      <cdr:x>0.21425</cdr:x>
      <cdr:y>0.1709</cdr:y>
    </cdr:to>
    <cdr:cxnSp macro="">
      <cdr:nvCxnSpPr>
        <cdr:cNvPr id="3" name="Straight Arrow Connector 2">
          <a:extLst xmlns:a="http://schemas.openxmlformats.org/drawingml/2006/main">
            <a:ext uri="{FF2B5EF4-FFF2-40B4-BE49-F238E27FC236}">
              <a16:creationId xmlns:a16="http://schemas.microsoft.com/office/drawing/2014/main" id="{829EE337-F94C-A57E-8C0F-4A76AA7B6A38}"/>
            </a:ext>
          </a:extLst>
        </cdr:cNvPr>
        <cdr:cNvCxnSpPr/>
      </cdr:nvCxnSpPr>
      <cdr:spPr>
        <a:xfrm xmlns:a="http://schemas.openxmlformats.org/drawingml/2006/main">
          <a:off x="1174149" y="474868"/>
          <a:ext cx="461168" cy="298623"/>
        </a:xfrm>
        <a:prstGeom xmlns:a="http://schemas.openxmlformats.org/drawingml/2006/main" prst="straightConnector1">
          <a:avLst/>
        </a:prstGeom>
        <a:ln xmlns:a="http://schemas.openxmlformats.org/drawingml/2006/main" w="57150">
          <a:solidFill>
            <a:sysClr val="windowText" lastClr="00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0.75446</cdr:x>
      <cdr:y>0.31527</cdr:y>
    </cdr:from>
    <cdr:to>
      <cdr:x>0.81488</cdr:x>
      <cdr:y>0.38125</cdr:y>
    </cdr:to>
    <cdr:cxnSp macro="">
      <cdr:nvCxnSpPr>
        <cdr:cNvPr id="6" name="Straight Arrow Connector 5">
          <a:extLst xmlns:a="http://schemas.openxmlformats.org/drawingml/2006/main">
            <a:ext uri="{FF2B5EF4-FFF2-40B4-BE49-F238E27FC236}">
              <a16:creationId xmlns:a16="http://schemas.microsoft.com/office/drawing/2014/main" id="{B0B5CEE8-E55F-BA73-AEC5-B1EF9A2C377C}"/>
            </a:ext>
          </a:extLst>
        </cdr:cNvPr>
        <cdr:cNvCxnSpPr/>
      </cdr:nvCxnSpPr>
      <cdr:spPr>
        <a:xfrm xmlns:a="http://schemas.openxmlformats.org/drawingml/2006/main">
          <a:off x="5758574" y="1426892"/>
          <a:ext cx="461168" cy="298624"/>
        </a:xfrm>
        <a:prstGeom xmlns:a="http://schemas.openxmlformats.org/drawingml/2006/main" prst="straightConnector1">
          <a:avLst/>
        </a:prstGeom>
        <a:ln xmlns:a="http://schemas.openxmlformats.org/drawingml/2006/main" w="57150">
          <a:solidFill>
            <a:sysClr val="windowText" lastClr="00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0.45728</cdr:x>
      <cdr:y>0.18393</cdr:y>
    </cdr:from>
    <cdr:to>
      <cdr:x>0.51769</cdr:x>
      <cdr:y>0.24991</cdr:y>
    </cdr:to>
    <cdr:cxnSp macro="">
      <cdr:nvCxnSpPr>
        <cdr:cNvPr id="7" name="Straight Arrow Connector 6">
          <a:extLst xmlns:a="http://schemas.openxmlformats.org/drawingml/2006/main">
            <a:ext uri="{FF2B5EF4-FFF2-40B4-BE49-F238E27FC236}">
              <a16:creationId xmlns:a16="http://schemas.microsoft.com/office/drawing/2014/main" id="{B0B5CEE8-E55F-BA73-AEC5-B1EF9A2C377C}"/>
            </a:ext>
          </a:extLst>
        </cdr:cNvPr>
        <cdr:cNvCxnSpPr/>
      </cdr:nvCxnSpPr>
      <cdr:spPr>
        <a:xfrm xmlns:a="http://schemas.openxmlformats.org/drawingml/2006/main">
          <a:off x="3490283" y="832459"/>
          <a:ext cx="461091" cy="298623"/>
        </a:xfrm>
        <a:prstGeom xmlns:a="http://schemas.openxmlformats.org/drawingml/2006/main" prst="straightConnector1">
          <a:avLst/>
        </a:prstGeom>
        <a:ln xmlns:a="http://schemas.openxmlformats.org/drawingml/2006/main" w="57150">
          <a:solidFill>
            <a:sysClr val="windowText" lastClr="00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0.10159</cdr:x>
      <cdr:y>0.24028</cdr:y>
    </cdr:from>
    <cdr:to>
      <cdr:x>0.10194</cdr:x>
      <cdr:y>0.34734</cdr:y>
    </cdr:to>
    <cdr:cxnSp macro="">
      <cdr:nvCxnSpPr>
        <cdr:cNvPr id="8" name="Straight Arrow Connector 7">
          <a:extLst xmlns:a="http://schemas.openxmlformats.org/drawingml/2006/main">
            <a:ext uri="{FF2B5EF4-FFF2-40B4-BE49-F238E27FC236}">
              <a16:creationId xmlns:a16="http://schemas.microsoft.com/office/drawing/2014/main" id="{EC43E2C9-DDA0-7C2C-70AF-8E088DD3B6A0}"/>
            </a:ext>
          </a:extLst>
        </cdr:cNvPr>
        <cdr:cNvCxnSpPr/>
      </cdr:nvCxnSpPr>
      <cdr:spPr>
        <a:xfrm xmlns:a="http://schemas.openxmlformats.org/drawingml/2006/main" flipH="1">
          <a:off x="775373" y="1087501"/>
          <a:ext cx="2671" cy="484550"/>
        </a:xfrm>
        <a:prstGeom xmlns:a="http://schemas.openxmlformats.org/drawingml/2006/main" prst="straightConnector1">
          <a:avLst/>
        </a:prstGeom>
        <a:ln xmlns:a="http://schemas.openxmlformats.org/drawingml/2006/main" w="57150">
          <a:solidFill>
            <a:sysClr val="windowText" lastClr="00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6.xml><?xml version="1.0" encoding="utf-8"?>
<c:userShapes xmlns:c="http://schemas.openxmlformats.org/drawingml/2006/chart">
  <cdr:relSizeAnchor xmlns:cdr="http://schemas.openxmlformats.org/drawingml/2006/chartDrawing">
    <cdr:from>
      <cdr:x>0.72108</cdr:x>
      <cdr:y>0.73302</cdr:y>
    </cdr:from>
    <cdr:to>
      <cdr:x>0.83416</cdr:x>
      <cdr:y>0.82221</cdr:y>
    </cdr:to>
    <cdr:sp macro="" textlink="">
      <cdr:nvSpPr>
        <cdr:cNvPr id="2" name="TextBox 1">
          <a:extLst xmlns:a="http://schemas.openxmlformats.org/drawingml/2006/main">
            <a:ext uri="{FF2B5EF4-FFF2-40B4-BE49-F238E27FC236}">
              <a16:creationId xmlns:a16="http://schemas.microsoft.com/office/drawing/2014/main" id="{32E89E4B-7385-F95F-8450-C4C669655325}"/>
            </a:ext>
          </a:extLst>
        </cdr:cNvPr>
        <cdr:cNvSpPr txBox="1"/>
      </cdr:nvSpPr>
      <cdr:spPr>
        <a:xfrm xmlns:a="http://schemas.openxmlformats.org/drawingml/2006/main">
          <a:off x="5503758" y="3317643"/>
          <a:ext cx="863126" cy="40366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b="1" dirty="0"/>
            <a:t>Covid!</a:t>
          </a:r>
        </a:p>
      </cdr:txBody>
    </cdr:sp>
  </cdr:relSizeAnchor>
</c:userShapes>
</file>

<file path=ppt/drawings/drawing7.xml><?xml version="1.0" encoding="utf-8"?>
<c:userShapes xmlns:c="http://schemas.openxmlformats.org/drawingml/2006/chart">
  <cdr:relSizeAnchor xmlns:cdr="http://schemas.openxmlformats.org/drawingml/2006/chartDrawing">
    <cdr:from>
      <cdr:x>0.28229</cdr:x>
      <cdr:y>0.04697</cdr:y>
    </cdr:from>
    <cdr:to>
      <cdr:x>0.51771</cdr:x>
      <cdr:y>0.14394</cdr:y>
    </cdr:to>
    <cdr:sp macro="" textlink="">
      <cdr:nvSpPr>
        <cdr:cNvPr id="2" name="TextBox 1">
          <a:extLst xmlns:a="http://schemas.openxmlformats.org/drawingml/2006/main">
            <a:ext uri="{FF2B5EF4-FFF2-40B4-BE49-F238E27FC236}">
              <a16:creationId xmlns:a16="http://schemas.microsoft.com/office/drawing/2014/main" id="{2290E481-FE2F-3362-2563-1FEC199A8954}"/>
            </a:ext>
          </a:extLst>
        </cdr:cNvPr>
        <cdr:cNvSpPr txBox="1"/>
      </cdr:nvSpPr>
      <cdr:spPr>
        <a:xfrm xmlns:a="http://schemas.openxmlformats.org/drawingml/2006/main">
          <a:off x="1290638" y="147638"/>
          <a:ext cx="1076325"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dirty="0"/>
            <a:t>Adverse Dev</a:t>
          </a:r>
        </a:p>
      </cdr:txBody>
    </cdr:sp>
  </cdr:relSizeAnchor>
  <cdr:relSizeAnchor xmlns:cdr="http://schemas.openxmlformats.org/drawingml/2006/chartDrawing">
    <cdr:from>
      <cdr:x>0.59861</cdr:x>
      <cdr:y>0.57677</cdr:y>
    </cdr:from>
    <cdr:to>
      <cdr:x>0.83403</cdr:x>
      <cdr:y>0.67374</cdr:y>
    </cdr:to>
    <cdr:sp macro="" textlink="">
      <cdr:nvSpPr>
        <cdr:cNvPr id="3" name="TextBox 1">
          <a:extLst xmlns:a="http://schemas.openxmlformats.org/drawingml/2006/main">
            <a:ext uri="{FF2B5EF4-FFF2-40B4-BE49-F238E27FC236}">
              <a16:creationId xmlns:a16="http://schemas.microsoft.com/office/drawing/2014/main" id="{7FEFA045-3AF7-BC39-BE64-449EA534D615}"/>
            </a:ext>
          </a:extLst>
        </cdr:cNvPr>
        <cdr:cNvSpPr txBox="1"/>
      </cdr:nvSpPr>
      <cdr:spPr>
        <a:xfrm xmlns:a="http://schemas.openxmlformats.org/drawingml/2006/main">
          <a:off x="2736850" y="1812925"/>
          <a:ext cx="1076325" cy="3048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a:t>Fav Dev</a:t>
          </a:r>
        </a:p>
      </cdr:txBody>
    </cdr:sp>
  </cdr:relSizeAnchor>
</c:userShapes>
</file>

<file path=ppt/drawings/drawing8.xml><?xml version="1.0" encoding="utf-8"?>
<c:userShapes xmlns:c="http://schemas.openxmlformats.org/drawingml/2006/chart">
  <cdr:relSizeAnchor xmlns:cdr="http://schemas.openxmlformats.org/drawingml/2006/chartDrawing">
    <cdr:from>
      <cdr:x>0.48438</cdr:x>
      <cdr:y>0.05608</cdr:y>
    </cdr:from>
    <cdr:to>
      <cdr:x>0.86563</cdr:x>
      <cdr:y>0.14288</cdr:y>
    </cdr:to>
    <cdr:sp macro="" textlink="">
      <cdr:nvSpPr>
        <cdr:cNvPr id="2" name="TextBox 1">
          <a:extLst xmlns:a="http://schemas.openxmlformats.org/drawingml/2006/main">
            <a:ext uri="{FF2B5EF4-FFF2-40B4-BE49-F238E27FC236}">
              <a16:creationId xmlns:a16="http://schemas.microsoft.com/office/drawing/2014/main" id="{95683A55-5895-4541-8D30-6A1E2EFD3186}"/>
            </a:ext>
          </a:extLst>
        </cdr:cNvPr>
        <cdr:cNvSpPr txBox="1"/>
      </cdr:nvSpPr>
      <cdr:spPr>
        <a:xfrm xmlns:a="http://schemas.openxmlformats.org/drawingml/2006/main">
          <a:off x="3697127" y="253836"/>
          <a:ext cx="2909967" cy="39285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b="1" dirty="0"/>
            <a:t>Favorable Development &gt;0</a:t>
          </a:r>
        </a:p>
        <a:p xmlns:a="http://schemas.openxmlformats.org/drawingml/2006/main">
          <a:endParaRPr lang="en-US" sz="1100" dirty="0"/>
        </a:p>
      </cdr:txBody>
    </cdr:sp>
  </cdr:relSizeAnchor>
  <cdr:relSizeAnchor xmlns:cdr="http://schemas.openxmlformats.org/drawingml/2006/chartDrawing">
    <cdr:from>
      <cdr:x>0.26674</cdr:x>
      <cdr:y>0.73964</cdr:y>
    </cdr:from>
    <cdr:to>
      <cdr:x>0.61466</cdr:x>
      <cdr:y>0.8386</cdr:y>
    </cdr:to>
    <cdr:sp macro="" textlink="">
      <cdr:nvSpPr>
        <cdr:cNvPr id="3" name="TextBox 2">
          <a:extLst xmlns:a="http://schemas.openxmlformats.org/drawingml/2006/main">
            <a:ext uri="{FF2B5EF4-FFF2-40B4-BE49-F238E27FC236}">
              <a16:creationId xmlns:a16="http://schemas.microsoft.com/office/drawing/2014/main" id="{D1F6737D-69F5-4620-8D81-D0AC8D35ABD1}"/>
            </a:ext>
          </a:extLst>
        </cdr:cNvPr>
        <cdr:cNvSpPr txBox="1"/>
      </cdr:nvSpPr>
      <cdr:spPr>
        <a:xfrm xmlns:a="http://schemas.openxmlformats.org/drawingml/2006/main">
          <a:off x="2035943" y="3347564"/>
          <a:ext cx="2655569" cy="44788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b="1" dirty="0"/>
            <a:t>Adverse Development</a:t>
          </a:r>
          <a:r>
            <a:rPr lang="en-US" sz="1600" b="1" baseline="0" dirty="0"/>
            <a:t> &lt;0</a:t>
          </a:r>
          <a:endParaRPr lang="en-US" sz="1600" b="1" dirty="0"/>
        </a:p>
      </cdr:txBody>
    </cdr:sp>
  </cdr:relSizeAnchor>
  <cdr:relSizeAnchor xmlns:cdr="http://schemas.openxmlformats.org/drawingml/2006/chartDrawing">
    <cdr:from>
      <cdr:x>0.09896</cdr:x>
      <cdr:y>0.66407</cdr:y>
    </cdr:from>
    <cdr:to>
      <cdr:x>0.97635</cdr:x>
      <cdr:y>0.66407</cdr:y>
    </cdr:to>
    <cdr:cxnSp macro="">
      <cdr:nvCxnSpPr>
        <cdr:cNvPr id="5" name="Straight Connector 4">
          <a:extLst xmlns:a="http://schemas.openxmlformats.org/drawingml/2006/main">
            <a:ext uri="{FF2B5EF4-FFF2-40B4-BE49-F238E27FC236}">
              <a16:creationId xmlns:a16="http://schemas.microsoft.com/office/drawing/2014/main" id="{5AFE69C3-79A5-49C7-898E-F8BFF7FFBA38}"/>
            </a:ext>
          </a:extLst>
        </cdr:cNvPr>
        <cdr:cNvCxnSpPr/>
      </cdr:nvCxnSpPr>
      <cdr:spPr>
        <a:xfrm xmlns:a="http://schemas.openxmlformats.org/drawingml/2006/main">
          <a:off x="755332" y="3005542"/>
          <a:ext cx="6696868" cy="0"/>
        </a:xfrm>
        <a:prstGeom xmlns:a="http://schemas.openxmlformats.org/drawingml/2006/main" prst="line">
          <a:avLst/>
        </a:prstGeom>
        <a:ln xmlns:a="http://schemas.openxmlformats.org/drawingml/2006/main" w="28575">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9.xml><?xml version="1.0" encoding="utf-8"?>
<c:userShapes xmlns:c="http://schemas.openxmlformats.org/drawingml/2006/chart">
  <cdr:relSizeAnchor xmlns:cdr="http://schemas.openxmlformats.org/drawingml/2006/chartDrawing">
    <cdr:from>
      <cdr:x>0.07758</cdr:x>
      <cdr:y>0.06397</cdr:y>
    </cdr:from>
    <cdr:to>
      <cdr:x>0.97813</cdr:x>
      <cdr:y>0.15866</cdr:y>
    </cdr:to>
    <cdr:sp macro="" textlink="">
      <cdr:nvSpPr>
        <cdr:cNvPr id="2" name="TextBox 1">
          <a:extLst xmlns:a="http://schemas.openxmlformats.org/drawingml/2006/main">
            <a:ext uri="{FF2B5EF4-FFF2-40B4-BE49-F238E27FC236}">
              <a16:creationId xmlns:a16="http://schemas.microsoft.com/office/drawing/2014/main" id="{99957DCD-55CC-1C12-2CF2-69397E5A1A23}"/>
            </a:ext>
          </a:extLst>
        </cdr:cNvPr>
        <cdr:cNvSpPr txBox="1"/>
      </cdr:nvSpPr>
      <cdr:spPr>
        <a:xfrm xmlns:a="http://schemas.openxmlformats.org/drawingml/2006/main">
          <a:off x="262082" y="268288"/>
          <a:ext cx="3042227" cy="39716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b="1" dirty="0"/>
            <a:t>Similar ULRs with XS &amp; Umb higher most years</a:t>
          </a:r>
        </a:p>
      </cdr:txBody>
    </cdr:sp>
  </cdr:relSizeAnchor>
</c:userShape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8-16T11:53:50.61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0 122,'1236'0,"-1206"-2,51-8,23-2,-53 11,262-17,-280 14,52-8,121-1,6 1,-11 1,164-7,-243 10,135 8,-100 2,-116 0,51 9,-51-5,49 1,-61-7,264 13,-143-2,189-10,-146-4,1223 3,-1379 2,50 8,-51-4,54 0,22-8,123 4,-148 10,-55-7,52 2,691-8,-617 14,-2-1,-58-13,3 0,135 16,-37-2,-15-2,491 23,-504-22,-7 0,1859-13,-1827 15,-58-2,-3-3,85 4,-5-1,26 1,55 0,141 11,-135-17,-53-4,-129 8,48 2,1808-14,-1955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8-16T11:53:57.07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3,'403'-2,"427"5,-406 22,-266-16,164 5,-148-3,-25 0,152 14,28 0,-252-24,300 11,-145-3,51 5,18-5,-213-10,0 3,130 20,-126-9,-1-5,165-6,10 0,-144 10,59 1,304-14,-467 0,1-2,-1 1,1-2,28-10,-27 8,0 0,0 2,33-4,227 9,26-2,-197-11,37 0,1264 10,-686 4,389-2,-936 13,6-1,2564-13,-2581-11,-10 0,1321 10,-720 4,-716 0,51 9,-52-5,55 0,-25-6,-50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8-16T11:54:02.92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0 220,'630'-49,"-313"15,1569-51,-1330 84,254 4,-279 21,-137 2,-93-5,-162-12,200 6,-119-3,-18 0,53-1,35 1,25-15,354 6,-510 9,62 1,-115-14,316 15,-277-4,175-9,-141-3,1261 2,-1272 12,-12 1,470-14,-593 0,52-10,-52 5,57-1,885 8,-933-3,44-8,26-1,89-1,73-1,-228 11,48-8,33-1,-75 7,98-19,-19 1,417-71,-501 84,29-1,-1 3,1 3,80 8,-20-2,-25-4,125 5,-212 0,-1 1,41 13,-44-11,1-1,-1 0,1-2,22 2,-3-3,41 9,-11-1,1 0,-32-4,64 2,253-9,-336 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6T12:13:21.680"/>
    </inkml:context>
    <inkml:brush xml:id="br0">
      <inkml:brushProperty name="width" value="0.1" units="cm"/>
      <inkml:brushProperty name="height" value="0.1" units="cm"/>
    </inkml:brush>
  </inkml:definitions>
  <inkml:trace contextRef="#ctx0" brushRef="#br0">2650 231 24575,'-15'-8'-8035,"0"1"4405,-33-7 5773,17 5-1593,-63-18 3180,-161-26 0,133 38-2964,-1 5 0,-173 9 0,113 15-1028,1 8 0,-345 87 0,467-91 262,0 1 0,1 4 0,2 2 0,-90 53 0,107-53 0,2 2 0,0 2 0,1 1 0,2 2 0,2 1 0,-53 68 0,78-89 0,-1 0 0,2 1 0,0 0 0,0 1 0,1-1 0,1 1 0,1 0 0,0 0 0,0 1 0,1-1 0,1 1 0,1-1 0,0 1 0,2 27 0,1-24 0,1 1 0,1-1 0,1 1 0,1-1 0,0-1 0,1 1 0,1-1 0,1 0 0,0-1 0,1 0 0,15 19 0,5-1 0,1-1 0,1-2 0,2-1 0,1-1 0,1-2 0,40 22 0,14 3 0,143 59 0,-145-78 0,1-4 0,2-3 0,0-4 0,1-5 0,171 11 0,-79-24 0,364-37 0,-429 17 0,-1-6 0,-1-4 0,-1-5 0,-2-6 0,-2-4 0,-1-5 0,200-117 0,-275 141 0,-2-1 0,-1-2 0,-1-2 0,-1 0 0,-2-3 0,29-34 0,-48 52 0,-1-1 0,0 0 0,0-1 0,-2 0 0,1 0 0,-2-1 0,0 0 0,-1 0 0,0 0 0,-1-1 0,-1 0 0,-1 1 0,0-1 0,-1 0 0,0 0 0,-1 0 0,-1 0 0,-5-27 0,-3 15 0,0 1 0,-1 0 0,-2 1 0,-1 0 0,-1 1 0,-1 0 0,-1 1 0,-1 1 0,-1 0 0,-40-37 0,11 16 0,-2 3 0,-2 2 0,-103-60 0,96 67 0,-2 2 0,-2 2 0,0 3 0,-2 3 0,0 3 0,-1 3 0,-1 2 0,-123-8 0,150 22-1365,19 2-5461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6T12:14:33.808"/>
    </inkml:context>
    <inkml:brush xml:id="br0">
      <inkml:brushProperty name="width" value="0.1" units="cm"/>
      <inkml:brushProperty name="height" value="0.1" units="cm"/>
    </inkml:brush>
  </inkml:definitions>
  <inkml:trace contextRef="#ctx0" brushRef="#br0">2333 369 24575,'-3'-1'0,"0"-1"0,0 0 0,0 0 0,0 0 0,0 0 0,1 0 0,-1 0 0,1-1 0,-4-3 0,-4-4 0,-38-29 0,-3 2 0,0 2 0,-3 2 0,0 3 0,-2 2 0,-2 3 0,0 2 0,-100-25 0,103 36 0,0 2 0,0 3 0,-1 2 0,0 3 0,0 2 0,0 2 0,1 3 0,-1 3 0,-103 27 0,131-25 0,-1 1 0,2 1 0,-1 2 0,2 1 0,0 1 0,1 1 0,0 1 0,-22 23 0,0 4 0,1 2 0,-65 89 0,65-68 0,3 2 0,3 2 0,3 1 0,3 2 0,4 1 0,-21 81 0,-92 492 0,107-453 0,-12 86 0,12 1 0,1 374 0,39-420 0,50 342 0,-46-538 0,2-1 0,1 0 0,2 0 0,2-1 0,2-1 0,1-1 0,30 47 0,-16-36 0,2-2 0,1-2 0,3-1 0,77 69 0,-87-90 0,1-1 0,1-2 0,1-1 0,0-2 0,1 0 0,1-3 0,0 0 0,1-2 0,0-2 0,49 7 0,9-4 0,2-4 0,161-7 0,-177-4 0,1-5 0,-1-2 0,0-4 0,-1-4 0,93-33 0,-122 33 0,0-3 0,-1-1 0,-1-2 0,-2-3 0,0-1 0,-2-3 0,-1-1 0,-2-1 0,36-41 0,-22 12 0,-3-4 0,-3-1 0,-3-2 0,-2-2 0,50-122 0,-26 23 0,64-255 0,-94 276 0,-6-2 0,-7-1 0,-7 0 0,-7-303 0,-18 317 0,-7 1 0,-5 0 0,-6 2 0,-6 1 0,-87-224 0,46 182 60,-98-169 0,128 270-357,-3 1 0,-3 3 0,-3 1 0,-96-95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6T12:47:22.158"/>
    </inkml:context>
    <inkml:brush xml:id="br0">
      <inkml:brushProperty name="width" value="0.1" units="cm"/>
      <inkml:brushProperty name="height" value="0.1" units="cm"/>
    </inkml:brush>
  </inkml:definitions>
  <inkml:trace contextRef="#ctx0" brushRef="#br0">4426 434 24575,'-557'9'0,"112"-1"0,2-8 0,-400 7 0,8 66 0,698-49 0,2 5 0,-141 52 0,178-46 0,1 5 0,2 3 0,-123 79 0,194-108 0,1 2 0,1 1 0,0 1 0,1 0 0,1 2 0,1 0 0,-29 41 0,41-51 0,1 0 0,1 1 0,0 0 0,0 0 0,1 0 0,0 0 0,1 1 0,0 0 0,1-1 0,1 1 0,0 0 0,0 0 0,1 0 0,0 0 0,1 0 0,1 0 0,0 0 0,0-1 0,1 1 0,7 17 0,2-4 0,0 0 0,2-1 0,1 0 0,0-1 0,2-1 0,1 0 0,0-1 0,41 34 0,-7-12 0,1-3 0,91 51 0,-62-48 0,1-3 0,3-3 0,162 44 0,284 36 0,-282-67 0,-17 0 0,306 61 0,7-34 0,771-32 0,-792-39 0,412 48 0,-244-8 0,-626-43 0,478 3 0,-477-10 0,0-4 0,0-2 0,-1-3 0,-1-3 0,124-48 0,-150 46 0,-1-2 0,-1-2 0,40-29 0,-57 35 0,0-1 0,-1-1 0,0-1 0,-1-1 0,-2 0 0,20-29 0,-32 39 0,0 0 0,-1 0 0,-1 0 0,0 0 0,0-1 0,-1 1 0,0-1 0,-1 1 0,0-1 0,-1 0 0,0 0 0,0 1 0,-1-1 0,-1 0 0,0 1 0,0-1 0,-7-17 0,-6-13 0,-1 1 0,-43-75 0,-265-375 0,273 425 0,-2 3 0,-3 2 0,-3 3 0,-2 2 0,-2 3 0,-3 3 0,-72-41 0,50 40 0,-2 5 0,-2 4 0,-2 3 0,-1 5 0,-132-28 0,-381-62 0,-265-63 0,413 76 120,-8 38-1605,442 70-5341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B377B8-E5BB-4295-9966-3EC8C2B0BE4E}" type="datetimeFigureOut">
              <a:rPr lang="en-US" smtClean="0"/>
              <a:t>8/27/2024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C6AA2D-4A2A-4F64-89CC-C6D1B9A71F12}" type="slidenum">
              <a:rPr lang="en-US" smtClean="0"/>
              <a:t>‹#›</a:t>
            </a:fld>
            <a:endParaRPr lang="en-US" dirty="0"/>
          </a:p>
        </p:txBody>
      </p:sp>
    </p:spTree>
    <p:extLst>
      <p:ext uri="{BB962C8B-B14F-4D97-AF65-F5344CB8AC3E}">
        <p14:creationId xmlns:p14="http://schemas.microsoft.com/office/powerpoint/2010/main" val="1155218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referred Title Slide">
    <p:bg>
      <p:bgPr>
        <a:gradFill flip="none" rotWithShape="1">
          <a:gsLst>
            <a:gs pos="0">
              <a:schemeClr val="accent5">
                <a:lumMod val="5000"/>
                <a:lumOff val="95000"/>
              </a:schemeClr>
            </a:gs>
            <a:gs pos="74000">
              <a:schemeClr val="accent1">
                <a:lumMod val="20000"/>
                <a:lumOff val="80000"/>
              </a:schemeClr>
            </a:gs>
            <a:gs pos="83000">
              <a:schemeClr val="accent1">
                <a:lumMod val="20000"/>
                <a:lumOff val="80000"/>
              </a:schemeClr>
            </a:gs>
            <a:gs pos="100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833B6-FA5C-C068-4059-67F920E0C233}"/>
              </a:ext>
            </a:extLst>
          </p:cNvPr>
          <p:cNvSpPr>
            <a:spLocks noGrp="1"/>
          </p:cNvSpPr>
          <p:nvPr>
            <p:ph type="title" hasCustomPrompt="1"/>
          </p:nvPr>
        </p:nvSpPr>
        <p:spPr>
          <a:xfrm>
            <a:off x="838200" y="3274580"/>
            <a:ext cx="10515600" cy="706293"/>
          </a:xfrm>
        </p:spPr>
        <p:txBody>
          <a:bodyPr/>
          <a:lstStyle>
            <a:lvl1pPr algn="ctr">
              <a:defRPr b="1"/>
            </a:lvl1pPr>
          </a:lstStyle>
          <a:p>
            <a:r>
              <a:rPr lang="en-US" dirty="0"/>
              <a:t>Title of the Report is Here; Capitalize Important Words</a:t>
            </a:r>
          </a:p>
        </p:txBody>
      </p:sp>
      <p:sp>
        <p:nvSpPr>
          <p:cNvPr id="12" name="Footer Placeholder 4">
            <a:extLst>
              <a:ext uri="{FF2B5EF4-FFF2-40B4-BE49-F238E27FC236}">
                <a16:creationId xmlns:a16="http://schemas.microsoft.com/office/drawing/2014/main" id="{BF6F5E88-CD37-10A1-521C-4B7B366E11AF}"/>
              </a:ext>
            </a:extLst>
          </p:cNvPr>
          <p:cNvSpPr>
            <a:spLocks noGrp="1"/>
          </p:cNvSpPr>
          <p:nvPr>
            <p:ph type="ftr" sz="quarter" idx="3"/>
          </p:nvPr>
        </p:nvSpPr>
        <p:spPr>
          <a:xfrm>
            <a:off x="3572163" y="6405996"/>
            <a:ext cx="5047674" cy="365125"/>
          </a:xfrm>
          <a:prstGeom prst="rect">
            <a:avLst/>
          </a:prstGeom>
        </p:spPr>
        <p:txBody>
          <a:bodyPr vert="horz" lIns="91440" tIns="45720" rIns="91440" bIns="45720" rtlCol="0" anchor="ctr"/>
          <a:lstStyle>
            <a:lvl1pPr algn="ctr">
              <a:defRPr sz="1200" i="1">
                <a:solidFill>
                  <a:schemeClr val="tx1"/>
                </a:solidFill>
              </a:defRPr>
            </a:lvl1pPr>
          </a:lstStyle>
          <a:p>
            <a:r>
              <a:rPr lang="en-US" dirty="0"/>
              <a:t>Research and Analysis for Insurance Professionals</a:t>
            </a:r>
          </a:p>
        </p:txBody>
      </p:sp>
      <p:sp>
        <p:nvSpPr>
          <p:cNvPr id="4" name="Text Placeholder 15">
            <a:extLst>
              <a:ext uri="{FF2B5EF4-FFF2-40B4-BE49-F238E27FC236}">
                <a16:creationId xmlns:a16="http://schemas.microsoft.com/office/drawing/2014/main" id="{74F5077A-342A-1BB0-41A8-4CE937C2822C}"/>
              </a:ext>
            </a:extLst>
          </p:cNvPr>
          <p:cNvSpPr>
            <a:spLocks noGrp="1"/>
          </p:cNvSpPr>
          <p:nvPr>
            <p:ph type="body" sz="quarter" idx="11" hasCustomPrompt="1"/>
          </p:nvPr>
        </p:nvSpPr>
        <p:spPr>
          <a:xfrm>
            <a:off x="838200" y="4325939"/>
            <a:ext cx="10515600" cy="702912"/>
          </a:xfrm>
        </p:spPr>
        <p:txBody>
          <a:bodyPr/>
          <a:lstStyle>
            <a:lvl1pPr marL="0" indent="0" algn="ctr">
              <a:buNone/>
              <a:defRPr i="1"/>
            </a:lvl1pPr>
            <a:lvl2pPr algn="ctr">
              <a:defRPr/>
            </a:lvl2pPr>
            <a:lvl3pPr algn="ctr">
              <a:defRPr/>
            </a:lvl3pPr>
            <a:lvl4pPr algn="ctr">
              <a:defRPr/>
            </a:lvl4pPr>
            <a:lvl5pPr algn="ctr">
              <a:defRPr/>
            </a:lvl5pPr>
          </a:lstStyle>
          <a:p>
            <a:pPr lvl="0"/>
            <a:r>
              <a:rPr lang="en-US" dirty="0"/>
              <a:t>Subtitle</a:t>
            </a:r>
          </a:p>
        </p:txBody>
      </p:sp>
      <p:sp>
        <p:nvSpPr>
          <p:cNvPr id="5" name="Text Placeholder 15">
            <a:extLst>
              <a:ext uri="{FF2B5EF4-FFF2-40B4-BE49-F238E27FC236}">
                <a16:creationId xmlns:a16="http://schemas.microsoft.com/office/drawing/2014/main" id="{4AF2EE5D-E180-C375-23B1-C2202C8A5FCE}"/>
              </a:ext>
            </a:extLst>
          </p:cNvPr>
          <p:cNvSpPr>
            <a:spLocks noGrp="1"/>
          </p:cNvSpPr>
          <p:nvPr>
            <p:ph type="body" sz="quarter" idx="12" hasCustomPrompt="1"/>
          </p:nvPr>
        </p:nvSpPr>
        <p:spPr>
          <a:xfrm>
            <a:off x="838200" y="5624051"/>
            <a:ext cx="10515600" cy="520079"/>
          </a:xfrm>
        </p:spPr>
        <p:txBody>
          <a:bodyPr anchor="b">
            <a:normAutofit/>
          </a:bodyPr>
          <a:lstStyle>
            <a:lvl1pPr marL="0" indent="0" algn="ctr">
              <a:buNone/>
              <a:defRPr sz="2000"/>
            </a:lvl1pPr>
            <a:lvl2pPr algn="ctr">
              <a:defRPr/>
            </a:lvl2pPr>
            <a:lvl3pPr algn="ctr">
              <a:defRPr/>
            </a:lvl3pPr>
            <a:lvl4pPr algn="ctr">
              <a:defRPr/>
            </a:lvl4pPr>
            <a:lvl5pPr algn="ctr">
              <a:defRPr/>
            </a:lvl5pPr>
          </a:lstStyle>
          <a:p>
            <a:pPr lvl="0"/>
            <a:r>
              <a:rPr lang="en-US" dirty="0"/>
              <a:t>Month, Day, Year</a:t>
            </a:r>
          </a:p>
        </p:txBody>
      </p:sp>
      <p:sp>
        <p:nvSpPr>
          <p:cNvPr id="6" name="Title 1">
            <a:extLst>
              <a:ext uri="{FF2B5EF4-FFF2-40B4-BE49-F238E27FC236}">
                <a16:creationId xmlns:a16="http://schemas.microsoft.com/office/drawing/2014/main" id="{01249397-6BE6-52CC-B43D-9AA3BEB178FD}"/>
              </a:ext>
            </a:extLst>
          </p:cNvPr>
          <p:cNvSpPr txBox="1">
            <a:spLocks/>
          </p:cNvSpPr>
          <p:nvPr userDrawn="1"/>
        </p:nvSpPr>
        <p:spPr>
          <a:xfrm>
            <a:off x="1524000" y="1986923"/>
            <a:ext cx="9144000" cy="943109"/>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b="1" kern="1200">
                <a:solidFill>
                  <a:schemeClr val="tx1"/>
                </a:solidFill>
                <a:latin typeface="+mj-lt"/>
                <a:ea typeface="+mj-ea"/>
                <a:cs typeface="+mj-cs"/>
              </a:defRPr>
            </a:lvl1pPr>
          </a:lstStyle>
          <a:p>
            <a:r>
              <a:rPr lang="en-US" b="0" dirty="0"/>
              <a:t>Society of Insurance Financial Management</a:t>
            </a:r>
          </a:p>
        </p:txBody>
      </p:sp>
      <p:pic>
        <p:nvPicPr>
          <p:cNvPr id="8" name="Picture 7" descr="Diagram, engineering drawing&#10;&#10;Description automatically generated">
            <a:extLst>
              <a:ext uri="{FF2B5EF4-FFF2-40B4-BE49-F238E27FC236}">
                <a16:creationId xmlns:a16="http://schemas.microsoft.com/office/drawing/2014/main" id="{DE9D2876-EC6B-FB90-69E7-AD21929692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74109" y="136525"/>
            <a:ext cx="6243782" cy="1416794"/>
          </a:xfrm>
          <a:prstGeom prst="rect">
            <a:avLst/>
          </a:prstGeom>
        </p:spPr>
      </p:pic>
    </p:spTree>
    <p:extLst>
      <p:ext uri="{BB962C8B-B14F-4D97-AF65-F5344CB8AC3E}">
        <p14:creationId xmlns:p14="http://schemas.microsoft.com/office/powerpoint/2010/main" val="1535174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2nd Alternate">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9A8ECEAB-E16A-F8F8-627F-1032ACAD42FE}"/>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20170" b="14023"/>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F9C7EE0C-013F-5722-2A7F-BD938625132E}"/>
              </a:ext>
            </a:extLst>
          </p:cNvPr>
          <p:cNvSpPr/>
          <p:nvPr userDrawn="1"/>
        </p:nvSpPr>
        <p:spPr>
          <a:xfrm>
            <a:off x="-1" y="0"/>
            <a:ext cx="12192000" cy="6858000"/>
          </a:xfrm>
          <a:prstGeom prst="rect">
            <a:avLst/>
          </a:prstGeom>
          <a:solidFill>
            <a:schemeClr val="tx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iagram, engineering drawing&#10;&#10;Description automatically generated">
            <a:extLst>
              <a:ext uri="{FF2B5EF4-FFF2-40B4-BE49-F238E27FC236}">
                <a16:creationId xmlns:a16="http://schemas.microsoft.com/office/drawing/2014/main" id="{F6DA51A2-672F-6E28-4F26-5D9F94B1295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73277" y="302671"/>
            <a:ext cx="6845445" cy="1553319"/>
          </a:xfrm>
          <a:prstGeom prst="rect">
            <a:avLst/>
          </a:prstGeom>
        </p:spPr>
      </p:pic>
      <p:sp>
        <p:nvSpPr>
          <p:cNvPr id="2" name="Title 1">
            <a:extLst>
              <a:ext uri="{FF2B5EF4-FFF2-40B4-BE49-F238E27FC236}">
                <a16:creationId xmlns:a16="http://schemas.microsoft.com/office/drawing/2014/main" id="{1481FF87-3F12-B716-C426-C956E6593DD9}"/>
              </a:ext>
            </a:extLst>
          </p:cNvPr>
          <p:cNvSpPr>
            <a:spLocks noGrp="1"/>
          </p:cNvSpPr>
          <p:nvPr>
            <p:ph type="title" hasCustomPrompt="1"/>
          </p:nvPr>
        </p:nvSpPr>
        <p:spPr>
          <a:xfrm>
            <a:off x="831850" y="2039012"/>
            <a:ext cx="10515600" cy="1333144"/>
          </a:xfrm>
        </p:spPr>
        <p:txBody>
          <a:bodyPr anchor="b"/>
          <a:lstStyle>
            <a:lvl1pPr>
              <a:defRPr sz="5400">
                <a:solidFill>
                  <a:schemeClr val="accent2"/>
                </a:solidFill>
              </a:defRPr>
            </a:lvl1pPr>
          </a:lstStyle>
          <a:p>
            <a:r>
              <a:rPr lang="en-US" dirty="0"/>
              <a:t>New Section of the Report</a:t>
            </a:r>
          </a:p>
        </p:txBody>
      </p:sp>
      <p:sp>
        <p:nvSpPr>
          <p:cNvPr id="3" name="Text Placeholder 2">
            <a:extLst>
              <a:ext uri="{FF2B5EF4-FFF2-40B4-BE49-F238E27FC236}">
                <a16:creationId xmlns:a16="http://schemas.microsoft.com/office/drawing/2014/main" id="{FB6ED1FA-B6CF-FF3C-63AE-1832B27148E2}"/>
              </a:ext>
            </a:extLst>
          </p:cNvPr>
          <p:cNvSpPr>
            <a:spLocks noGrp="1"/>
          </p:cNvSpPr>
          <p:nvPr>
            <p:ph type="body" idx="1" hasCustomPrompt="1"/>
          </p:nvPr>
        </p:nvSpPr>
        <p:spPr>
          <a:xfrm>
            <a:off x="831850" y="3854153"/>
            <a:ext cx="10515600" cy="2235497"/>
          </a:xfrm>
        </p:spPr>
        <p:txBody>
          <a:bodyPr/>
          <a:lstStyle>
            <a:lvl1pPr marL="0" indent="0">
              <a:buNone/>
              <a:defRPr sz="2400" i="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Place text here with the major takeaway(s) from this section – what we want people to remember. Use sentences with punctuation.</a:t>
            </a:r>
          </a:p>
        </p:txBody>
      </p:sp>
      <p:sp>
        <p:nvSpPr>
          <p:cNvPr id="4" name="Footer Placeholder 4">
            <a:extLst>
              <a:ext uri="{FF2B5EF4-FFF2-40B4-BE49-F238E27FC236}">
                <a16:creationId xmlns:a16="http://schemas.microsoft.com/office/drawing/2014/main" id="{7270DEF6-2B21-8C22-2AC9-2F1E62E39805}"/>
              </a:ext>
            </a:extLst>
          </p:cNvPr>
          <p:cNvSpPr>
            <a:spLocks noGrp="1"/>
          </p:cNvSpPr>
          <p:nvPr>
            <p:ph type="ftr" sz="quarter" idx="3"/>
          </p:nvPr>
        </p:nvSpPr>
        <p:spPr>
          <a:xfrm>
            <a:off x="3572163" y="6405996"/>
            <a:ext cx="5047674" cy="365125"/>
          </a:xfrm>
          <a:prstGeom prst="rect">
            <a:avLst/>
          </a:prstGeom>
        </p:spPr>
        <p:txBody>
          <a:bodyPr vert="horz" lIns="91440" tIns="45720" rIns="91440" bIns="45720" rtlCol="0" anchor="ctr"/>
          <a:lstStyle>
            <a:lvl1pPr algn="ctr">
              <a:defRPr sz="1200" i="1">
                <a:solidFill>
                  <a:schemeClr val="bg1"/>
                </a:solidFill>
              </a:defRPr>
            </a:lvl1pPr>
          </a:lstStyle>
          <a:p>
            <a:r>
              <a:rPr lang="en-US" dirty="0"/>
              <a:t>Research and Analysis for Insurance Professionals</a:t>
            </a:r>
          </a:p>
        </p:txBody>
      </p:sp>
      <p:sp>
        <p:nvSpPr>
          <p:cNvPr id="7" name="Slide Number Placeholder 5">
            <a:extLst>
              <a:ext uri="{FF2B5EF4-FFF2-40B4-BE49-F238E27FC236}">
                <a16:creationId xmlns:a16="http://schemas.microsoft.com/office/drawing/2014/main" id="{1C887740-6B51-4E38-DCE3-16CB86321B18}"/>
              </a:ext>
            </a:extLst>
          </p:cNvPr>
          <p:cNvSpPr>
            <a:spLocks noGrp="1"/>
          </p:cNvSpPr>
          <p:nvPr>
            <p:ph type="sldNum" sz="quarter" idx="4"/>
          </p:nvPr>
        </p:nvSpPr>
        <p:spPr>
          <a:xfrm>
            <a:off x="8719421" y="6405996"/>
            <a:ext cx="2643616" cy="365125"/>
          </a:xfrm>
          <a:prstGeom prst="rect">
            <a:avLst/>
          </a:prstGeom>
        </p:spPr>
        <p:txBody>
          <a:bodyPr anchor="ctr"/>
          <a:lstStyle>
            <a:lvl1pPr>
              <a:defRPr sz="1200">
                <a:solidFill>
                  <a:schemeClr val="bg1"/>
                </a:solidFill>
              </a:defRPr>
            </a:lvl1pPr>
          </a:lstStyle>
          <a:p>
            <a:pPr algn="r"/>
            <a:fld id="{43CE825B-6020-45B9-9704-EAB41EA1B55C}" type="slidenum">
              <a:rPr lang="en-US" smtClean="0"/>
              <a:pPr algn="r"/>
              <a:t>‹#›</a:t>
            </a:fld>
            <a:endParaRPr lang="en-US" dirty="0"/>
          </a:p>
        </p:txBody>
      </p:sp>
      <p:sp>
        <p:nvSpPr>
          <p:cNvPr id="10" name="Text Placeholder 13">
            <a:extLst>
              <a:ext uri="{FF2B5EF4-FFF2-40B4-BE49-F238E27FC236}">
                <a16:creationId xmlns:a16="http://schemas.microsoft.com/office/drawing/2014/main" id="{5F6F556E-706B-3173-036C-4767E2E362ED}"/>
              </a:ext>
            </a:extLst>
          </p:cNvPr>
          <p:cNvSpPr>
            <a:spLocks noGrp="1"/>
          </p:cNvSpPr>
          <p:nvPr>
            <p:ph type="body" sz="quarter" idx="10" hasCustomPrompt="1"/>
          </p:nvPr>
        </p:nvSpPr>
        <p:spPr>
          <a:xfrm>
            <a:off x="838200" y="6405563"/>
            <a:ext cx="2634379" cy="365125"/>
          </a:xfrm>
        </p:spPr>
        <p:txBody>
          <a:bodyPr anchor="ctr">
            <a:normAutofit/>
          </a:bodyPr>
          <a:lstStyle>
            <a:lvl1pPr marL="0" indent="0">
              <a:buNone/>
              <a:defRPr lang="en-US" sz="800" kern="1200" dirty="0">
                <a:solidFill>
                  <a:schemeClr val="bg1"/>
                </a:solidFill>
                <a:latin typeface="+mn-lt"/>
                <a:ea typeface="+mn-ea"/>
                <a:cs typeface="+mn-cs"/>
              </a:defRPr>
            </a:lvl1pPr>
          </a:lstStyle>
          <a:p>
            <a:pPr lvl="0"/>
            <a:r>
              <a:rPr lang="en-US" dirty="0"/>
              <a:t>Source: </a:t>
            </a:r>
          </a:p>
        </p:txBody>
      </p:sp>
    </p:spTree>
    <p:extLst>
      <p:ext uri="{BB962C8B-B14F-4D97-AF65-F5344CB8AC3E}">
        <p14:creationId xmlns:p14="http://schemas.microsoft.com/office/powerpoint/2010/main" val="210962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g Image Preferred">
    <p:bg>
      <p:bgPr>
        <a:gradFill flip="none" rotWithShape="1">
          <a:gsLst>
            <a:gs pos="0">
              <a:schemeClr val="accent5">
                <a:lumMod val="5000"/>
                <a:lumOff val="95000"/>
              </a:schemeClr>
            </a:gs>
            <a:gs pos="74000">
              <a:schemeClr val="accent1">
                <a:lumMod val="20000"/>
                <a:lumOff val="80000"/>
              </a:schemeClr>
            </a:gs>
            <a:gs pos="83000">
              <a:schemeClr val="accent1">
                <a:lumMod val="20000"/>
                <a:lumOff val="80000"/>
              </a:schemeClr>
            </a:gs>
            <a:gs pos="100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833B6-FA5C-C068-4059-67F920E0C233}"/>
              </a:ext>
            </a:extLst>
          </p:cNvPr>
          <p:cNvSpPr>
            <a:spLocks noGrp="1"/>
          </p:cNvSpPr>
          <p:nvPr>
            <p:ph type="title" hasCustomPrompt="1"/>
          </p:nvPr>
        </p:nvSpPr>
        <p:spPr/>
        <p:txBody>
          <a:bodyPr/>
          <a:lstStyle>
            <a:lvl1pPr>
              <a:defRPr b="1"/>
            </a:lvl1pPr>
          </a:lstStyle>
          <a:p>
            <a:r>
              <a:rPr lang="en-US" dirty="0"/>
              <a:t>Title of Slide Here; Capitalize Important Words</a:t>
            </a:r>
          </a:p>
        </p:txBody>
      </p:sp>
      <p:sp>
        <p:nvSpPr>
          <p:cNvPr id="7" name="Footer Placeholder 4">
            <a:extLst>
              <a:ext uri="{FF2B5EF4-FFF2-40B4-BE49-F238E27FC236}">
                <a16:creationId xmlns:a16="http://schemas.microsoft.com/office/drawing/2014/main" id="{F9E14764-0D42-0A9E-D81C-F33CE21F3FF3}"/>
              </a:ext>
            </a:extLst>
          </p:cNvPr>
          <p:cNvSpPr txBox="1">
            <a:spLocks/>
          </p:cNvSpPr>
          <p:nvPr userDrawn="1"/>
        </p:nvSpPr>
        <p:spPr>
          <a:xfrm>
            <a:off x="272061" y="6356349"/>
            <a:ext cx="3283010" cy="365125"/>
          </a:xfrm>
          <a:prstGeom prst="rect">
            <a:avLst/>
          </a:prstGeom>
        </p:spPr>
        <p:txBody>
          <a:bodyPr vert="horz" lIns="91440" tIns="45720" rIns="91440" bIns="45720" rtlCol="0" anchor="ctr"/>
          <a:lstStyle>
            <a:defPPr>
              <a:defRPr lang="en-US"/>
            </a:defPPr>
            <a:lvl1pPr marL="0" algn="ctr" defTabSz="914400" rtl="0" eaLnBrk="1" latinLnBrk="0" hangingPunct="1">
              <a:defRPr sz="1400" i="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sz="1050" i="0" dirty="0">
              <a:solidFill>
                <a:schemeClr val="tx1"/>
              </a:solidFill>
            </a:endParaRPr>
          </a:p>
        </p:txBody>
      </p:sp>
      <p:sp>
        <p:nvSpPr>
          <p:cNvPr id="12" name="Footer Placeholder 4">
            <a:extLst>
              <a:ext uri="{FF2B5EF4-FFF2-40B4-BE49-F238E27FC236}">
                <a16:creationId xmlns:a16="http://schemas.microsoft.com/office/drawing/2014/main" id="{BF6F5E88-CD37-10A1-521C-4B7B366E11AF}"/>
              </a:ext>
            </a:extLst>
          </p:cNvPr>
          <p:cNvSpPr>
            <a:spLocks noGrp="1"/>
          </p:cNvSpPr>
          <p:nvPr>
            <p:ph type="ftr" sz="quarter" idx="3"/>
          </p:nvPr>
        </p:nvSpPr>
        <p:spPr>
          <a:xfrm>
            <a:off x="3572163" y="6405996"/>
            <a:ext cx="5047674" cy="365125"/>
          </a:xfrm>
          <a:prstGeom prst="rect">
            <a:avLst/>
          </a:prstGeom>
        </p:spPr>
        <p:txBody>
          <a:bodyPr vert="horz" lIns="91440" tIns="45720" rIns="91440" bIns="45720" rtlCol="0" anchor="ctr"/>
          <a:lstStyle>
            <a:lvl1pPr algn="ctr">
              <a:defRPr sz="1200" i="1">
                <a:solidFill>
                  <a:schemeClr val="tx1"/>
                </a:solidFill>
              </a:defRPr>
            </a:lvl1pPr>
          </a:lstStyle>
          <a:p>
            <a:r>
              <a:rPr lang="en-US" dirty="0"/>
              <a:t>Research and Analysis for Insurance Professionals</a:t>
            </a:r>
          </a:p>
        </p:txBody>
      </p:sp>
      <p:sp>
        <p:nvSpPr>
          <p:cNvPr id="13" name="Slide Number Placeholder 5">
            <a:extLst>
              <a:ext uri="{FF2B5EF4-FFF2-40B4-BE49-F238E27FC236}">
                <a16:creationId xmlns:a16="http://schemas.microsoft.com/office/drawing/2014/main" id="{2D63351F-B978-A094-E99D-34DAC645C10F}"/>
              </a:ext>
            </a:extLst>
          </p:cNvPr>
          <p:cNvSpPr>
            <a:spLocks noGrp="1"/>
          </p:cNvSpPr>
          <p:nvPr>
            <p:ph type="sldNum" sz="quarter" idx="4"/>
          </p:nvPr>
        </p:nvSpPr>
        <p:spPr>
          <a:xfrm>
            <a:off x="8719421" y="6405996"/>
            <a:ext cx="2643616" cy="365125"/>
          </a:xfrm>
          <a:prstGeom prst="rect">
            <a:avLst/>
          </a:prstGeom>
        </p:spPr>
        <p:txBody>
          <a:bodyPr anchor="ctr"/>
          <a:lstStyle>
            <a:lvl1pPr>
              <a:defRPr sz="1200"/>
            </a:lvl1pPr>
          </a:lstStyle>
          <a:p>
            <a:pPr algn="r"/>
            <a:fld id="{43CE825B-6020-45B9-9704-EAB41EA1B55C}" type="slidenum">
              <a:rPr lang="en-US" smtClean="0"/>
              <a:pPr algn="r"/>
              <a:t>‹#›</a:t>
            </a:fld>
            <a:endParaRPr lang="en-US" dirty="0"/>
          </a:p>
        </p:txBody>
      </p:sp>
      <p:sp>
        <p:nvSpPr>
          <p:cNvPr id="4" name="Text Placeholder 13">
            <a:extLst>
              <a:ext uri="{FF2B5EF4-FFF2-40B4-BE49-F238E27FC236}">
                <a16:creationId xmlns:a16="http://schemas.microsoft.com/office/drawing/2014/main" id="{C577A3DD-E914-9C40-D636-EB7EC12CDF3A}"/>
              </a:ext>
            </a:extLst>
          </p:cNvPr>
          <p:cNvSpPr>
            <a:spLocks noGrp="1"/>
          </p:cNvSpPr>
          <p:nvPr>
            <p:ph type="body" sz="quarter" idx="10" hasCustomPrompt="1"/>
          </p:nvPr>
        </p:nvSpPr>
        <p:spPr>
          <a:xfrm>
            <a:off x="838200" y="6405563"/>
            <a:ext cx="2634379" cy="365125"/>
          </a:xfrm>
        </p:spPr>
        <p:txBody>
          <a:bodyPr anchor="ctr">
            <a:normAutofit/>
          </a:bodyPr>
          <a:lstStyle>
            <a:lvl1pPr marL="0" indent="0">
              <a:buNone/>
              <a:defRPr lang="en-US" sz="800" kern="1200" dirty="0">
                <a:solidFill>
                  <a:schemeClr val="tx1"/>
                </a:solidFill>
                <a:latin typeface="+mn-lt"/>
                <a:ea typeface="+mn-ea"/>
                <a:cs typeface="+mn-cs"/>
              </a:defRPr>
            </a:lvl1pPr>
          </a:lstStyle>
          <a:p>
            <a:pPr lvl="0"/>
            <a:r>
              <a:rPr lang="en-US" dirty="0"/>
              <a:t>Source: </a:t>
            </a:r>
          </a:p>
        </p:txBody>
      </p:sp>
      <p:sp>
        <p:nvSpPr>
          <p:cNvPr id="10" name="Picture Placeholder 8">
            <a:extLst>
              <a:ext uri="{FF2B5EF4-FFF2-40B4-BE49-F238E27FC236}">
                <a16:creationId xmlns:a16="http://schemas.microsoft.com/office/drawing/2014/main" id="{85EA4A74-C192-68DB-8639-DAFEB995F5C5}"/>
              </a:ext>
            </a:extLst>
          </p:cNvPr>
          <p:cNvSpPr>
            <a:spLocks noGrp="1"/>
          </p:cNvSpPr>
          <p:nvPr>
            <p:ph type="pic" sz="quarter" idx="11" hasCustomPrompt="1"/>
          </p:nvPr>
        </p:nvSpPr>
        <p:spPr>
          <a:xfrm>
            <a:off x="828963" y="1564996"/>
            <a:ext cx="7632131" cy="4526112"/>
          </a:xfrm>
        </p:spPr>
        <p:txBody>
          <a:bodyPr/>
          <a:lstStyle>
            <a:lvl1pPr marL="0" indent="0">
              <a:buNone/>
              <a:defRPr/>
            </a:lvl1pPr>
          </a:lstStyle>
          <a:p>
            <a:r>
              <a:rPr lang="en-US" dirty="0"/>
              <a:t>  </a:t>
            </a:r>
          </a:p>
        </p:txBody>
      </p:sp>
      <p:sp>
        <p:nvSpPr>
          <p:cNvPr id="14" name="Text Placeholder 13">
            <a:extLst>
              <a:ext uri="{FF2B5EF4-FFF2-40B4-BE49-F238E27FC236}">
                <a16:creationId xmlns:a16="http://schemas.microsoft.com/office/drawing/2014/main" id="{5BF1C73A-FC9C-949D-6F32-CEA611A55C7E}"/>
              </a:ext>
            </a:extLst>
          </p:cNvPr>
          <p:cNvSpPr>
            <a:spLocks noGrp="1"/>
          </p:cNvSpPr>
          <p:nvPr>
            <p:ph type="body" sz="quarter" idx="12"/>
          </p:nvPr>
        </p:nvSpPr>
        <p:spPr>
          <a:xfrm>
            <a:off x="9074552" y="1531658"/>
            <a:ext cx="2263139" cy="4559450"/>
          </a:xfrm>
        </p:spPr>
        <p:txBody>
          <a:bodyPr>
            <a:normAutofit/>
          </a:bodyPr>
          <a:lstStyle>
            <a:lvl1pPr marL="0" indent="0">
              <a:buNone/>
              <a:defRPr sz="1600" i="1"/>
            </a:lvl1pPr>
          </a:lstStyle>
          <a:p>
            <a:pPr lvl="0"/>
            <a:endParaRPr lang="en-US" dirty="0"/>
          </a:p>
        </p:txBody>
      </p:sp>
    </p:spTree>
    <p:extLst>
      <p:ext uri="{BB962C8B-B14F-4D97-AF65-F5344CB8AC3E}">
        <p14:creationId xmlns:p14="http://schemas.microsoft.com/office/powerpoint/2010/main" val="8982522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g Image 1st Alternate">
    <p:bg>
      <p:bgPr>
        <a:gradFill flip="none" rotWithShape="1">
          <a:gsLst>
            <a:gs pos="0">
              <a:schemeClr val="accent5">
                <a:lumMod val="5000"/>
                <a:lumOff val="95000"/>
              </a:schemeClr>
            </a:gs>
            <a:gs pos="74000">
              <a:schemeClr val="accent1">
                <a:lumMod val="20000"/>
                <a:lumOff val="80000"/>
              </a:schemeClr>
            </a:gs>
            <a:gs pos="83000">
              <a:schemeClr val="accent1">
                <a:lumMod val="20000"/>
                <a:lumOff val="80000"/>
              </a:schemeClr>
            </a:gs>
            <a:gs pos="100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833B6-FA5C-C068-4059-67F920E0C233}"/>
              </a:ext>
            </a:extLst>
          </p:cNvPr>
          <p:cNvSpPr>
            <a:spLocks noGrp="1"/>
          </p:cNvSpPr>
          <p:nvPr>
            <p:ph type="title" hasCustomPrompt="1"/>
          </p:nvPr>
        </p:nvSpPr>
        <p:spPr/>
        <p:txBody>
          <a:bodyPr/>
          <a:lstStyle>
            <a:lvl1pPr>
              <a:defRPr b="1"/>
            </a:lvl1pPr>
          </a:lstStyle>
          <a:p>
            <a:r>
              <a:rPr lang="en-US" dirty="0"/>
              <a:t>Title of Slide Here; Capitalize Important Words</a:t>
            </a:r>
          </a:p>
        </p:txBody>
      </p:sp>
      <p:sp>
        <p:nvSpPr>
          <p:cNvPr id="7" name="Footer Placeholder 4">
            <a:extLst>
              <a:ext uri="{FF2B5EF4-FFF2-40B4-BE49-F238E27FC236}">
                <a16:creationId xmlns:a16="http://schemas.microsoft.com/office/drawing/2014/main" id="{F9E14764-0D42-0A9E-D81C-F33CE21F3FF3}"/>
              </a:ext>
            </a:extLst>
          </p:cNvPr>
          <p:cNvSpPr txBox="1">
            <a:spLocks/>
          </p:cNvSpPr>
          <p:nvPr userDrawn="1"/>
        </p:nvSpPr>
        <p:spPr>
          <a:xfrm>
            <a:off x="272061" y="6356349"/>
            <a:ext cx="3283010" cy="365125"/>
          </a:xfrm>
          <a:prstGeom prst="rect">
            <a:avLst/>
          </a:prstGeom>
        </p:spPr>
        <p:txBody>
          <a:bodyPr vert="horz" lIns="91440" tIns="45720" rIns="91440" bIns="45720" rtlCol="0" anchor="ctr"/>
          <a:lstStyle>
            <a:defPPr>
              <a:defRPr lang="en-US"/>
            </a:defPPr>
            <a:lvl1pPr marL="0" algn="ctr" defTabSz="914400" rtl="0" eaLnBrk="1" latinLnBrk="0" hangingPunct="1">
              <a:defRPr sz="1400" i="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sz="1050" i="0" dirty="0">
              <a:solidFill>
                <a:schemeClr val="tx1"/>
              </a:solidFill>
            </a:endParaRPr>
          </a:p>
        </p:txBody>
      </p:sp>
      <p:sp>
        <p:nvSpPr>
          <p:cNvPr id="12" name="Footer Placeholder 4">
            <a:extLst>
              <a:ext uri="{FF2B5EF4-FFF2-40B4-BE49-F238E27FC236}">
                <a16:creationId xmlns:a16="http://schemas.microsoft.com/office/drawing/2014/main" id="{BF6F5E88-CD37-10A1-521C-4B7B366E11AF}"/>
              </a:ext>
            </a:extLst>
          </p:cNvPr>
          <p:cNvSpPr>
            <a:spLocks noGrp="1"/>
          </p:cNvSpPr>
          <p:nvPr>
            <p:ph type="ftr" sz="quarter" idx="3"/>
          </p:nvPr>
        </p:nvSpPr>
        <p:spPr>
          <a:xfrm>
            <a:off x="3572163" y="6405996"/>
            <a:ext cx="5047674" cy="365125"/>
          </a:xfrm>
          <a:prstGeom prst="rect">
            <a:avLst/>
          </a:prstGeom>
        </p:spPr>
        <p:txBody>
          <a:bodyPr vert="horz" lIns="91440" tIns="45720" rIns="91440" bIns="45720" rtlCol="0" anchor="ctr"/>
          <a:lstStyle>
            <a:lvl1pPr algn="ctr">
              <a:defRPr sz="1200" i="1">
                <a:solidFill>
                  <a:schemeClr val="tx1"/>
                </a:solidFill>
              </a:defRPr>
            </a:lvl1pPr>
          </a:lstStyle>
          <a:p>
            <a:r>
              <a:rPr lang="en-US" dirty="0"/>
              <a:t>Research and Analysis for Insurance Professionals</a:t>
            </a:r>
          </a:p>
        </p:txBody>
      </p:sp>
      <p:sp>
        <p:nvSpPr>
          <p:cNvPr id="13" name="Slide Number Placeholder 5">
            <a:extLst>
              <a:ext uri="{FF2B5EF4-FFF2-40B4-BE49-F238E27FC236}">
                <a16:creationId xmlns:a16="http://schemas.microsoft.com/office/drawing/2014/main" id="{2D63351F-B978-A094-E99D-34DAC645C10F}"/>
              </a:ext>
            </a:extLst>
          </p:cNvPr>
          <p:cNvSpPr>
            <a:spLocks noGrp="1"/>
          </p:cNvSpPr>
          <p:nvPr>
            <p:ph type="sldNum" sz="quarter" idx="4"/>
          </p:nvPr>
        </p:nvSpPr>
        <p:spPr>
          <a:xfrm>
            <a:off x="8719421" y="6405996"/>
            <a:ext cx="2643616" cy="365125"/>
          </a:xfrm>
          <a:prstGeom prst="rect">
            <a:avLst/>
          </a:prstGeom>
        </p:spPr>
        <p:txBody>
          <a:bodyPr anchor="ctr"/>
          <a:lstStyle>
            <a:lvl1pPr>
              <a:defRPr sz="1200"/>
            </a:lvl1pPr>
          </a:lstStyle>
          <a:p>
            <a:pPr algn="r"/>
            <a:fld id="{43CE825B-6020-45B9-9704-EAB41EA1B55C}" type="slidenum">
              <a:rPr lang="en-US" smtClean="0"/>
              <a:pPr algn="r"/>
              <a:t>‹#›</a:t>
            </a:fld>
            <a:endParaRPr lang="en-US" dirty="0"/>
          </a:p>
        </p:txBody>
      </p:sp>
      <p:sp>
        <p:nvSpPr>
          <p:cNvPr id="4" name="Text Placeholder 13">
            <a:extLst>
              <a:ext uri="{FF2B5EF4-FFF2-40B4-BE49-F238E27FC236}">
                <a16:creationId xmlns:a16="http://schemas.microsoft.com/office/drawing/2014/main" id="{C577A3DD-E914-9C40-D636-EB7EC12CDF3A}"/>
              </a:ext>
            </a:extLst>
          </p:cNvPr>
          <p:cNvSpPr>
            <a:spLocks noGrp="1"/>
          </p:cNvSpPr>
          <p:nvPr>
            <p:ph type="body" sz="quarter" idx="10" hasCustomPrompt="1"/>
          </p:nvPr>
        </p:nvSpPr>
        <p:spPr>
          <a:xfrm>
            <a:off x="838200" y="6405563"/>
            <a:ext cx="2634379" cy="365125"/>
          </a:xfrm>
        </p:spPr>
        <p:txBody>
          <a:bodyPr anchor="ctr">
            <a:normAutofit/>
          </a:bodyPr>
          <a:lstStyle>
            <a:lvl1pPr marL="0" indent="0">
              <a:buNone/>
              <a:defRPr lang="en-US" sz="800" kern="1200" dirty="0">
                <a:solidFill>
                  <a:schemeClr val="tx1"/>
                </a:solidFill>
                <a:latin typeface="+mn-lt"/>
                <a:ea typeface="+mn-ea"/>
                <a:cs typeface="+mn-cs"/>
              </a:defRPr>
            </a:lvl1pPr>
          </a:lstStyle>
          <a:p>
            <a:pPr lvl="0"/>
            <a:r>
              <a:rPr lang="en-US" dirty="0"/>
              <a:t>Source: </a:t>
            </a:r>
          </a:p>
        </p:txBody>
      </p:sp>
      <p:sp>
        <p:nvSpPr>
          <p:cNvPr id="10" name="Picture Placeholder 8">
            <a:extLst>
              <a:ext uri="{FF2B5EF4-FFF2-40B4-BE49-F238E27FC236}">
                <a16:creationId xmlns:a16="http://schemas.microsoft.com/office/drawing/2014/main" id="{85EA4A74-C192-68DB-8639-DAFEB995F5C5}"/>
              </a:ext>
            </a:extLst>
          </p:cNvPr>
          <p:cNvSpPr>
            <a:spLocks noGrp="1"/>
          </p:cNvSpPr>
          <p:nvPr>
            <p:ph type="pic" sz="quarter" idx="11"/>
          </p:nvPr>
        </p:nvSpPr>
        <p:spPr>
          <a:xfrm>
            <a:off x="828963" y="1564996"/>
            <a:ext cx="7632131" cy="4526112"/>
          </a:xfrm>
        </p:spPr>
        <p:txBody>
          <a:bodyPr/>
          <a:lstStyle/>
          <a:p>
            <a:endParaRPr lang="en-US" dirty="0"/>
          </a:p>
        </p:txBody>
      </p:sp>
      <p:sp>
        <p:nvSpPr>
          <p:cNvPr id="14" name="Text Placeholder 13">
            <a:extLst>
              <a:ext uri="{FF2B5EF4-FFF2-40B4-BE49-F238E27FC236}">
                <a16:creationId xmlns:a16="http://schemas.microsoft.com/office/drawing/2014/main" id="{5BF1C73A-FC9C-949D-6F32-CEA611A55C7E}"/>
              </a:ext>
            </a:extLst>
          </p:cNvPr>
          <p:cNvSpPr>
            <a:spLocks noGrp="1"/>
          </p:cNvSpPr>
          <p:nvPr>
            <p:ph type="body" sz="quarter" idx="12"/>
          </p:nvPr>
        </p:nvSpPr>
        <p:spPr>
          <a:xfrm>
            <a:off x="9074552" y="1531658"/>
            <a:ext cx="2263139" cy="4559450"/>
          </a:xfrm>
          <a:solidFill>
            <a:schemeClr val="accent3"/>
          </a:solidFill>
        </p:spPr>
        <p:txBody>
          <a:bodyPr>
            <a:normAutofit/>
          </a:bodyPr>
          <a:lstStyle>
            <a:lvl1pPr marL="0" indent="0">
              <a:buNone/>
              <a:defRPr sz="1600" i="1">
                <a:solidFill>
                  <a:schemeClr val="bg1"/>
                </a:solidFill>
              </a:defRPr>
            </a:lvl1pPr>
          </a:lstStyle>
          <a:p>
            <a:pPr lvl="0"/>
            <a:endParaRPr lang="en-US" dirty="0"/>
          </a:p>
        </p:txBody>
      </p:sp>
    </p:spTree>
    <p:extLst>
      <p:ext uri="{BB962C8B-B14F-4D97-AF65-F5344CB8AC3E}">
        <p14:creationId xmlns:p14="http://schemas.microsoft.com/office/powerpoint/2010/main" val="17779776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Prefer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9A460-E2FB-20B6-DE9E-637618AF48BD}"/>
              </a:ext>
            </a:extLst>
          </p:cNvPr>
          <p:cNvSpPr>
            <a:spLocks noGrp="1"/>
          </p:cNvSpPr>
          <p:nvPr>
            <p:ph type="title" hasCustomPrompt="1"/>
          </p:nvPr>
        </p:nvSpPr>
        <p:spPr>
          <a:xfrm>
            <a:off x="839788" y="365126"/>
            <a:ext cx="10514012" cy="728736"/>
          </a:xfrm>
        </p:spPr>
        <p:txBody>
          <a:bodyPr/>
          <a:lstStyle>
            <a:lvl1pPr>
              <a:defRPr b="1"/>
            </a:lvl1pPr>
          </a:lstStyle>
          <a:p>
            <a:r>
              <a:rPr lang="en-US" dirty="0"/>
              <a:t>Title of Slide Here; Capitalize Important Words</a:t>
            </a:r>
          </a:p>
        </p:txBody>
      </p:sp>
      <p:sp>
        <p:nvSpPr>
          <p:cNvPr id="3" name="Text Placeholder 2">
            <a:extLst>
              <a:ext uri="{FF2B5EF4-FFF2-40B4-BE49-F238E27FC236}">
                <a16:creationId xmlns:a16="http://schemas.microsoft.com/office/drawing/2014/main" id="{3CF7358B-93F6-EB76-CC2C-077A8CCA05BA}"/>
              </a:ext>
            </a:extLst>
          </p:cNvPr>
          <p:cNvSpPr>
            <a:spLocks noGrp="1"/>
          </p:cNvSpPr>
          <p:nvPr>
            <p:ph type="body" idx="1" hasCustomPrompt="1"/>
          </p:nvPr>
        </p:nvSpPr>
        <p:spPr>
          <a:xfrm>
            <a:off x="838200" y="1385599"/>
            <a:ext cx="5157787" cy="823912"/>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Short Bullet Here on Graph Below</a:t>
            </a:r>
          </a:p>
        </p:txBody>
      </p:sp>
      <p:sp>
        <p:nvSpPr>
          <p:cNvPr id="5" name="Text Placeholder 4">
            <a:extLst>
              <a:ext uri="{FF2B5EF4-FFF2-40B4-BE49-F238E27FC236}">
                <a16:creationId xmlns:a16="http://schemas.microsoft.com/office/drawing/2014/main" id="{6AAB9BE6-FEDB-CC15-AAC7-3BF7EBDFD4D0}"/>
              </a:ext>
            </a:extLst>
          </p:cNvPr>
          <p:cNvSpPr>
            <a:spLocks noGrp="1"/>
          </p:cNvSpPr>
          <p:nvPr>
            <p:ph type="body" sz="quarter" idx="3" hasCustomPrompt="1"/>
          </p:nvPr>
        </p:nvSpPr>
        <p:spPr>
          <a:xfrm>
            <a:off x="6170612" y="1385599"/>
            <a:ext cx="5183188" cy="823912"/>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Short Bullet Here on Graph Below</a:t>
            </a:r>
          </a:p>
        </p:txBody>
      </p:sp>
      <p:sp>
        <p:nvSpPr>
          <p:cNvPr id="7" name="Footer Placeholder 4">
            <a:extLst>
              <a:ext uri="{FF2B5EF4-FFF2-40B4-BE49-F238E27FC236}">
                <a16:creationId xmlns:a16="http://schemas.microsoft.com/office/drawing/2014/main" id="{DD36B50B-473A-3737-4111-775DB0E3EB32}"/>
              </a:ext>
            </a:extLst>
          </p:cNvPr>
          <p:cNvSpPr>
            <a:spLocks noGrp="1"/>
          </p:cNvSpPr>
          <p:nvPr>
            <p:ph type="ftr" sz="quarter" idx="10"/>
          </p:nvPr>
        </p:nvSpPr>
        <p:spPr>
          <a:xfrm>
            <a:off x="3572163" y="6405996"/>
            <a:ext cx="5047674" cy="365125"/>
          </a:xfrm>
          <a:prstGeom prst="rect">
            <a:avLst/>
          </a:prstGeom>
        </p:spPr>
        <p:txBody>
          <a:bodyPr vert="horz" lIns="91440" tIns="45720" rIns="91440" bIns="45720" rtlCol="0" anchor="ctr"/>
          <a:lstStyle>
            <a:lvl1pPr algn="ctr">
              <a:defRPr sz="1200" i="1">
                <a:solidFill>
                  <a:schemeClr val="tx1"/>
                </a:solidFill>
              </a:defRPr>
            </a:lvl1pPr>
          </a:lstStyle>
          <a:p>
            <a:r>
              <a:rPr lang="en-US" dirty="0"/>
              <a:t>Research and Analysis for Insurance Professionals</a:t>
            </a:r>
          </a:p>
        </p:txBody>
      </p:sp>
      <p:sp>
        <p:nvSpPr>
          <p:cNvPr id="10" name="Slide Number Placeholder 5">
            <a:extLst>
              <a:ext uri="{FF2B5EF4-FFF2-40B4-BE49-F238E27FC236}">
                <a16:creationId xmlns:a16="http://schemas.microsoft.com/office/drawing/2014/main" id="{49338A9E-4E41-9FB3-7E3C-6CC47AF6DB8D}"/>
              </a:ext>
            </a:extLst>
          </p:cNvPr>
          <p:cNvSpPr>
            <a:spLocks noGrp="1"/>
          </p:cNvSpPr>
          <p:nvPr>
            <p:ph type="sldNum" sz="quarter" idx="4"/>
          </p:nvPr>
        </p:nvSpPr>
        <p:spPr>
          <a:xfrm>
            <a:off x="8719421" y="6405996"/>
            <a:ext cx="2643616" cy="365125"/>
          </a:xfrm>
          <a:prstGeom prst="rect">
            <a:avLst/>
          </a:prstGeom>
        </p:spPr>
        <p:txBody>
          <a:bodyPr anchor="ctr"/>
          <a:lstStyle>
            <a:lvl1pPr>
              <a:defRPr sz="1200"/>
            </a:lvl1pPr>
          </a:lstStyle>
          <a:p>
            <a:pPr algn="r"/>
            <a:fld id="{43CE825B-6020-45B9-9704-EAB41EA1B55C}" type="slidenum">
              <a:rPr lang="en-US" smtClean="0"/>
              <a:pPr algn="r"/>
              <a:t>‹#›</a:t>
            </a:fld>
            <a:endParaRPr lang="en-US" dirty="0"/>
          </a:p>
        </p:txBody>
      </p:sp>
      <p:sp>
        <p:nvSpPr>
          <p:cNvPr id="8" name="Chart Placeholder 7">
            <a:extLst>
              <a:ext uri="{FF2B5EF4-FFF2-40B4-BE49-F238E27FC236}">
                <a16:creationId xmlns:a16="http://schemas.microsoft.com/office/drawing/2014/main" id="{C5C883BC-725F-D34C-06A4-7B9C914326A7}"/>
              </a:ext>
            </a:extLst>
          </p:cNvPr>
          <p:cNvSpPr>
            <a:spLocks noGrp="1"/>
          </p:cNvSpPr>
          <p:nvPr>
            <p:ph type="chart" sz="quarter" idx="12"/>
          </p:nvPr>
        </p:nvSpPr>
        <p:spPr>
          <a:xfrm>
            <a:off x="838200" y="2465388"/>
            <a:ext cx="5157788" cy="3509962"/>
          </a:xfrm>
        </p:spPr>
        <p:txBody>
          <a:bodyPr/>
          <a:lstStyle/>
          <a:p>
            <a:endParaRPr lang="en-US" dirty="0"/>
          </a:p>
        </p:txBody>
      </p:sp>
      <p:sp>
        <p:nvSpPr>
          <p:cNvPr id="9" name="Chart Placeholder 7">
            <a:extLst>
              <a:ext uri="{FF2B5EF4-FFF2-40B4-BE49-F238E27FC236}">
                <a16:creationId xmlns:a16="http://schemas.microsoft.com/office/drawing/2014/main" id="{A09493D4-A2A9-1AE5-DC60-520BE3690705}"/>
              </a:ext>
            </a:extLst>
          </p:cNvPr>
          <p:cNvSpPr>
            <a:spLocks noGrp="1"/>
          </p:cNvSpPr>
          <p:nvPr>
            <p:ph type="chart" sz="quarter" idx="13"/>
          </p:nvPr>
        </p:nvSpPr>
        <p:spPr>
          <a:xfrm>
            <a:off x="6170612" y="2465388"/>
            <a:ext cx="5157788" cy="3509962"/>
          </a:xfrm>
        </p:spPr>
        <p:txBody>
          <a:bodyPr/>
          <a:lstStyle/>
          <a:p>
            <a:endParaRPr lang="en-US" dirty="0"/>
          </a:p>
        </p:txBody>
      </p:sp>
      <p:sp>
        <p:nvSpPr>
          <p:cNvPr id="4" name="Text Placeholder 13">
            <a:extLst>
              <a:ext uri="{FF2B5EF4-FFF2-40B4-BE49-F238E27FC236}">
                <a16:creationId xmlns:a16="http://schemas.microsoft.com/office/drawing/2014/main" id="{3FDFD0AB-C2DC-3907-C52A-44C7D5113283}"/>
              </a:ext>
            </a:extLst>
          </p:cNvPr>
          <p:cNvSpPr>
            <a:spLocks noGrp="1"/>
          </p:cNvSpPr>
          <p:nvPr>
            <p:ph type="body" sz="quarter" idx="14" hasCustomPrompt="1"/>
          </p:nvPr>
        </p:nvSpPr>
        <p:spPr>
          <a:xfrm>
            <a:off x="838200" y="6405563"/>
            <a:ext cx="2634379" cy="365125"/>
          </a:xfrm>
        </p:spPr>
        <p:txBody>
          <a:bodyPr anchor="ctr">
            <a:normAutofit/>
          </a:bodyPr>
          <a:lstStyle>
            <a:lvl1pPr marL="0" indent="0">
              <a:buNone/>
              <a:defRPr lang="en-US" sz="800" kern="1200" dirty="0">
                <a:solidFill>
                  <a:schemeClr val="tx1"/>
                </a:solidFill>
                <a:latin typeface="+mn-lt"/>
                <a:ea typeface="+mn-ea"/>
                <a:cs typeface="+mn-cs"/>
              </a:defRPr>
            </a:lvl1pPr>
          </a:lstStyle>
          <a:p>
            <a:pPr lvl="0"/>
            <a:r>
              <a:rPr lang="en-US" dirty="0"/>
              <a:t>Source: </a:t>
            </a:r>
          </a:p>
        </p:txBody>
      </p:sp>
    </p:spTree>
    <p:extLst>
      <p:ext uri="{BB962C8B-B14F-4D97-AF65-F5344CB8AC3E}">
        <p14:creationId xmlns:p14="http://schemas.microsoft.com/office/powerpoint/2010/main" val="41267593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refer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D02C1-BA55-6B2A-0FCA-25A878F3A7F7}"/>
              </a:ext>
            </a:extLst>
          </p:cNvPr>
          <p:cNvSpPr>
            <a:spLocks noGrp="1"/>
          </p:cNvSpPr>
          <p:nvPr>
            <p:ph type="title" hasCustomPrompt="1"/>
          </p:nvPr>
        </p:nvSpPr>
        <p:spPr>
          <a:xfrm>
            <a:off x="838200" y="365126"/>
            <a:ext cx="10501357" cy="720190"/>
          </a:xfrm>
        </p:spPr>
        <p:txBody>
          <a:bodyPr/>
          <a:lstStyle>
            <a:lvl1pPr>
              <a:defRPr b="1"/>
            </a:lvl1pPr>
          </a:lstStyle>
          <a:p>
            <a:r>
              <a:rPr lang="en-US" dirty="0"/>
              <a:t>Title of Slide Here; Capitalize Important Words</a:t>
            </a:r>
          </a:p>
        </p:txBody>
      </p:sp>
      <p:sp>
        <p:nvSpPr>
          <p:cNvPr id="3" name="Content Placeholder 2">
            <a:extLst>
              <a:ext uri="{FF2B5EF4-FFF2-40B4-BE49-F238E27FC236}">
                <a16:creationId xmlns:a16="http://schemas.microsoft.com/office/drawing/2014/main" id="{33131CB0-3FE5-1944-4346-EED1ECB328D4}"/>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CDE611B2-3DCD-5906-9D4D-803C2F32953B}"/>
              </a:ext>
            </a:extLst>
          </p:cNvPr>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p:txBody>
      </p:sp>
      <p:sp>
        <p:nvSpPr>
          <p:cNvPr id="5" name="Footer Placeholder 4">
            <a:extLst>
              <a:ext uri="{FF2B5EF4-FFF2-40B4-BE49-F238E27FC236}">
                <a16:creationId xmlns:a16="http://schemas.microsoft.com/office/drawing/2014/main" id="{0AF2ABB3-956A-C153-1076-D436E6A63265}"/>
              </a:ext>
            </a:extLst>
          </p:cNvPr>
          <p:cNvSpPr>
            <a:spLocks noGrp="1"/>
          </p:cNvSpPr>
          <p:nvPr>
            <p:ph type="ftr" sz="quarter" idx="3"/>
          </p:nvPr>
        </p:nvSpPr>
        <p:spPr>
          <a:xfrm>
            <a:off x="3572163" y="6405996"/>
            <a:ext cx="5047674" cy="365125"/>
          </a:xfrm>
          <a:prstGeom prst="rect">
            <a:avLst/>
          </a:prstGeom>
        </p:spPr>
        <p:txBody>
          <a:bodyPr vert="horz" lIns="91440" tIns="45720" rIns="91440" bIns="45720" rtlCol="0" anchor="ctr"/>
          <a:lstStyle>
            <a:lvl1pPr algn="ctr">
              <a:defRPr sz="1200" i="1">
                <a:solidFill>
                  <a:schemeClr val="tx1"/>
                </a:solidFill>
              </a:defRPr>
            </a:lvl1pPr>
          </a:lstStyle>
          <a:p>
            <a:r>
              <a:rPr lang="en-US" dirty="0"/>
              <a:t>Research and Analysis for Insurance Professionals</a:t>
            </a:r>
          </a:p>
        </p:txBody>
      </p:sp>
      <p:sp>
        <p:nvSpPr>
          <p:cNvPr id="8" name="Slide Number Placeholder 5">
            <a:extLst>
              <a:ext uri="{FF2B5EF4-FFF2-40B4-BE49-F238E27FC236}">
                <a16:creationId xmlns:a16="http://schemas.microsoft.com/office/drawing/2014/main" id="{4C616D92-86B7-7FCF-D840-D5B4C50B6951}"/>
              </a:ext>
            </a:extLst>
          </p:cNvPr>
          <p:cNvSpPr>
            <a:spLocks noGrp="1"/>
          </p:cNvSpPr>
          <p:nvPr>
            <p:ph type="sldNum" sz="quarter" idx="4"/>
          </p:nvPr>
        </p:nvSpPr>
        <p:spPr>
          <a:xfrm>
            <a:off x="8719421" y="6405996"/>
            <a:ext cx="2643616" cy="365125"/>
          </a:xfrm>
          <a:prstGeom prst="rect">
            <a:avLst/>
          </a:prstGeom>
        </p:spPr>
        <p:txBody>
          <a:bodyPr anchor="ctr"/>
          <a:lstStyle>
            <a:lvl1pPr>
              <a:defRPr sz="1200"/>
            </a:lvl1pPr>
          </a:lstStyle>
          <a:p>
            <a:pPr algn="r"/>
            <a:fld id="{43CE825B-6020-45B9-9704-EAB41EA1B55C}" type="slidenum">
              <a:rPr lang="en-US" smtClean="0"/>
              <a:pPr algn="r"/>
              <a:t>‹#›</a:t>
            </a:fld>
            <a:endParaRPr lang="en-US" dirty="0"/>
          </a:p>
        </p:txBody>
      </p:sp>
      <p:sp>
        <p:nvSpPr>
          <p:cNvPr id="6" name="Text Placeholder 13">
            <a:extLst>
              <a:ext uri="{FF2B5EF4-FFF2-40B4-BE49-F238E27FC236}">
                <a16:creationId xmlns:a16="http://schemas.microsoft.com/office/drawing/2014/main" id="{6F26B826-D03A-A841-B443-6DA5F1631198}"/>
              </a:ext>
            </a:extLst>
          </p:cNvPr>
          <p:cNvSpPr>
            <a:spLocks noGrp="1"/>
          </p:cNvSpPr>
          <p:nvPr>
            <p:ph type="body" sz="quarter" idx="10" hasCustomPrompt="1"/>
          </p:nvPr>
        </p:nvSpPr>
        <p:spPr>
          <a:xfrm>
            <a:off x="838200" y="6405563"/>
            <a:ext cx="2634379" cy="365125"/>
          </a:xfrm>
        </p:spPr>
        <p:txBody>
          <a:bodyPr anchor="ctr">
            <a:normAutofit/>
          </a:bodyPr>
          <a:lstStyle>
            <a:lvl1pPr marL="0" indent="0">
              <a:buNone/>
              <a:defRPr lang="en-US" sz="800" kern="1200" dirty="0">
                <a:solidFill>
                  <a:schemeClr val="tx1"/>
                </a:solidFill>
                <a:latin typeface="+mn-lt"/>
                <a:ea typeface="+mn-ea"/>
                <a:cs typeface="+mn-cs"/>
              </a:defRPr>
            </a:lvl1pPr>
          </a:lstStyle>
          <a:p>
            <a:pPr lvl="0"/>
            <a:r>
              <a:rPr lang="en-US" dirty="0"/>
              <a:t>Source: </a:t>
            </a:r>
          </a:p>
        </p:txBody>
      </p:sp>
    </p:spTree>
    <p:extLst>
      <p:ext uri="{BB962C8B-B14F-4D97-AF65-F5344CB8AC3E}">
        <p14:creationId xmlns:p14="http://schemas.microsoft.com/office/powerpoint/2010/main" val="5497460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_Prose_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FB1B2-702F-6845-A7BD-07AB8B9FCD79}"/>
              </a:ext>
            </a:extLst>
          </p:cNvPr>
          <p:cNvSpPr>
            <a:spLocks noGrp="1"/>
          </p:cNvSpPr>
          <p:nvPr>
            <p:ph type="title" hasCustomPrompt="1"/>
          </p:nvPr>
        </p:nvSpPr>
        <p:spPr/>
        <p:txBody>
          <a:bodyPr/>
          <a:lstStyle>
            <a:lvl1pPr>
              <a:defRPr b="1"/>
            </a:lvl1pPr>
          </a:lstStyle>
          <a:p>
            <a:r>
              <a:rPr lang="en-US" dirty="0"/>
              <a:t>Title of Slide Here; Capitalize Important Words</a:t>
            </a:r>
          </a:p>
        </p:txBody>
      </p:sp>
      <p:sp>
        <p:nvSpPr>
          <p:cNvPr id="6" name="Title 1">
            <a:extLst>
              <a:ext uri="{FF2B5EF4-FFF2-40B4-BE49-F238E27FC236}">
                <a16:creationId xmlns:a16="http://schemas.microsoft.com/office/drawing/2014/main" id="{59850144-7B40-54FF-CD10-65A8C658B6FB}"/>
              </a:ext>
            </a:extLst>
          </p:cNvPr>
          <p:cNvSpPr txBox="1">
            <a:spLocks/>
          </p:cNvSpPr>
          <p:nvPr userDrawn="1"/>
        </p:nvSpPr>
        <p:spPr>
          <a:xfrm>
            <a:off x="838200" y="1380650"/>
            <a:ext cx="10515600" cy="7062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endParaRPr lang="en-US" sz="2000" b="0" i="1" dirty="0"/>
          </a:p>
        </p:txBody>
      </p:sp>
      <p:sp>
        <p:nvSpPr>
          <p:cNvPr id="8" name="Footer Placeholder 4">
            <a:extLst>
              <a:ext uri="{FF2B5EF4-FFF2-40B4-BE49-F238E27FC236}">
                <a16:creationId xmlns:a16="http://schemas.microsoft.com/office/drawing/2014/main" id="{E9695C1E-A75D-8857-0FFB-6F26211EEBD3}"/>
              </a:ext>
            </a:extLst>
          </p:cNvPr>
          <p:cNvSpPr>
            <a:spLocks noGrp="1"/>
          </p:cNvSpPr>
          <p:nvPr>
            <p:ph type="ftr" sz="quarter" idx="3"/>
          </p:nvPr>
        </p:nvSpPr>
        <p:spPr>
          <a:xfrm>
            <a:off x="3572163" y="6405996"/>
            <a:ext cx="5047674" cy="365125"/>
          </a:xfrm>
          <a:prstGeom prst="rect">
            <a:avLst/>
          </a:prstGeom>
        </p:spPr>
        <p:txBody>
          <a:bodyPr vert="horz" lIns="91440" tIns="45720" rIns="91440" bIns="45720" rtlCol="0" anchor="ctr"/>
          <a:lstStyle>
            <a:lvl1pPr algn="ctr">
              <a:defRPr sz="1200" i="1">
                <a:solidFill>
                  <a:schemeClr val="tx1"/>
                </a:solidFill>
              </a:defRPr>
            </a:lvl1pPr>
          </a:lstStyle>
          <a:p>
            <a:r>
              <a:rPr lang="en-US" dirty="0"/>
              <a:t>Research and Analysis for Insurance Professionals</a:t>
            </a:r>
          </a:p>
        </p:txBody>
      </p:sp>
      <p:sp>
        <p:nvSpPr>
          <p:cNvPr id="9" name="Slide Number Placeholder 5">
            <a:extLst>
              <a:ext uri="{FF2B5EF4-FFF2-40B4-BE49-F238E27FC236}">
                <a16:creationId xmlns:a16="http://schemas.microsoft.com/office/drawing/2014/main" id="{60ABA173-27C7-971A-2AD3-A25CD10D7709}"/>
              </a:ext>
            </a:extLst>
          </p:cNvPr>
          <p:cNvSpPr>
            <a:spLocks noGrp="1"/>
          </p:cNvSpPr>
          <p:nvPr>
            <p:ph type="sldNum" sz="quarter" idx="4"/>
          </p:nvPr>
        </p:nvSpPr>
        <p:spPr>
          <a:xfrm>
            <a:off x="8719421" y="6405996"/>
            <a:ext cx="2643616" cy="365125"/>
          </a:xfrm>
          <a:prstGeom prst="rect">
            <a:avLst/>
          </a:prstGeom>
        </p:spPr>
        <p:txBody>
          <a:bodyPr anchor="ctr"/>
          <a:lstStyle>
            <a:lvl1pPr>
              <a:defRPr sz="1200"/>
            </a:lvl1pPr>
          </a:lstStyle>
          <a:p>
            <a:pPr algn="r"/>
            <a:fld id="{43CE825B-6020-45B9-9704-EAB41EA1B55C}" type="slidenum">
              <a:rPr lang="en-US" smtClean="0"/>
              <a:pPr algn="r"/>
              <a:t>‹#›</a:t>
            </a:fld>
            <a:endParaRPr lang="en-US" dirty="0"/>
          </a:p>
        </p:txBody>
      </p:sp>
      <p:sp>
        <p:nvSpPr>
          <p:cNvPr id="5" name="Text Placeholder 4">
            <a:extLst>
              <a:ext uri="{FF2B5EF4-FFF2-40B4-BE49-F238E27FC236}">
                <a16:creationId xmlns:a16="http://schemas.microsoft.com/office/drawing/2014/main" id="{39999D27-7B76-B920-AEA7-ADDD9DC5B57B}"/>
              </a:ext>
            </a:extLst>
          </p:cNvPr>
          <p:cNvSpPr>
            <a:spLocks noGrp="1"/>
          </p:cNvSpPr>
          <p:nvPr>
            <p:ph type="body" sz="quarter" idx="11" hasCustomPrompt="1"/>
          </p:nvPr>
        </p:nvSpPr>
        <p:spPr>
          <a:xfrm>
            <a:off x="838201" y="1380506"/>
            <a:ext cx="10515600" cy="706437"/>
          </a:xfrm>
        </p:spPr>
        <p:txBody>
          <a:bodyPr>
            <a:normAutofit/>
          </a:bodyPr>
          <a:lstStyle>
            <a:lvl1pPr marL="0" indent="0">
              <a:buNone/>
              <a:defRPr sz="1800"/>
            </a:lvl1pPr>
          </a:lstStyle>
          <a:p>
            <a:pPr lvl="0"/>
            <a:r>
              <a:rPr lang="en-US" dirty="0"/>
              <a:t>This is a textbox to be used for introductory paragraphs; will usually be toward the front of a report.</a:t>
            </a:r>
          </a:p>
        </p:txBody>
      </p:sp>
      <p:sp>
        <p:nvSpPr>
          <p:cNvPr id="11" name="Content Placeholder 10">
            <a:extLst>
              <a:ext uri="{FF2B5EF4-FFF2-40B4-BE49-F238E27FC236}">
                <a16:creationId xmlns:a16="http://schemas.microsoft.com/office/drawing/2014/main" id="{EE978E4D-DC09-66DA-26B8-B1B5EDE6375B}"/>
              </a:ext>
            </a:extLst>
          </p:cNvPr>
          <p:cNvSpPr>
            <a:spLocks noGrp="1"/>
          </p:cNvSpPr>
          <p:nvPr>
            <p:ph sz="quarter" idx="12"/>
          </p:nvPr>
        </p:nvSpPr>
        <p:spPr>
          <a:xfrm>
            <a:off x="838200" y="2350223"/>
            <a:ext cx="10515600" cy="3721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13">
            <a:extLst>
              <a:ext uri="{FF2B5EF4-FFF2-40B4-BE49-F238E27FC236}">
                <a16:creationId xmlns:a16="http://schemas.microsoft.com/office/drawing/2014/main" id="{EFEAEEEC-FC48-63FB-D8C9-849BC19D887E}"/>
              </a:ext>
            </a:extLst>
          </p:cNvPr>
          <p:cNvSpPr>
            <a:spLocks noGrp="1"/>
          </p:cNvSpPr>
          <p:nvPr>
            <p:ph type="body" sz="quarter" idx="10" hasCustomPrompt="1"/>
          </p:nvPr>
        </p:nvSpPr>
        <p:spPr>
          <a:xfrm>
            <a:off x="838200" y="6405563"/>
            <a:ext cx="2634379" cy="365125"/>
          </a:xfrm>
        </p:spPr>
        <p:txBody>
          <a:bodyPr anchor="ctr">
            <a:normAutofit/>
          </a:bodyPr>
          <a:lstStyle>
            <a:lvl1pPr marL="0" indent="0">
              <a:buNone/>
              <a:defRPr lang="en-US" sz="800" kern="1200" dirty="0">
                <a:solidFill>
                  <a:schemeClr val="tx1"/>
                </a:solidFill>
                <a:latin typeface="+mn-lt"/>
                <a:ea typeface="+mn-ea"/>
                <a:cs typeface="+mn-cs"/>
              </a:defRPr>
            </a:lvl1pPr>
          </a:lstStyle>
          <a:p>
            <a:pPr lvl="0"/>
            <a:r>
              <a:rPr lang="en-US" dirty="0"/>
              <a:t>Source: </a:t>
            </a:r>
          </a:p>
        </p:txBody>
      </p:sp>
    </p:spTree>
    <p:extLst>
      <p:ext uri="{BB962C8B-B14F-4D97-AF65-F5344CB8AC3E}">
        <p14:creationId xmlns:p14="http://schemas.microsoft.com/office/powerpoint/2010/main" val="24552913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refer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9B84D-82CB-AB6C-3772-1D3972BEE5B2}"/>
              </a:ext>
            </a:extLst>
          </p:cNvPr>
          <p:cNvSpPr>
            <a:spLocks noGrp="1"/>
          </p:cNvSpPr>
          <p:nvPr>
            <p:ph type="title" hasCustomPrompt="1"/>
          </p:nvPr>
        </p:nvSpPr>
        <p:spPr>
          <a:xfrm>
            <a:off x="839788" y="457200"/>
            <a:ext cx="3932237" cy="1600200"/>
          </a:xfrm>
        </p:spPr>
        <p:txBody>
          <a:bodyPr anchor="b">
            <a:normAutofit/>
          </a:bodyPr>
          <a:lstStyle>
            <a:lvl1pPr>
              <a:defRPr sz="2800" b="1"/>
            </a:lvl1pPr>
          </a:lstStyle>
          <a:p>
            <a:r>
              <a:rPr lang="en-US" dirty="0"/>
              <a:t>Title of Slide Here</a:t>
            </a:r>
          </a:p>
        </p:txBody>
      </p:sp>
      <p:sp>
        <p:nvSpPr>
          <p:cNvPr id="3" name="Content Placeholder 2">
            <a:extLst>
              <a:ext uri="{FF2B5EF4-FFF2-40B4-BE49-F238E27FC236}">
                <a16:creationId xmlns:a16="http://schemas.microsoft.com/office/drawing/2014/main" id="{BC1EE324-8492-9685-BF90-18208B6F56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4371E48-390B-F5E6-B3E2-A85F0C12AA80}"/>
              </a:ext>
            </a:extLst>
          </p:cNvPr>
          <p:cNvSpPr>
            <a:spLocks noGrp="1"/>
          </p:cNvSpPr>
          <p:nvPr>
            <p:ph type="body" sz="half" idx="2" hasCustomPrompt="1"/>
          </p:nvPr>
        </p:nvSpPr>
        <p:spPr>
          <a:xfrm>
            <a:off x="839788" y="2057400"/>
            <a:ext cx="3932237" cy="3811588"/>
          </a:xfrm>
        </p:spPr>
        <p:txBody>
          <a:bodyPr/>
          <a:lstStyle>
            <a:lvl1pPr marL="285750" indent="-285750">
              <a:buFont typeface="Arial" panose="020B0604020202020204" pitchFamily="34" charset="0"/>
              <a:buChar char="•"/>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Bullet point 1</a:t>
            </a:r>
          </a:p>
          <a:p>
            <a:pPr lvl="0"/>
            <a:r>
              <a:rPr lang="en-US" dirty="0"/>
              <a:t>Bullet point 2</a:t>
            </a:r>
          </a:p>
        </p:txBody>
      </p:sp>
      <p:sp>
        <p:nvSpPr>
          <p:cNvPr id="8" name="Footer Placeholder 4">
            <a:extLst>
              <a:ext uri="{FF2B5EF4-FFF2-40B4-BE49-F238E27FC236}">
                <a16:creationId xmlns:a16="http://schemas.microsoft.com/office/drawing/2014/main" id="{1B9C19FE-D8BE-E041-BF41-3B06B1494FA2}"/>
              </a:ext>
            </a:extLst>
          </p:cNvPr>
          <p:cNvSpPr>
            <a:spLocks noGrp="1"/>
          </p:cNvSpPr>
          <p:nvPr>
            <p:ph type="ftr" sz="quarter" idx="3"/>
          </p:nvPr>
        </p:nvSpPr>
        <p:spPr>
          <a:xfrm>
            <a:off x="3572163" y="6405996"/>
            <a:ext cx="5047674" cy="365125"/>
          </a:xfrm>
          <a:prstGeom prst="rect">
            <a:avLst/>
          </a:prstGeom>
        </p:spPr>
        <p:txBody>
          <a:bodyPr vert="horz" lIns="91440" tIns="45720" rIns="91440" bIns="45720" rtlCol="0" anchor="ctr"/>
          <a:lstStyle>
            <a:lvl1pPr algn="ctr">
              <a:defRPr sz="1200" i="1">
                <a:solidFill>
                  <a:schemeClr val="tx1"/>
                </a:solidFill>
              </a:defRPr>
            </a:lvl1pPr>
          </a:lstStyle>
          <a:p>
            <a:r>
              <a:rPr lang="en-US" dirty="0"/>
              <a:t>Research and Analysis for Insurance Professionals</a:t>
            </a:r>
          </a:p>
        </p:txBody>
      </p:sp>
      <p:sp>
        <p:nvSpPr>
          <p:cNvPr id="10" name="Slide Number Placeholder 5">
            <a:extLst>
              <a:ext uri="{FF2B5EF4-FFF2-40B4-BE49-F238E27FC236}">
                <a16:creationId xmlns:a16="http://schemas.microsoft.com/office/drawing/2014/main" id="{712CAACC-D27D-4DAA-B69F-105B3D28F7C4}"/>
              </a:ext>
            </a:extLst>
          </p:cNvPr>
          <p:cNvSpPr>
            <a:spLocks noGrp="1"/>
          </p:cNvSpPr>
          <p:nvPr>
            <p:ph type="sldNum" sz="quarter" idx="4"/>
          </p:nvPr>
        </p:nvSpPr>
        <p:spPr>
          <a:xfrm>
            <a:off x="8719421" y="6405996"/>
            <a:ext cx="2643616" cy="365125"/>
          </a:xfrm>
          <a:prstGeom prst="rect">
            <a:avLst/>
          </a:prstGeom>
        </p:spPr>
        <p:txBody>
          <a:bodyPr anchor="ctr"/>
          <a:lstStyle>
            <a:lvl1pPr>
              <a:defRPr sz="1200"/>
            </a:lvl1pPr>
          </a:lstStyle>
          <a:p>
            <a:pPr algn="r"/>
            <a:fld id="{43CE825B-6020-45B9-9704-EAB41EA1B55C}" type="slidenum">
              <a:rPr lang="en-US" smtClean="0"/>
              <a:pPr algn="r"/>
              <a:t>‹#›</a:t>
            </a:fld>
            <a:endParaRPr lang="en-US" dirty="0"/>
          </a:p>
        </p:txBody>
      </p:sp>
      <p:sp>
        <p:nvSpPr>
          <p:cNvPr id="5" name="Text Placeholder 13">
            <a:extLst>
              <a:ext uri="{FF2B5EF4-FFF2-40B4-BE49-F238E27FC236}">
                <a16:creationId xmlns:a16="http://schemas.microsoft.com/office/drawing/2014/main" id="{A228FB47-E72A-E381-5B50-1FB9122F01A0}"/>
              </a:ext>
            </a:extLst>
          </p:cNvPr>
          <p:cNvSpPr>
            <a:spLocks noGrp="1"/>
          </p:cNvSpPr>
          <p:nvPr>
            <p:ph type="body" sz="quarter" idx="10" hasCustomPrompt="1"/>
          </p:nvPr>
        </p:nvSpPr>
        <p:spPr>
          <a:xfrm>
            <a:off x="838200" y="6405563"/>
            <a:ext cx="2634379" cy="365125"/>
          </a:xfrm>
        </p:spPr>
        <p:txBody>
          <a:bodyPr anchor="ctr">
            <a:normAutofit/>
          </a:bodyPr>
          <a:lstStyle>
            <a:lvl1pPr marL="0" indent="0">
              <a:buNone/>
              <a:defRPr lang="en-US" sz="800" kern="1200" dirty="0">
                <a:solidFill>
                  <a:schemeClr val="tx1"/>
                </a:solidFill>
                <a:latin typeface="+mn-lt"/>
                <a:ea typeface="+mn-ea"/>
                <a:cs typeface="+mn-cs"/>
              </a:defRPr>
            </a:lvl1pPr>
          </a:lstStyle>
          <a:p>
            <a:pPr lvl="0"/>
            <a:r>
              <a:rPr lang="en-US" dirty="0"/>
              <a:t>Source: </a:t>
            </a:r>
          </a:p>
        </p:txBody>
      </p:sp>
    </p:spTree>
    <p:extLst>
      <p:ext uri="{BB962C8B-B14F-4D97-AF65-F5344CB8AC3E}">
        <p14:creationId xmlns:p14="http://schemas.microsoft.com/office/powerpoint/2010/main" val="19896488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Prefer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FD193-B30F-8AC8-34CC-5C1CC3E50382}"/>
              </a:ext>
            </a:extLst>
          </p:cNvPr>
          <p:cNvSpPr>
            <a:spLocks noGrp="1"/>
          </p:cNvSpPr>
          <p:nvPr>
            <p:ph type="title" hasCustomPrompt="1"/>
          </p:nvPr>
        </p:nvSpPr>
        <p:spPr>
          <a:xfrm>
            <a:off x="839788" y="457200"/>
            <a:ext cx="3932237" cy="1600200"/>
          </a:xfrm>
        </p:spPr>
        <p:txBody>
          <a:bodyPr anchor="b">
            <a:normAutofit/>
          </a:bodyPr>
          <a:lstStyle>
            <a:lvl1pPr>
              <a:defRPr sz="2800" b="1"/>
            </a:lvl1pPr>
          </a:lstStyle>
          <a:p>
            <a:r>
              <a:rPr lang="en-US" dirty="0"/>
              <a:t>Title of the Slide Here</a:t>
            </a:r>
          </a:p>
        </p:txBody>
      </p:sp>
      <p:sp>
        <p:nvSpPr>
          <p:cNvPr id="3" name="Picture Placeholder 2">
            <a:extLst>
              <a:ext uri="{FF2B5EF4-FFF2-40B4-BE49-F238E27FC236}">
                <a16:creationId xmlns:a16="http://schemas.microsoft.com/office/drawing/2014/main" id="{91E1E3D7-61FA-0FF7-044F-8B4081533054}"/>
              </a:ext>
            </a:extLst>
          </p:cNvPr>
          <p:cNvSpPr>
            <a:spLocks noGrp="1"/>
          </p:cNvSpPr>
          <p:nvPr>
            <p:ph type="pic" idx="1" hasCustomPrompt="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 </a:t>
            </a:r>
          </a:p>
        </p:txBody>
      </p:sp>
      <p:sp>
        <p:nvSpPr>
          <p:cNvPr id="4" name="Text Placeholder 3">
            <a:extLst>
              <a:ext uri="{FF2B5EF4-FFF2-40B4-BE49-F238E27FC236}">
                <a16:creationId xmlns:a16="http://schemas.microsoft.com/office/drawing/2014/main" id="{77A5EA37-062A-230C-7CE1-11F353FFC38E}"/>
              </a:ext>
            </a:extLst>
          </p:cNvPr>
          <p:cNvSpPr>
            <a:spLocks noGrp="1"/>
          </p:cNvSpPr>
          <p:nvPr>
            <p:ph type="body" sz="half" idx="2" hasCustomPrompt="1"/>
          </p:nvPr>
        </p:nvSpPr>
        <p:spPr>
          <a:xfrm>
            <a:off x="839788" y="2057400"/>
            <a:ext cx="3932237" cy="3811588"/>
          </a:xfrm>
        </p:spPr>
        <p:txBody>
          <a:bodyPr/>
          <a:lstStyle>
            <a:lvl1pPr marL="0" indent="0">
              <a:buNone/>
              <a:defRPr sz="16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Write text here.</a:t>
            </a:r>
          </a:p>
        </p:txBody>
      </p:sp>
      <p:sp>
        <p:nvSpPr>
          <p:cNvPr id="8" name="Footer Placeholder 4">
            <a:extLst>
              <a:ext uri="{FF2B5EF4-FFF2-40B4-BE49-F238E27FC236}">
                <a16:creationId xmlns:a16="http://schemas.microsoft.com/office/drawing/2014/main" id="{0DC58409-2511-CAB2-7B59-B69ABF8390F8}"/>
              </a:ext>
            </a:extLst>
          </p:cNvPr>
          <p:cNvSpPr>
            <a:spLocks noGrp="1"/>
          </p:cNvSpPr>
          <p:nvPr>
            <p:ph type="ftr" sz="quarter" idx="3"/>
          </p:nvPr>
        </p:nvSpPr>
        <p:spPr>
          <a:xfrm>
            <a:off x="3572163" y="6405996"/>
            <a:ext cx="5047674" cy="365125"/>
          </a:xfrm>
          <a:prstGeom prst="rect">
            <a:avLst/>
          </a:prstGeom>
        </p:spPr>
        <p:txBody>
          <a:bodyPr vert="horz" lIns="91440" tIns="45720" rIns="91440" bIns="45720" rtlCol="0" anchor="ctr"/>
          <a:lstStyle>
            <a:lvl1pPr algn="ctr">
              <a:defRPr sz="1200" i="1">
                <a:solidFill>
                  <a:schemeClr val="tx1"/>
                </a:solidFill>
              </a:defRPr>
            </a:lvl1pPr>
          </a:lstStyle>
          <a:p>
            <a:r>
              <a:rPr lang="en-US" dirty="0"/>
              <a:t>Research and Analysis for Insurance Professionals</a:t>
            </a:r>
          </a:p>
        </p:txBody>
      </p:sp>
      <p:sp>
        <p:nvSpPr>
          <p:cNvPr id="10" name="Slide Number Placeholder 5">
            <a:extLst>
              <a:ext uri="{FF2B5EF4-FFF2-40B4-BE49-F238E27FC236}">
                <a16:creationId xmlns:a16="http://schemas.microsoft.com/office/drawing/2014/main" id="{8AD2682E-35D3-1AFC-9A01-BEC057539EF2}"/>
              </a:ext>
            </a:extLst>
          </p:cNvPr>
          <p:cNvSpPr>
            <a:spLocks noGrp="1"/>
          </p:cNvSpPr>
          <p:nvPr>
            <p:ph type="sldNum" sz="quarter" idx="4"/>
          </p:nvPr>
        </p:nvSpPr>
        <p:spPr>
          <a:xfrm>
            <a:off x="8719421" y="6405996"/>
            <a:ext cx="2643616" cy="365125"/>
          </a:xfrm>
          <a:prstGeom prst="rect">
            <a:avLst/>
          </a:prstGeom>
        </p:spPr>
        <p:txBody>
          <a:bodyPr anchor="ctr"/>
          <a:lstStyle>
            <a:lvl1pPr>
              <a:defRPr sz="1200"/>
            </a:lvl1pPr>
          </a:lstStyle>
          <a:p>
            <a:pPr algn="r"/>
            <a:fld id="{43CE825B-6020-45B9-9704-EAB41EA1B55C}" type="slidenum">
              <a:rPr lang="en-US" smtClean="0"/>
              <a:pPr algn="r"/>
              <a:t>‹#›</a:t>
            </a:fld>
            <a:endParaRPr lang="en-US" dirty="0"/>
          </a:p>
        </p:txBody>
      </p:sp>
      <p:sp>
        <p:nvSpPr>
          <p:cNvPr id="5" name="Text Placeholder 13">
            <a:extLst>
              <a:ext uri="{FF2B5EF4-FFF2-40B4-BE49-F238E27FC236}">
                <a16:creationId xmlns:a16="http://schemas.microsoft.com/office/drawing/2014/main" id="{5FF81350-19C5-DD25-8B36-38DE4A837BE0}"/>
              </a:ext>
            </a:extLst>
          </p:cNvPr>
          <p:cNvSpPr>
            <a:spLocks noGrp="1"/>
          </p:cNvSpPr>
          <p:nvPr>
            <p:ph type="body" sz="quarter" idx="10" hasCustomPrompt="1"/>
          </p:nvPr>
        </p:nvSpPr>
        <p:spPr>
          <a:xfrm>
            <a:off x="838200" y="6405563"/>
            <a:ext cx="2634379" cy="365125"/>
          </a:xfrm>
        </p:spPr>
        <p:txBody>
          <a:bodyPr anchor="ctr">
            <a:normAutofit/>
          </a:bodyPr>
          <a:lstStyle>
            <a:lvl1pPr marL="0" indent="0">
              <a:buNone/>
              <a:defRPr lang="en-US" sz="800" kern="1200" dirty="0">
                <a:solidFill>
                  <a:schemeClr val="tx1"/>
                </a:solidFill>
                <a:latin typeface="+mn-lt"/>
                <a:ea typeface="+mn-ea"/>
                <a:cs typeface="+mn-cs"/>
              </a:defRPr>
            </a:lvl1pPr>
          </a:lstStyle>
          <a:p>
            <a:pPr lvl="0"/>
            <a:r>
              <a:rPr lang="en-US" dirty="0"/>
              <a:t>Source: </a:t>
            </a:r>
          </a:p>
        </p:txBody>
      </p:sp>
    </p:spTree>
    <p:extLst>
      <p:ext uri="{BB962C8B-B14F-4D97-AF65-F5344CB8AC3E}">
        <p14:creationId xmlns:p14="http://schemas.microsoft.com/office/powerpoint/2010/main" val="9025566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Vertical Text_Not Us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F28E0-5B20-C92C-28EF-561F2116E0B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E3341B4-00E4-5A02-1CE7-15390E0D96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F938C0FC-22DB-94FF-0839-D8C80E80A81E}"/>
              </a:ext>
            </a:extLst>
          </p:cNvPr>
          <p:cNvSpPr>
            <a:spLocks noGrp="1"/>
          </p:cNvSpPr>
          <p:nvPr>
            <p:ph type="ftr" sz="quarter" idx="3"/>
          </p:nvPr>
        </p:nvSpPr>
        <p:spPr>
          <a:xfrm>
            <a:off x="3572163" y="6405996"/>
            <a:ext cx="5047674" cy="365125"/>
          </a:xfrm>
          <a:prstGeom prst="rect">
            <a:avLst/>
          </a:prstGeom>
        </p:spPr>
        <p:txBody>
          <a:bodyPr vert="horz" lIns="91440" tIns="45720" rIns="91440" bIns="45720" rtlCol="0" anchor="ctr"/>
          <a:lstStyle>
            <a:lvl1pPr algn="ctr">
              <a:defRPr sz="1200" i="1">
                <a:solidFill>
                  <a:schemeClr val="tx1"/>
                </a:solidFill>
              </a:defRPr>
            </a:lvl1pPr>
          </a:lstStyle>
          <a:p>
            <a:r>
              <a:rPr lang="en-US" dirty="0"/>
              <a:t>Research and Analysis for Insurance Professionals</a:t>
            </a:r>
          </a:p>
        </p:txBody>
      </p:sp>
      <p:sp>
        <p:nvSpPr>
          <p:cNvPr id="8" name="Slide Number Placeholder 5">
            <a:extLst>
              <a:ext uri="{FF2B5EF4-FFF2-40B4-BE49-F238E27FC236}">
                <a16:creationId xmlns:a16="http://schemas.microsoft.com/office/drawing/2014/main" id="{244D34FC-FECF-91BB-1B93-947747026417}"/>
              </a:ext>
            </a:extLst>
          </p:cNvPr>
          <p:cNvSpPr>
            <a:spLocks noGrp="1"/>
          </p:cNvSpPr>
          <p:nvPr>
            <p:ph type="sldNum" sz="quarter" idx="4"/>
          </p:nvPr>
        </p:nvSpPr>
        <p:spPr>
          <a:xfrm>
            <a:off x="8719421" y="6405996"/>
            <a:ext cx="2643616" cy="365125"/>
          </a:xfrm>
          <a:prstGeom prst="rect">
            <a:avLst/>
          </a:prstGeom>
        </p:spPr>
        <p:txBody>
          <a:bodyPr anchor="ctr"/>
          <a:lstStyle>
            <a:lvl1pPr>
              <a:defRPr sz="1200"/>
            </a:lvl1pPr>
          </a:lstStyle>
          <a:p>
            <a:pPr algn="r"/>
            <a:fld id="{43CE825B-6020-45B9-9704-EAB41EA1B55C}" type="slidenum">
              <a:rPr lang="en-US" smtClean="0"/>
              <a:pPr algn="r"/>
              <a:t>‹#›</a:t>
            </a:fld>
            <a:endParaRPr lang="en-US" dirty="0"/>
          </a:p>
        </p:txBody>
      </p:sp>
      <p:sp>
        <p:nvSpPr>
          <p:cNvPr id="4" name="Text Placeholder 13">
            <a:extLst>
              <a:ext uri="{FF2B5EF4-FFF2-40B4-BE49-F238E27FC236}">
                <a16:creationId xmlns:a16="http://schemas.microsoft.com/office/drawing/2014/main" id="{D82B838F-2E41-E136-0B13-7FCD91B6D5A4}"/>
              </a:ext>
            </a:extLst>
          </p:cNvPr>
          <p:cNvSpPr>
            <a:spLocks noGrp="1"/>
          </p:cNvSpPr>
          <p:nvPr>
            <p:ph type="body" sz="quarter" idx="10" hasCustomPrompt="1"/>
          </p:nvPr>
        </p:nvSpPr>
        <p:spPr>
          <a:xfrm>
            <a:off x="838200" y="6405563"/>
            <a:ext cx="2634379" cy="365125"/>
          </a:xfrm>
        </p:spPr>
        <p:txBody>
          <a:bodyPr anchor="ctr">
            <a:normAutofit/>
          </a:bodyPr>
          <a:lstStyle>
            <a:lvl1pPr marL="0" indent="0">
              <a:buNone/>
              <a:defRPr lang="en-US" sz="800" kern="1200" dirty="0">
                <a:solidFill>
                  <a:schemeClr val="tx1"/>
                </a:solidFill>
                <a:latin typeface="+mn-lt"/>
                <a:ea typeface="+mn-ea"/>
                <a:cs typeface="+mn-cs"/>
              </a:defRPr>
            </a:lvl1pPr>
          </a:lstStyle>
          <a:p>
            <a:pPr lvl="0"/>
            <a:r>
              <a:rPr lang="en-US" dirty="0"/>
              <a:t>Source: </a:t>
            </a:r>
          </a:p>
        </p:txBody>
      </p:sp>
    </p:spTree>
    <p:extLst>
      <p:ext uri="{BB962C8B-B14F-4D97-AF65-F5344CB8AC3E}">
        <p14:creationId xmlns:p14="http://schemas.microsoft.com/office/powerpoint/2010/main" val="42648879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ertical Title and Text_Not Used">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E049F2-1117-D6CE-A2AA-D036CF37CB1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9386861-C35B-3FC8-876D-97D0A29537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6A695C1D-F1E4-6BB7-A533-8CE74624092C}"/>
              </a:ext>
            </a:extLst>
          </p:cNvPr>
          <p:cNvSpPr>
            <a:spLocks noGrp="1"/>
          </p:cNvSpPr>
          <p:nvPr>
            <p:ph type="ftr" sz="quarter" idx="3"/>
          </p:nvPr>
        </p:nvSpPr>
        <p:spPr>
          <a:xfrm>
            <a:off x="3572163" y="6405996"/>
            <a:ext cx="5047674" cy="365125"/>
          </a:xfrm>
          <a:prstGeom prst="rect">
            <a:avLst/>
          </a:prstGeom>
        </p:spPr>
        <p:txBody>
          <a:bodyPr vert="horz" lIns="91440" tIns="45720" rIns="91440" bIns="45720" rtlCol="0" anchor="ctr"/>
          <a:lstStyle>
            <a:lvl1pPr algn="ctr">
              <a:defRPr sz="1200" i="1">
                <a:solidFill>
                  <a:schemeClr val="tx1"/>
                </a:solidFill>
              </a:defRPr>
            </a:lvl1pPr>
          </a:lstStyle>
          <a:p>
            <a:r>
              <a:rPr lang="en-US" dirty="0"/>
              <a:t>Research and Analysis for Insurance Professionals</a:t>
            </a:r>
          </a:p>
        </p:txBody>
      </p:sp>
      <p:sp>
        <p:nvSpPr>
          <p:cNvPr id="8" name="Slide Number Placeholder 5">
            <a:extLst>
              <a:ext uri="{FF2B5EF4-FFF2-40B4-BE49-F238E27FC236}">
                <a16:creationId xmlns:a16="http://schemas.microsoft.com/office/drawing/2014/main" id="{13521EEF-1A93-766F-D90E-375848423CA9}"/>
              </a:ext>
            </a:extLst>
          </p:cNvPr>
          <p:cNvSpPr>
            <a:spLocks noGrp="1"/>
          </p:cNvSpPr>
          <p:nvPr>
            <p:ph type="sldNum" sz="quarter" idx="4"/>
          </p:nvPr>
        </p:nvSpPr>
        <p:spPr>
          <a:xfrm>
            <a:off x="8719421" y="6405996"/>
            <a:ext cx="2643616" cy="365125"/>
          </a:xfrm>
          <a:prstGeom prst="rect">
            <a:avLst/>
          </a:prstGeom>
        </p:spPr>
        <p:txBody>
          <a:bodyPr anchor="ctr"/>
          <a:lstStyle>
            <a:lvl1pPr>
              <a:defRPr sz="1200"/>
            </a:lvl1pPr>
          </a:lstStyle>
          <a:p>
            <a:pPr algn="r"/>
            <a:fld id="{43CE825B-6020-45B9-9704-EAB41EA1B55C}" type="slidenum">
              <a:rPr lang="en-US" smtClean="0"/>
              <a:pPr algn="r"/>
              <a:t>‹#›</a:t>
            </a:fld>
            <a:endParaRPr lang="en-US" dirty="0"/>
          </a:p>
        </p:txBody>
      </p:sp>
      <p:sp>
        <p:nvSpPr>
          <p:cNvPr id="4" name="Text Placeholder 13">
            <a:extLst>
              <a:ext uri="{FF2B5EF4-FFF2-40B4-BE49-F238E27FC236}">
                <a16:creationId xmlns:a16="http://schemas.microsoft.com/office/drawing/2014/main" id="{0BA33FEB-C6CB-63A8-00B8-78147AF67303}"/>
              </a:ext>
            </a:extLst>
          </p:cNvPr>
          <p:cNvSpPr>
            <a:spLocks noGrp="1"/>
          </p:cNvSpPr>
          <p:nvPr>
            <p:ph type="body" sz="quarter" idx="10" hasCustomPrompt="1"/>
          </p:nvPr>
        </p:nvSpPr>
        <p:spPr>
          <a:xfrm>
            <a:off x="838200" y="6405563"/>
            <a:ext cx="2634379" cy="365125"/>
          </a:xfrm>
        </p:spPr>
        <p:txBody>
          <a:bodyPr anchor="ctr">
            <a:normAutofit/>
          </a:bodyPr>
          <a:lstStyle>
            <a:lvl1pPr marL="0" indent="0">
              <a:buNone/>
              <a:defRPr lang="en-US" sz="800" kern="1200" dirty="0">
                <a:solidFill>
                  <a:schemeClr val="tx1"/>
                </a:solidFill>
                <a:latin typeface="+mn-lt"/>
                <a:ea typeface="+mn-ea"/>
                <a:cs typeface="+mn-cs"/>
              </a:defRPr>
            </a:lvl1pPr>
          </a:lstStyle>
          <a:p>
            <a:pPr lvl="0"/>
            <a:r>
              <a:rPr lang="en-US" dirty="0"/>
              <a:t>Source: </a:t>
            </a:r>
          </a:p>
        </p:txBody>
      </p:sp>
    </p:spTree>
    <p:extLst>
      <p:ext uri="{BB962C8B-B14F-4D97-AF65-F5344CB8AC3E}">
        <p14:creationId xmlns:p14="http://schemas.microsoft.com/office/powerpoint/2010/main" val="1140832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nd Title Slide">
    <p:bg>
      <p:bgPr>
        <a:gradFill flip="none" rotWithShape="1">
          <a:gsLst>
            <a:gs pos="0">
              <a:schemeClr val="accent5">
                <a:lumMod val="5000"/>
                <a:lumOff val="95000"/>
              </a:schemeClr>
            </a:gs>
            <a:gs pos="74000">
              <a:schemeClr val="accent1">
                <a:lumMod val="20000"/>
                <a:lumOff val="80000"/>
              </a:schemeClr>
            </a:gs>
            <a:gs pos="83000">
              <a:schemeClr val="accent1">
                <a:lumMod val="20000"/>
                <a:lumOff val="80000"/>
              </a:schemeClr>
            </a:gs>
            <a:gs pos="100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C733C7E-99EE-4C06-11BF-9E41914D203B}"/>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45142" b="39953"/>
          <a:stretch/>
        </p:blipFill>
        <p:spPr bwMode="auto">
          <a:xfrm>
            <a:off x="0" y="0"/>
            <a:ext cx="12192000" cy="155331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FD833B6-FA5C-C068-4059-67F920E0C233}"/>
              </a:ext>
            </a:extLst>
          </p:cNvPr>
          <p:cNvSpPr>
            <a:spLocks noGrp="1"/>
          </p:cNvSpPr>
          <p:nvPr>
            <p:ph type="title" hasCustomPrompt="1"/>
          </p:nvPr>
        </p:nvSpPr>
        <p:spPr>
          <a:xfrm>
            <a:off x="838200" y="3274580"/>
            <a:ext cx="10515600" cy="706293"/>
          </a:xfrm>
        </p:spPr>
        <p:txBody>
          <a:bodyPr/>
          <a:lstStyle>
            <a:lvl1pPr algn="ctr">
              <a:defRPr b="1"/>
            </a:lvl1pPr>
          </a:lstStyle>
          <a:p>
            <a:r>
              <a:rPr lang="en-US" dirty="0"/>
              <a:t>Title of the Report is Here; Capitalize Important Words</a:t>
            </a:r>
          </a:p>
        </p:txBody>
      </p:sp>
      <p:sp>
        <p:nvSpPr>
          <p:cNvPr id="7" name="Footer Placeholder 4">
            <a:extLst>
              <a:ext uri="{FF2B5EF4-FFF2-40B4-BE49-F238E27FC236}">
                <a16:creationId xmlns:a16="http://schemas.microsoft.com/office/drawing/2014/main" id="{F9E14764-0D42-0A9E-D81C-F33CE21F3FF3}"/>
              </a:ext>
            </a:extLst>
          </p:cNvPr>
          <p:cNvSpPr txBox="1">
            <a:spLocks/>
          </p:cNvSpPr>
          <p:nvPr userDrawn="1"/>
        </p:nvSpPr>
        <p:spPr>
          <a:xfrm>
            <a:off x="272061" y="6356349"/>
            <a:ext cx="3283010" cy="365125"/>
          </a:xfrm>
          <a:prstGeom prst="rect">
            <a:avLst/>
          </a:prstGeom>
        </p:spPr>
        <p:txBody>
          <a:bodyPr vert="horz" lIns="91440" tIns="45720" rIns="91440" bIns="45720" rtlCol="0" anchor="ctr"/>
          <a:lstStyle>
            <a:defPPr>
              <a:defRPr lang="en-US"/>
            </a:defPPr>
            <a:lvl1pPr marL="0" algn="ctr" defTabSz="914400" rtl="0" eaLnBrk="1" latinLnBrk="0" hangingPunct="1">
              <a:defRPr sz="1400" i="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sz="1050" i="0" dirty="0">
              <a:solidFill>
                <a:schemeClr val="tx1"/>
              </a:solidFill>
            </a:endParaRPr>
          </a:p>
        </p:txBody>
      </p:sp>
      <p:sp>
        <p:nvSpPr>
          <p:cNvPr id="12" name="Footer Placeholder 4">
            <a:extLst>
              <a:ext uri="{FF2B5EF4-FFF2-40B4-BE49-F238E27FC236}">
                <a16:creationId xmlns:a16="http://schemas.microsoft.com/office/drawing/2014/main" id="{BF6F5E88-CD37-10A1-521C-4B7B366E11AF}"/>
              </a:ext>
            </a:extLst>
          </p:cNvPr>
          <p:cNvSpPr>
            <a:spLocks noGrp="1"/>
          </p:cNvSpPr>
          <p:nvPr>
            <p:ph type="ftr" sz="quarter" idx="3"/>
          </p:nvPr>
        </p:nvSpPr>
        <p:spPr>
          <a:xfrm>
            <a:off x="3572163" y="6405996"/>
            <a:ext cx="5047674" cy="365125"/>
          </a:xfrm>
          <a:prstGeom prst="rect">
            <a:avLst/>
          </a:prstGeom>
        </p:spPr>
        <p:txBody>
          <a:bodyPr vert="horz" lIns="91440" tIns="45720" rIns="91440" bIns="45720" rtlCol="0" anchor="ctr"/>
          <a:lstStyle>
            <a:lvl1pPr algn="ctr">
              <a:defRPr sz="1200" i="1">
                <a:solidFill>
                  <a:schemeClr val="tx1"/>
                </a:solidFill>
              </a:defRPr>
            </a:lvl1pPr>
          </a:lstStyle>
          <a:p>
            <a:r>
              <a:rPr lang="en-US" dirty="0"/>
              <a:t>Research and Analysis for Insurance Professionals</a:t>
            </a:r>
          </a:p>
        </p:txBody>
      </p:sp>
      <p:sp>
        <p:nvSpPr>
          <p:cNvPr id="4" name="Text Placeholder 15">
            <a:extLst>
              <a:ext uri="{FF2B5EF4-FFF2-40B4-BE49-F238E27FC236}">
                <a16:creationId xmlns:a16="http://schemas.microsoft.com/office/drawing/2014/main" id="{74F5077A-342A-1BB0-41A8-4CE937C2822C}"/>
              </a:ext>
            </a:extLst>
          </p:cNvPr>
          <p:cNvSpPr>
            <a:spLocks noGrp="1"/>
          </p:cNvSpPr>
          <p:nvPr>
            <p:ph type="body" sz="quarter" idx="11" hasCustomPrompt="1"/>
          </p:nvPr>
        </p:nvSpPr>
        <p:spPr>
          <a:xfrm>
            <a:off x="838200" y="4325939"/>
            <a:ext cx="10515600" cy="702912"/>
          </a:xfrm>
        </p:spPr>
        <p:txBody>
          <a:bodyPr/>
          <a:lstStyle>
            <a:lvl1pPr marL="0" indent="0" algn="ctr">
              <a:buNone/>
              <a:defRPr i="1"/>
            </a:lvl1pPr>
            <a:lvl2pPr algn="ctr">
              <a:defRPr/>
            </a:lvl2pPr>
            <a:lvl3pPr algn="ctr">
              <a:defRPr/>
            </a:lvl3pPr>
            <a:lvl4pPr algn="ctr">
              <a:defRPr/>
            </a:lvl4pPr>
            <a:lvl5pPr algn="ctr">
              <a:defRPr/>
            </a:lvl5pPr>
          </a:lstStyle>
          <a:p>
            <a:pPr lvl="0"/>
            <a:r>
              <a:rPr lang="en-US" dirty="0"/>
              <a:t>Subtitle</a:t>
            </a:r>
          </a:p>
        </p:txBody>
      </p:sp>
      <p:sp>
        <p:nvSpPr>
          <p:cNvPr id="5" name="Text Placeholder 15">
            <a:extLst>
              <a:ext uri="{FF2B5EF4-FFF2-40B4-BE49-F238E27FC236}">
                <a16:creationId xmlns:a16="http://schemas.microsoft.com/office/drawing/2014/main" id="{4AF2EE5D-E180-C375-23B1-C2202C8A5FCE}"/>
              </a:ext>
            </a:extLst>
          </p:cNvPr>
          <p:cNvSpPr>
            <a:spLocks noGrp="1"/>
          </p:cNvSpPr>
          <p:nvPr>
            <p:ph type="body" sz="quarter" idx="12" hasCustomPrompt="1"/>
          </p:nvPr>
        </p:nvSpPr>
        <p:spPr>
          <a:xfrm>
            <a:off x="838200" y="5624051"/>
            <a:ext cx="10515600" cy="520079"/>
          </a:xfrm>
        </p:spPr>
        <p:txBody>
          <a:bodyPr anchor="b">
            <a:normAutofit/>
          </a:bodyPr>
          <a:lstStyle>
            <a:lvl1pPr marL="0" indent="0" algn="ctr">
              <a:buNone/>
              <a:defRPr sz="2000"/>
            </a:lvl1pPr>
            <a:lvl2pPr algn="ctr">
              <a:defRPr/>
            </a:lvl2pPr>
            <a:lvl3pPr algn="ctr">
              <a:defRPr/>
            </a:lvl3pPr>
            <a:lvl4pPr algn="ctr">
              <a:defRPr/>
            </a:lvl4pPr>
            <a:lvl5pPr algn="ctr">
              <a:defRPr/>
            </a:lvl5pPr>
          </a:lstStyle>
          <a:p>
            <a:pPr lvl="0"/>
            <a:r>
              <a:rPr lang="en-US" dirty="0"/>
              <a:t>Month, Day, Year</a:t>
            </a:r>
          </a:p>
        </p:txBody>
      </p:sp>
      <p:sp>
        <p:nvSpPr>
          <p:cNvPr id="6" name="Title 1">
            <a:extLst>
              <a:ext uri="{FF2B5EF4-FFF2-40B4-BE49-F238E27FC236}">
                <a16:creationId xmlns:a16="http://schemas.microsoft.com/office/drawing/2014/main" id="{01249397-6BE6-52CC-B43D-9AA3BEB178FD}"/>
              </a:ext>
            </a:extLst>
          </p:cNvPr>
          <p:cNvSpPr txBox="1">
            <a:spLocks/>
          </p:cNvSpPr>
          <p:nvPr userDrawn="1"/>
        </p:nvSpPr>
        <p:spPr>
          <a:xfrm>
            <a:off x="1524000" y="1986923"/>
            <a:ext cx="9144000" cy="94310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1" kern="1200">
                <a:solidFill>
                  <a:schemeClr val="tx1"/>
                </a:solidFill>
                <a:latin typeface="+mj-lt"/>
                <a:ea typeface="+mj-ea"/>
                <a:cs typeface="+mj-cs"/>
              </a:defRPr>
            </a:lvl1pPr>
          </a:lstStyle>
          <a:p>
            <a:r>
              <a:rPr lang="en-US" b="0" dirty="0"/>
              <a:t>Assured Report</a:t>
            </a:r>
          </a:p>
        </p:txBody>
      </p:sp>
      <p:pic>
        <p:nvPicPr>
          <p:cNvPr id="8" name="Picture 7" descr="Diagram, engineering drawing&#10;&#10;Description automatically generated">
            <a:extLst>
              <a:ext uri="{FF2B5EF4-FFF2-40B4-BE49-F238E27FC236}">
                <a16:creationId xmlns:a16="http://schemas.microsoft.com/office/drawing/2014/main" id="{DE9D2876-EC6B-FB90-69E7-AD219296922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73277" y="0"/>
            <a:ext cx="6845445" cy="1553319"/>
          </a:xfrm>
          <a:prstGeom prst="rect">
            <a:avLst/>
          </a:prstGeom>
        </p:spPr>
      </p:pic>
    </p:spTree>
    <p:extLst>
      <p:ext uri="{BB962C8B-B14F-4D97-AF65-F5344CB8AC3E}">
        <p14:creationId xmlns:p14="http://schemas.microsoft.com/office/powerpoint/2010/main" val="27714290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Preferred Title Slide">
    <p:bg>
      <p:bgPr>
        <a:gradFill flip="none" rotWithShape="1">
          <a:gsLst>
            <a:gs pos="0">
              <a:schemeClr val="accent5">
                <a:lumMod val="5000"/>
                <a:lumOff val="95000"/>
              </a:schemeClr>
            </a:gs>
            <a:gs pos="74000">
              <a:schemeClr val="accent1">
                <a:lumMod val="20000"/>
                <a:lumOff val="80000"/>
              </a:schemeClr>
            </a:gs>
            <a:gs pos="83000">
              <a:schemeClr val="accent1">
                <a:lumMod val="20000"/>
                <a:lumOff val="80000"/>
              </a:schemeClr>
            </a:gs>
            <a:gs pos="100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833B6-FA5C-C068-4059-67F920E0C233}"/>
              </a:ext>
            </a:extLst>
          </p:cNvPr>
          <p:cNvSpPr>
            <a:spLocks noGrp="1"/>
          </p:cNvSpPr>
          <p:nvPr>
            <p:ph type="title" hasCustomPrompt="1"/>
          </p:nvPr>
        </p:nvSpPr>
        <p:spPr>
          <a:xfrm>
            <a:off x="838200" y="3274580"/>
            <a:ext cx="10515600" cy="706293"/>
          </a:xfrm>
        </p:spPr>
        <p:txBody>
          <a:bodyPr/>
          <a:lstStyle>
            <a:lvl1pPr algn="ctr">
              <a:defRPr b="1"/>
            </a:lvl1pPr>
          </a:lstStyle>
          <a:p>
            <a:r>
              <a:rPr lang="en-US" dirty="0"/>
              <a:t>Title of the Report is Here; Capitalize Important Words</a:t>
            </a:r>
          </a:p>
        </p:txBody>
      </p:sp>
      <p:sp>
        <p:nvSpPr>
          <p:cNvPr id="12" name="Footer Placeholder 4">
            <a:extLst>
              <a:ext uri="{FF2B5EF4-FFF2-40B4-BE49-F238E27FC236}">
                <a16:creationId xmlns:a16="http://schemas.microsoft.com/office/drawing/2014/main" id="{BF6F5E88-CD37-10A1-521C-4B7B366E11AF}"/>
              </a:ext>
            </a:extLst>
          </p:cNvPr>
          <p:cNvSpPr>
            <a:spLocks noGrp="1"/>
          </p:cNvSpPr>
          <p:nvPr>
            <p:ph type="ftr" sz="quarter" idx="3"/>
          </p:nvPr>
        </p:nvSpPr>
        <p:spPr>
          <a:xfrm>
            <a:off x="3572163" y="6405996"/>
            <a:ext cx="5047674" cy="365125"/>
          </a:xfrm>
          <a:prstGeom prst="rect">
            <a:avLst/>
          </a:prstGeom>
        </p:spPr>
        <p:txBody>
          <a:bodyPr vert="horz" lIns="91440" tIns="45720" rIns="91440" bIns="45720" rtlCol="0" anchor="ctr"/>
          <a:lstStyle>
            <a:lvl1pPr algn="ctr">
              <a:defRPr sz="1200" i="1">
                <a:solidFill>
                  <a:schemeClr val="tx1"/>
                </a:solidFill>
              </a:defRPr>
            </a:lvl1pPr>
          </a:lstStyle>
          <a:p>
            <a:r>
              <a:rPr lang="en-US" dirty="0"/>
              <a:t>Research and Analysis for Insurance and Investment Professionals</a:t>
            </a:r>
          </a:p>
        </p:txBody>
      </p:sp>
      <p:sp>
        <p:nvSpPr>
          <p:cNvPr id="4" name="Text Placeholder 15">
            <a:extLst>
              <a:ext uri="{FF2B5EF4-FFF2-40B4-BE49-F238E27FC236}">
                <a16:creationId xmlns:a16="http://schemas.microsoft.com/office/drawing/2014/main" id="{74F5077A-342A-1BB0-41A8-4CE937C2822C}"/>
              </a:ext>
            </a:extLst>
          </p:cNvPr>
          <p:cNvSpPr>
            <a:spLocks noGrp="1"/>
          </p:cNvSpPr>
          <p:nvPr>
            <p:ph type="body" sz="quarter" idx="11" hasCustomPrompt="1"/>
          </p:nvPr>
        </p:nvSpPr>
        <p:spPr>
          <a:xfrm>
            <a:off x="838200" y="4325939"/>
            <a:ext cx="10515600" cy="702912"/>
          </a:xfrm>
        </p:spPr>
        <p:txBody>
          <a:bodyPr/>
          <a:lstStyle>
            <a:lvl1pPr marL="0" indent="0" algn="ctr">
              <a:buNone/>
              <a:defRPr i="1"/>
            </a:lvl1pPr>
            <a:lvl2pPr algn="ctr">
              <a:defRPr/>
            </a:lvl2pPr>
            <a:lvl3pPr algn="ctr">
              <a:defRPr/>
            </a:lvl3pPr>
            <a:lvl4pPr algn="ctr">
              <a:defRPr/>
            </a:lvl4pPr>
            <a:lvl5pPr algn="ctr">
              <a:defRPr/>
            </a:lvl5pPr>
          </a:lstStyle>
          <a:p>
            <a:pPr lvl="0"/>
            <a:r>
              <a:rPr lang="en-US" dirty="0"/>
              <a:t>Subtitle</a:t>
            </a:r>
          </a:p>
        </p:txBody>
      </p:sp>
      <p:sp>
        <p:nvSpPr>
          <p:cNvPr id="5" name="Text Placeholder 15">
            <a:extLst>
              <a:ext uri="{FF2B5EF4-FFF2-40B4-BE49-F238E27FC236}">
                <a16:creationId xmlns:a16="http://schemas.microsoft.com/office/drawing/2014/main" id="{4AF2EE5D-E180-C375-23B1-C2202C8A5FCE}"/>
              </a:ext>
            </a:extLst>
          </p:cNvPr>
          <p:cNvSpPr>
            <a:spLocks noGrp="1"/>
          </p:cNvSpPr>
          <p:nvPr>
            <p:ph type="body" sz="quarter" idx="12" hasCustomPrompt="1"/>
          </p:nvPr>
        </p:nvSpPr>
        <p:spPr>
          <a:xfrm>
            <a:off x="838200" y="5624051"/>
            <a:ext cx="10515600" cy="520079"/>
          </a:xfrm>
        </p:spPr>
        <p:txBody>
          <a:bodyPr anchor="b">
            <a:normAutofit/>
          </a:bodyPr>
          <a:lstStyle>
            <a:lvl1pPr marL="0" indent="0" algn="ctr">
              <a:buNone/>
              <a:defRPr sz="2000"/>
            </a:lvl1pPr>
            <a:lvl2pPr algn="ctr">
              <a:defRPr/>
            </a:lvl2pPr>
            <a:lvl3pPr algn="ctr">
              <a:defRPr/>
            </a:lvl3pPr>
            <a:lvl4pPr algn="ctr">
              <a:defRPr/>
            </a:lvl4pPr>
            <a:lvl5pPr algn="ctr">
              <a:defRPr/>
            </a:lvl5pPr>
          </a:lstStyle>
          <a:p>
            <a:pPr lvl="0"/>
            <a:r>
              <a:rPr lang="en-US" dirty="0"/>
              <a:t>Month, Day, Year</a:t>
            </a:r>
          </a:p>
        </p:txBody>
      </p:sp>
      <p:sp>
        <p:nvSpPr>
          <p:cNvPr id="6" name="Title 1">
            <a:extLst>
              <a:ext uri="{FF2B5EF4-FFF2-40B4-BE49-F238E27FC236}">
                <a16:creationId xmlns:a16="http://schemas.microsoft.com/office/drawing/2014/main" id="{01249397-6BE6-52CC-B43D-9AA3BEB178FD}"/>
              </a:ext>
            </a:extLst>
          </p:cNvPr>
          <p:cNvSpPr txBox="1">
            <a:spLocks/>
          </p:cNvSpPr>
          <p:nvPr userDrawn="1"/>
        </p:nvSpPr>
        <p:spPr>
          <a:xfrm>
            <a:off x="1524000" y="1986923"/>
            <a:ext cx="9144000" cy="94310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1" kern="1200">
                <a:solidFill>
                  <a:schemeClr val="tx1"/>
                </a:solidFill>
                <a:latin typeface="+mj-lt"/>
                <a:ea typeface="+mj-ea"/>
                <a:cs typeface="+mj-cs"/>
              </a:defRPr>
            </a:lvl1pPr>
          </a:lstStyle>
          <a:p>
            <a:r>
              <a:rPr lang="en-US" b="0" dirty="0"/>
              <a:t>Assured Report</a:t>
            </a:r>
          </a:p>
        </p:txBody>
      </p:sp>
      <p:pic>
        <p:nvPicPr>
          <p:cNvPr id="8" name="Picture 7" descr="Diagram, engineering drawing&#10;&#10;Description automatically generated">
            <a:extLst>
              <a:ext uri="{FF2B5EF4-FFF2-40B4-BE49-F238E27FC236}">
                <a16:creationId xmlns:a16="http://schemas.microsoft.com/office/drawing/2014/main" id="{DE9D2876-EC6B-FB90-69E7-AD21929692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74109" y="136525"/>
            <a:ext cx="6243782" cy="1416794"/>
          </a:xfrm>
          <a:prstGeom prst="rect">
            <a:avLst/>
          </a:prstGeom>
        </p:spPr>
      </p:pic>
    </p:spTree>
    <p:extLst>
      <p:ext uri="{BB962C8B-B14F-4D97-AF65-F5344CB8AC3E}">
        <p14:creationId xmlns:p14="http://schemas.microsoft.com/office/powerpoint/2010/main" val="10997320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nd Title Slide">
    <p:bg>
      <p:bgPr>
        <a:gradFill flip="none" rotWithShape="1">
          <a:gsLst>
            <a:gs pos="0">
              <a:schemeClr val="accent5">
                <a:lumMod val="5000"/>
                <a:lumOff val="95000"/>
              </a:schemeClr>
            </a:gs>
            <a:gs pos="74000">
              <a:schemeClr val="accent1">
                <a:lumMod val="20000"/>
                <a:lumOff val="80000"/>
              </a:schemeClr>
            </a:gs>
            <a:gs pos="83000">
              <a:schemeClr val="accent1">
                <a:lumMod val="20000"/>
                <a:lumOff val="80000"/>
              </a:schemeClr>
            </a:gs>
            <a:gs pos="100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C733C7E-99EE-4C06-11BF-9E41914D203B}"/>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45142" b="39953"/>
          <a:stretch/>
        </p:blipFill>
        <p:spPr bwMode="auto">
          <a:xfrm>
            <a:off x="0" y="0"/>
            <a:ext cx="12192000" cy="155331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FD833B6-FA5C-C068-4059-67F920E0C233}"/>
              </a:ext>
            </a:extLst>
          </p:cNvPr>
          <p:cNvSpPr>
            <a:spLocks noGrp="1"/>
          </p:cNvSpPr>
          <p:nvPr>
            <p:ph type="title" hasCustomPrompt="1"/>
          </p:nvPr>
        </p:nvSpPr>
        <p:spPr>
          <a:xfrm>
            <a:off x="838200" y="3274580"/>
            <a:ext cx="10515600" cy="706293"/>
          </a:xfrm>
        </p:spPr>
        <p:txBody>
          <a:bodyPr/>
          <a:lstStyle>
            <a:lvl1pPr algn="ctr">
              <a:defRPr b="1"/>
            </a:lvl1pPr>
          </a:lstStyle>
          <a:p>
            <a:r>
              <a:rPr lang="en-US" dirty="0"/>
              <a:t>Title of the Report is Here; Capitalize Important Words</a:t>
            </a:r>
          </a:p>
        </p:txBody>
      </p:sp>
      <p:sp>
        <p:nvSpPr>
          <p:cNvPr id="7" name="Footer Placeholder 4">
            <a:extLst>
              <a:ext uri="{FF2B5EF4-FFF2-40B4-BE49-F238E27FC236}">
                <a16:creationId xmlns:a16="http://schemas.microsoft.com/office/drawing/2014/main" id="{F9E14764-0D42-0A9E-D81C-F33CE21F3FF3}"/>
              </a:ext>
            </a:extLst>
          </p:cNvPr>
          <p:cNvSpPr txBox="1">
            <a:spLocks/>
          </p:cNvSpPr>
          <p:nvPr userDrawn="1"/>
        </p:nvSpPr>
        <p:spPr>
          <a:xfrm>
            <a:off x="272061" y="6356349"/>
            <a:ext cx="3283010" cy="365125"/>
          </a:xfrm>
          <a:prstGeom prst="rect">
            <a:avLst/>
          </a:prstGeom>
        </p:spPr>
        <p:txBody>
          <a:bodyPr vert="horz" lIns="91440" tIns="45720" rIns="91440" bIns="45720" rtlCol="0" anchor="ctr"/>
          <a:lstStyle>
            <a:defPPr>
              <a:defRPr lang="en-US"/>
            </a:defPPr>
            <a:lvl1pPr marL="0" algn="ctr" defTabSz="914400" rtl="0" eaLnBrk="1" latinLnBrk="0" hangingPunct="1">
              <a:defRPr sz="1400" i="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sz="1050" i="0" dirty="0">
              <a:solidFill>
                <a:schemeClr val="tx1"/>
              </a:solidFill>
            </a:endParaRPr>
          </a:p>
        </p:txBody>
      </p:sp>
      <p:sp>
        <p:nvSpPr>
          <p:cNvPr id="12" name="Footer Placeholder 4">
            <a:extLst>
              <a:ext uri="{FF2B5EF4-FFF2-40B4-BE49-F238E27FC236}">
                <a16:creationId xmlns:a16="http://schemas.microsoft.com/office/drawing/2014/main" id="{BF6F5E88-CD37-10A1-521C-4B7B366E11AF}"/>
              </a:ext>
            </a:extLst>
          </p:cNvPr>
          <p:cNvSpPr>
            <a:spLocks noGrp="1"/>
          </p:cNvSpPr>
          <p:nvPr>
            <p:ph type="ftr" sz="quarter" idx="3"/>
          </p:nvPr>
        </p:nvSpPr>
        <p:spPr>
          <a:xfrm>
            <a:off x="3572163" y="6405996"/>
            <a:ext cx="5047674" cy="365125"/>
          </a:xfrm>
          <a:prstGeom prst="rect">
            <a:avLst/>
          </a:prstGeom>
        </p:spPr>
        <p:txBody>
          <a:bodyPr vert="horz" lIns="91440" tIns="45720" rIns="91440" bIns="45720" rtlCol="0" anchor="ctr"/>
          <a:lstStyle>
            <a:lvl1pPr algn="ctr">
              <a:defRPr sz="1200" i="1">
                <a:solidFill>
                  <a:schemeClr val="tx1"/>
                </a:solidFill>
              </a:defRPr>
            </a:lvl1pPr>
          </a:lstStyle>
          <a:p>
            <a:r>
              <a:rPr lang="en-US" dirty="0"/>
              <a:t>Research and Analysis for Insurance and Investment Professionals</a:t>
            </a:r>
          </a:p>
        </p:txBody>
      </p:sp>
      <p:sp>
        <p:nvSpPr>
          <p:cNvPr id="4" name="Text Placeholder 15">
            <a:extLst>
              <a:ext uri="{FF2B5EF4-FFF2-40B4-BE49-F238E27FC236}">
                <a16:creationId xmlns:a16="http://schemas.microsoft.com/office/drawing/2014/main" id="{74F5077A-342A-1BB0-41A8-4CE937C2822C}"/>
              </a:ext>
            </a:extLst>
          </p:cNvPr>
          <p:cNvSpPr>
            <a:spLocks noGrp="1"/>
          </p:cNvSpPr>
          <p:nvPr>
            <p:ph type="body" sz="quarter" idx="11" hasCustomPrompt="1"/>
          </p:nvPr>
        </p:nvSpPr>
        <p:spPr>
          <a:xfrm>
            <a:off x="838200" y="4325939"/>
            <a:ext cx="10515600" cy="702912"/>
          </a:xfrm>
        </p:spPr>
        <p:txBody>
          <a:bodyPr/>
          <a:lstStyle>
            <a:lvl1pPr marL="0" indent="0" algn="ctr">
              <a:buNone/>
              <a:defRPr i="1"/>
            </a:lvl1pPr>
            <a:lvl2pPr algn="ctr">
              <a:defRPr/>
            </a:lvl2pPr>
            <a:lvl3pPr algn="ctr">
              <a:defRPr/>
            </a:lvl3pPr>
            <a:lvl4pPr algn="ctr">
              <a:defRPr/>
            </a:lvl4pPr>
            <a:lvl5pPr algn="ctr">
              <a:defRPr/>
            </a:lvl5pPr>
          </a:lstStyle>
          <a:p>
            <a:pPr lvl="0"/>
            <a:r>
              <a:rPr lang="en-US" dirty="0"/>
              <a:t>Subtitle</a:t>
            </a:r>
          </a:p>
        </p:txBody>
      </p:sp>
      <p:sp>
        <p:nvSpPr>
          <p:cNvPr id="5" name="Text Placeholder 15">
            <a:extLst>
              <a:ext uri="{FF2B5EF4-FFF2-40B4-BE49-F238E27FC236}">
                <a16:creationId xmlns:a16="http://schemas.microsoft.com/office/drawing/2014/main" id="{4AF2EE5D-E180-C375-23B1-C2202C8A5FCE}"/>
              </a:ext>
            </a:extLst>
          </p:cNvPr>
          <p:cNvSpPr>
            <a:spLocks noGrp="1"/>
          </p:cNvSpPr>
          <p:nvPr>
            <p:ph type="body" sz="quarter" idx="12" hasCustomPrompt="1"/>
          </p:nvPr>
        </p:nvSpPr>
        <p:spPr>
          <a:xfrm>
            <a:off x="838200" y="5624051"/>
            <a:ext cx="10515600" cy="520079"/>
          </a:xfrm>
        </p:spPr>
        <p:txBody>
          <a:bodyPr anchor="b">
            <a:normAutofit/>
          </a:bodyPr>
          <a:lstStyle>
            <a:lvl1pPr marL="0" indent="0" algn="ctr">
              <a:buNone/>
              <a:defRPr sz="2000"/>
            </a:lvl1pPr>
            <a:lvl2pPr algn="ctr">
              <a:defRPr/>
            </a:lvl2pPr>
            <a:lvl3pPr algn="ctr">
              <a:defRPr/>
            </a:lvl3pPr>
            <a:lvl4pPr algn="ctr">
              <a:defRPr/>
            </a:lvl4pPr>
            <a:lvl5pPr algn="ctr">
              <a:defRPr/>
            </a:lvl5pPr>
          </a:lstStyle>
          <a:p>
            <a:pPr lvl="0"/>
            <a:r>
              <a:rPr lang="en-US" dirty="0"/>
              <a:t>Month, Day, Year</a:t>
            </a:r>
          </a:p>
        </p:txBody>
      </p:sp>
      <p:sp>
        <p:nvSpPr>
          <p:cNvPr id="6" name="Title 1">
            <a:extLst>
              <a:ext uri="{FF2B5EF4-FFF2-40B4-BE49-F238E27FC236}">
                <a16:creationId xmlns:a16="http://schemas.microsoft.com/office/drawing/2014/main" id="{01249397-6BE6-52CC-B43D-9AA3BEB178FD}"/>
              </a:ext>
            </a:extLst>
          </p:cNvPr>
          <p:cNvSpPr txBox="1">
            <a:spLocks/>
          </p:cNvSpPr>
          <p:nvPr userDrawn="1"/>
        </p:nvSpPr>
        <p:spPr>
          <a:xfrm>
            <a:off x="1524000" y="1986923"/>
            <a:ext cx="9144000" cy="94310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1" kern="1200">
                <a:solidFill>
                  <a:schemeClr val="tx1"/>
                </a:solidFill>
                <a:latin typeface="+mj-lt"/>
                <a:ea typeface="+mj-ea"/>
                <a:cs typeface="+mj-cs"/>
              </a:defRPr>
            </a:lvl1pPr>
          </a:lstStyle>
          <a:p>
            <a:r>
              <a:rPr lang="en-US" b="0" dirty="0"/>
              <a:t>Assured Report</a:t>
            </a:r>
          </a:p>
        </p:txBody>
      </p:sp>
      <p:pic>
        <p:nvPicPr>
          <p:cNvPr id="8" name="Picture 7" descr="Diagram, engineering drawing&#10;&#10;Description automatically generated">
            <a:extLst>
              <a:ext uri="{FF2B5EF4-FFF2-40B4-BE49-F238E27FC236}">
                <a16:creationId xmlns:a16="http://schemas.microsoft.com/office/drawing/2014/main" id="{DE9D2876-EC6B-FB90-69E7-AD219296922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73277" y="0"/>
            <a:ext cx="6845445" cy="1553319"/>
          </a:xfrm>
          <a:prstGeom prst="rect">
            <a:avLst/>
          </a:prstGeom>
        </p:spPr>
      </p:pic>
    </p:spTree>
    <p:extLst>
      <p:ext uri="{BB962C8B-B14F-4D97-AF65-F5344CB8AC3E}">
        <p14:creationId xmlns:p14="http://schemas.microsoft.com/office/powerpoint/2010/main" val="34911551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3rd Title Slide">
    <p:bg>
      <p:bgPr>
        <a:gradFill flip="none" rotWithShape="1">
          <a:gsLst>
            <a:gs pos="0">
              <a:schemeClr val="accent5">
                <a:lumMod val="5000"/>
                <a:lumOff val="95000"/>
              </a:schemeClr>
            </a:gs>
            <a:gs pos="74000">
              <a:schemeClr val="accent1">
                <a:lumMod val="20000"/>
                <a:lumOff val="80000"/>
              </a:schemeClr>
            </a:gs>
            <a:gs pos="83000">
              <a:schemeClr val="accent1">
                <a:lumMod val="20000"/>
                <a:lumOff val="80000"/>
              </a:schemeClr>
            </a:gs>
            <a:gs pos="100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C733C7E-99EE-4C06-11BF-9E41914D203B}"/>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20170" b="14023"/>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82FC4882-8F40-4877-3026-BBA52519CFCF}"/>
              </a:ext>
            </a:extLst>
          </p:cNvPr>
          <p:cNvSpPr/>
          <p:nvPr userDrawn="1"/>
        </p:nvSpPr>
        <p:spPr>
          <a:xfrm>
            <a:off x="0" y="0"/>
            <a:ext cx="12191999" cy="6858000"/>
          </a:xfrm>
          <a:prstGeom prst="rect">
            <a:avLst/>
          </a:prstGeom>
          <a:solidFill>
            <a:schemeClr val="tx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D833B6-FA5C-C068-4059-67F920E0C233}"/>
              </a:ext>
            </a:extLst>
          </p:cNvPr>
          <p:cNvSpPr>
            <a:spLocks noGrp="1"/>
          </p:cNvSpPr>
          <p:nvPr>
            <p:ph type="title" hasCustomPrompt="1"/>
          </p:nvPr>
        </p:nvSpPr>
        <p:spPr>
          <a:xfrm>
            <a:off x="838200" y="3274580"/>
            <a:ext cx="10515600" cy="706293"/>
          </a:xfrm>
        </p:spPr>
        <p:txBody>
          <a:bodyPr/>
          <a:lstStyle>
            <a:lvl1pPr algn="ctr">
              <a:defRPr b="1">
                <a:solidFill>
                  <a:schemeClr val="accent2"/>
                </a:solidFill>
              </a:defRPr>
            </a:lvl1pPr>
          </a:lstStyle>
          <a:p>
            <a:r>
              <a:rPr lang="en-US" dirty="0"/>
              <a:t>Title of the Report is Here; Capitalize Important Words</a:t>
            </a:r>
          </a:p>
        </p:txBody>
      </p:sp>
      <p:sp>
        <p:nvSpPr>
          <p:cNvPr id="7" name="Footer Placeholder 4">
            <a:extLst>
              <a:ext uri="{FF2B5EF4-FFF2-40B4-BE49-F238E27FC236}">
                <a16:creationId xmlns:a16="http://schemas.microsoft.com/office/drawing/2014/main" id="{F9E14764-0D42-0A9E-D81C-F33CE21F3FF3}"/>
              </a:ext>
            </a:extLst>
          </p:cNvPr>
          <p:cNvSpPr txBox="1">
            <a:spLocks/>
          </p:cNvSpPr>
          <p:nvPr userDrawn="1"/>
        </p:nvSpPr>
        <p:spPr>
          <a:xfrm>
            <a:off x="272061" y="6356349"/>
            <a:ext cx="3283010" cy="365125"/>
          </a:xfrm>
          <a:prstGeom prst="rect">
            <a:avLst/>
          </a:prstGeom>
        </p:spPr>
        <p:txBody>
          <a:bodyPr vert="horz" lIns="91440" tIns="45720" rIns="91440" bIns="45720" rtlCol="0" anchor="ctr"/>
          <a:lstStyle>
            <a:defPPr>
              <a:defRPr lang="en-US"/>
            </a:defPPr>
            <a:lvl1pPr marL="0" algn="ctr" defTabSz="914400" rtl="0" eaLnBrk="1" latinLnBrk="0" hangingPunct="1">
              <a:defRPr sz="1400" i="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sz="1050" i="0" dirty="0">
              <a:solidFill>
                <a:schemeClr val="bg1"/>
              </a:solidFill>
            </a:endParaRPr>
          </a:p>
        </p:txBody>
      </p:sp>
      <p:sp>
        <p:nvSpPr>
          <p:cNvPr id="12" name="Footer Placeholder 4">
            <a:extLst>
              <a:ext uri="{FF2B5EF4-FFF2-40B4-BE49-F238E27FC236}">
                <a16:creationId xmlns:a16="http://schemas.microsoft.com/office/drawing/2014/main" id="{BF6F5E88-CD37-10A1-521C-4B7B366E11AF}"/>
              </a:ext>
            </a:extLst>
          </p:cNvPr>
          <p:cNvSpPr>
            <a:spLocks noGrp="1"/>
          </p:cNvSpPr>
          <p:nvPr>
            <p:ph type="ftr" sz="quarter" idx="3"/>
          </p:nvPr>
        </p:nvSpPr>
        <p:spPr>
          <a:xfrm>
            <a:off x="3572163" y="6405996"/>
            <a:ext cx="5047674" cy="365125"/>
          </a:xfrm>
          <a:prstGeom prst="rect">
            <a:avLst/>
          </a:prstGeom>
        </p:spPr>
        <p:txBody>
          <a:bodyPr vert="horz" lIns="91440" tIns="45720" rIns="91440" bIns="45720" rtlCol="0" anchor="ctr"/>
          <a:lstStyle>
            <a:lvl1pPr algn="ctr">
              <a:defRPr sz="1200" i="1">
                <a:solidFill>
                  <a:schemeClr val="bg1"/>
                </a:solidFill>
              </a:defRPr>
            </a:lvl1pPr>
          </a:lstStyle>
          <a:p>
            <a:r>
              <a:rPr lang="en-US" dirty="0"/>
              <a:t>Research and Analysis for Insurance and Investment Professionals</a:t>
            </a:r>
          </a:p>
        </p:txBody>
      </p:sp>
      <p:sp>
        <p:nvSpPr>
          <p:cNvPr id="4" name="Text Placeholder 15">
            <a:extLst>
              <a:ext uri="{FF2B5EF4-FFF2-40B4-BE49-F238E27FC236}">
                <a16:creationId xmlns:a16="http://schemas.microsoft.com/office/drawing/2014/main" id="{74F5077A-342A-1BB0-41A8-4CE937C2822C}"/>
              </a:ext>
            </a:extLst>
          </p:cNvPr>
          <p:cNvSpPr>
            <a:spLocks noGrp="1"/>
          </p:cNvSpPr>
          <p:nvPr>
            <p:ph type="body" sz="quarter" idx="11" hasCustomPrompt="1"/>
          </p:nvPr>
        </p:nvSpPr>
        <p:spPr>
          <a:xfrm>
            <a:off x="838200" y="4325939"/>
            <a:ext cx="10515600" cy="702912"/>
          </a:xfrm>
        </p:spPr>
        <p:txBody>
          <a:bodyPr/>
          <a:lstStyle>
            <a:lvl1pPr marL="0" indent="0" algn="ctr">
              <a:buNone/>
              <a:defRPr i="1">
                <a:solidFill>
                  <a:schemeClr val="bg1"/>
                </a:solidFill>
              </a:defRPr>
            </a:lvl1pPr>
            <a:lvl2pPr algn="ctr">
              <a:defRPr/>
            </a:lvl2pPr>
            <a:lvl3pPr algn="ctr">
              <a:defRPr/>
            </a:lvl3pPr>
            <a:lvl4pPr algn="ctr">
              <a:defRPr/>
            </a:lvl4pPr>
            <a:lvl5pPr algn="ctr">
              <a:defRPr/>
            </a:lvl5pPr>
          </a:lstStyle>
          <a:p>
            <a:pPr lvl="0"/>
            <a:r>
              <a:rPr lang="en-US" dirty="0"/>
              <a:t>Subtitle</a:t>
            </a:r>
          </a:p>
        </p:txBody>
      </p:sp>
      <p:sp>
        <p:nvSpPr>
          <p:cNvPr id="5" name="Text Placeholder 15">
            <a:extLst>
              <a:ext uri="{FF2B5EF4-FFF2-40B4-BE49-F238E27FC236}">
                <a16:creationId xmlns:a16="http://schemas.microsoft.com/office/drawing/2014/main" id="{4AF2EE5D-E180-C375-23B1-C2202C8A5FCE}"/>
              </a:ext>
            </a:extLst>
          </p:cNvPr>
          <p:cNvSpPr>
            <a:spLocks noGrp="1"/>
          </p:cNvSpPr>
          <p:nvPr>
            <p:ph type="body" sz="quarter" idx="12" hasCustomPrompt="1"/>
          </p:nvPr>
        </p:nvSpPr>
        <p:spPr>
          <a:xfrm>
            <a:off x="838200" y="5624051"/>
            <a:ext cx="10515600" cy="520079"/>
          </a:xfrm>
        </p:spPr>
        <p:txBody>
          <a:bodyPr anchor="b">
            <a:normAutofit/>
          </a:bodyPr>
          <a:lstStyle>
            <a:lvl1pPr marL="0" indent="0" algn="ctr">
              <a:buNone/>
              <a:defRPr sz="2000">
                <a:solidFill>
                  <a:schemeClr val="bg1"/>
                </a:solidFill>
              </a:defRPr>
            </a:lvl1pPr>
            <a:lvl2pPr algn="ctr">
              <a:defRPr/>
            </a:lvl2pPr>
            <a:lvl3pPr algn="ctr">
              <a:defRPr/>
            </a:lvl3pPr>
            <a:lvl4pPr algn="ctr">
              <a:defRPr/>
            </a:lvl4pPr>
            <a:lvl5pPr algn="ctr">
              <a:defRPr/>
            </a:lvl5pPr>
          </a:lstStyle>
          <a:p>
            <a:pPr lvl="0"/>
            <a:r>
              <a:rPr lang="en-US" dirty="0"/>
              <a:t>Month, Day, Year</a:t>
            </a:r>
          </a:p>
        </p:txBody>
      </p:sp>
      <p:sp>
        <p:nvSpPr>
          <p:cNvPr id="6" name="Title 1">
            <a:extLst>
              <a:ext uri="{FF2B5EF4-FFF2-40B4-BE49-F238E27FC236}">
                <a16:creationId xmlns:a16="http://schemas.microsoft.com/office/drawing/2014/main" id="{01249397-6BE6-52CC-B43D-9AA3BEB178FD}"/>
              </a:ext>
            </a:extLst>
          </p:cNvPr>
          <p:cNvSpPr txBox="1">
            <a:spLocks/>
          </p:cNvSpPr>
          <p:nvPr userDrawn="1"/>
        </p:nvSpPr>
        <p:spPr>
          <a:xfrm>
            <a:off x="1524000" y="1986923"/>
            <a:ext cx="9144000" cy="94310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1" kern="1200">
                <a:solidFill>
                  <a:schemeClr val="tx1"/>
                </a:solidFill>
                <a:latin typeface="+mj-lt"/>
                <a:ea typeface="+mj-ea"/>
                <a:cs typeface="+mj-cs"/>
              </a:defRPr>
            </a:lvl1pPr>
          </a:lstStyle>
          <a:p>
            <a:r>
              <a:rPr lang="en-US" b="0" dirty="0">
                <a:solidFill>
                  <a:schemeClr val="accent2"/>
                </a:solidFill>
              </a:rPr>
              <a:t>Assured Report</a:t>
            </a:r>
          </a:p>
        </p:txBody>
      </p:sp>
      <p:pic>
        <p:nvPicPr>
          <p:cNvPr id="8" name="Picture 7" descr="Diagram, engineering drawing&#10;&#10;Description automatically generated">
            <a:extLst>
              <a:ext uri="{FF2B5EF4-FFF2-40B4-BE49-F238E27FC236}">
                <a16:creationId xmlns:a16="http://schemas.microsoft.com/office/drawing/2014/main" id="{DE9D2876-EC6B-FB90-69E7-AD219296922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73277" y="302671"/>
            <a:ext cx="6845445" cy="1553319"/>
          </a:xfrm>
          <a:prstGeom prst="rect">
            <a:avLst/>
          </a:prstGeom>
        </p:spPr>
      </p:pic>
    </p:spTree>
    <p:extLst>
      <p:ext uri="{BB962C8B-B14F-4D97-AF65-F5344CB8AC3E}">
        <p14:creationId xmlns:p14="http://schemas.microsoft.com/office/powerpoint/2010/main" val="33820465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_Index Page">
    <p:bg>
      <p:bgPr>
        <a:gradFill flip="none" rotWithShape="1">
          <a:gsLst>
            <a:gs pos="0">
              <a:schemeClr val="accent5">
                <a:lumMod val="5000"/>
                <a:lumOff val="95000"/>
              </a:schemeClr>
            </a:gs>
            <a:gs pos="74000">
              <a:schemeClr val="accent1">
                <a:lumMod val="20000"/>
                <a:lumOff val="80000"/>
              </a:schemeClr>
            </a:gs>
            <a:gs pos="83000">
              <a:schemeClr val="accent1">
                <a:lumMod val="20000"/>
                <a:lumOff val="80000"/>
              </a:schemeClr>
            </a:gs>
            <a:gs pos="100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833B6-FA5C-C068-4059-67F920E0C233}"/>
              </a:ext>
            </a:extLst>
          </p:cNvPr>
          <p:cNvSpPr>
            <a:spLocks noGrp="1"/>
          </p:cNvSpPr>
          <p:nvPr>
            <p:ph type="title" hasCustomPrompt="1"/>
          </p:nvPr>
        </p:nvSpPr>
        <p:spPr/>
        <p:txBody>
          <a:bodyPr/>
          <a:lstStyle>
            <a:lvl1pPr>
              <a:defRPr b="1"/>
            </a:lvl1pPr>
          </a:lstStyle>
          <a:p>
            <a:r>
              <a:rPr lang="en-US" dirty="0"/>
              <a:t>Title of Slide Here; Capitalize Important Words</a:t>
            </a:r>
          </a:p>
        </p:txBody>
      </p:sp>
      <p:sp>
        <p:nvSpPr>
          <p:cNvPr id="3" name="Content Placeholder 2">
            <a:extLst>
              <a:ext uri="{FF2B5EF4-FFF2-40B4-BE49-F238E27FC236}">
                <a16:creationId xmlns:a16="http://schemas.microsoft.com/office/drawing/2014/main" id="{5BAC0BCC-62DD-0144-97B9-E6E02A1B22D4}"/>
              </a:ext>
            </a:extLst>
          </p:cNvPr>
          <p:cNvSpPr>
            <a:spLocks noGrp="1"/>
          </p:cNvSpPr>
          <p:nvPr>
            <p:ph idx="1" hasCustomPrompt="1"/>
          </p:nvPr>
        </p:nvSpPr>
        <p:spPr/>
        <p:txBody>
          <a:bodyPr/>
          <a:lstStyle>
            <a:lvl1pPr>
              <a:defRPr/>
            </a:lvl1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a:extLst>
              <a:ext uri="{FF2B5EF4-FFF2-40B4-BE49-F238E27FC236}">
                <a16:creationId xmlns:a16="http://schemas.microsoft.com/office/drawing/2014/main" id="{F9E14764-0D42-0A9E-D81C-F33CE21F3FF3}"/>
              </a:ext>
            </a:extLst>
          </p:cNvPr>
          <p:cNvSpPr txBox="1">
            <a:spLocks/>
          </p:cNvSpPr>
          <p:nvPr userDrawn="1"/>
        </p:nvSpPr>
        <p:spPr>
          <a:xfrm>
            <a:off x="272061" y="6356349"/>
            <a:ext cx="3283010" cy="365125"/>
          </a:xfrm>
          <a:prstGeom prst="rect">
            <a:avLst/>
          </a:prstGeom>
        </p:spPr>
        <p:txBody>
          <a:bodyPr vert="horz" lIns="91440" tIns="45720" rIns="91440" bIns="45720" rtlCol="0" anchor="ctr"/>
          <a:lstStyle>
            <a:defPPr>
              <a:defRPr lang="en-US"/>
            </a:defPPr>
            <a:lvl1pPr marL="0" algn="ctr" defTabSz="914400" rtl="0" eaLnBrk="1" latinLnBrk="0" hangingPunct="1">
              <a:defRPr sz="1400" i="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sz="1050" i="0" dirty="0">
              <a:solidFill>
                <a:schemeClr val="tx1"/>
              </a:solidFill>
            </a:endParaRPr>
          </a:p>
        </p:txBody>
      </p:sp>
      <p:sp>
        <p:nvSpPr>
          <p:cNvPr id="12" name="Footer Placeholder 4">
            <a:extLst>
              <a:ext uri="{FF2B5EF4-FFF2-40B4-BE49-F238E27FC236}">
                <a16:creationId xmlns:a16="http://schemas.microsoft.com/office/drawing/2014/main" id="{BF6F5E88-CD37-10A1-521C-4B7B366E11AF}"/>
              </a:ext>
            </a:extLst>
          </p:cNvPr>
          <p:cNvSpPr>
            <a:spLocks noGrp="1"/>
          </p:cNvSpPr>
          <p:nvPr>
            <p:ph type="ftr" sz="quarter" idx="3"/>
          </p:nvPr>
        </p:nvSpPr>
        <p:spPr>
          <a:xfrm>
            <a:off x="3572163" y="6405996"/>
            <a:ext cx="5047674" cy="365125"/>
          </a:xfrm>
          <a:prstGeom prst="rect">
            <a:avLst/>
          </a:prstGeom>
        </p:spPr>
        <p:txBody>
          <a:bodyPr vert="horz" lIns="91440" tIns="45720" rIns="91440" bIns="45720" rtlCol="0" anchor="ctr"/>
          <a:lstStyle>
            <a:lvl1pPr algn="ctr">
              <a:defRPr sz="1200" i="1">
                <a:solidFill>
                  <a:schemeClr val="tx1"/>
                </a:solidFill>
              </a:defRPr>
            </a:lvl1pPr>
          </a:lstStyle>
          <a:p>
            <a:r>
              <a:rPr lang="en-US" dirty="0"/>
              <a:t>Research and Analysis for Insurance and Investment Professionals</a:t>
            </a:r>
          </a:p>
        </p:txBody>
      </p:sp>
      <p:sp>
        <p:nvSpPr>
          <p:cNvPr id="13" name="Slide Number Placeholder 5">
            <a:extLst>
              <a:ext uri="{FF2B5EF4-FFF2-40B4-BE49-F238E27FC236}">
                <a16:creationId xmlns:a16="http://schemas.microsoft.com/office/drawing/2014/main" id="{2D63351F-B978-A094-E99D-34DAC645C10F}"/>
              </a:ext>
            </a:extLst>
          </p:cNvPr>
          <p:cNvSpPr>
            <a:spLocks noGrp="1"/>
          </p:cNvSpPr>
          <p:nvPr>
            <p:ph type="sldNum" sz="quarter" idx="4"/>
          </p:nvPr>
        </p:nvSpPr>
        <p:spPr>
          <a:xfrm>
            <a:off x="8719421" y="6405996"/>
            <a:ext cx="2643616" cy="365125"/>
          </a:xfrm>
          <a:prstGeom prst="rect">
            <a:avLst/>
          </a:prstGeom>
        </p:spPr>
        <p:txBody>
          <a:bodyPr anchor="ctr"/>
          <a:lstStyle>
            <a:lvl1pPr>
              <a:defRPr sz="1200"/>
            </a:lvl1pPr>
          </a:lstStyle>
          <a:p>
            <a:pPr algn="r"/>
            <a:fld id="{43CE825B-6020-45B9-9704-EAB41EA1B55C}" type="slidenum">
              <a:rPr lang="en-US" smtClean="0"/>
              <a:pPr algn="r"/>
              <a:t>‹#›</a:t>
            </a:fld>
            <a:endParaRPr lang="en-US" dirty="0"/>
          </a:p>
        </p:txBody>
      </p:sp>
      <p:sp>
        <p:nvSpPr>
          <p:cNvPr id="4" name="Text Placeholder 13">
            <a:extLst>
              <a:ext uri="{FF2B5EF4-FFF2-40B4-BE49-F238E27FC236}">
                <a16:creationId xmlns:a16="http://schemas.microsoft.com/office/drawing/2014/main" id="{C577A3DD-E914-9C40-D636-EB7EC12CDF3A}"/>
              </a:ext>
            </a:extLst>
          </p:cNvPr>
          <p:cNvSpPr>
            <a:spLocks noGrp="1"/>
          </p:cNvSpPr>
          <p:nvPr>
            <p:ph type="body" sz="quarter" idx="10" hasCustomPrompt="1"/>
          </p:nvPr>
        </p:nvSpPr>
        <p:spPr>
          <a:xfrm>
            <a:off x="838200" y="6405563"/>
            <a:ext cx="2634379" cy="365125"/>
          </a:xfrm>
        </p:spPr>
        <p:txBody>
          <a:bodyPr anchor="ctr">
            <a:normAutofit/>
          </a:bodyPr>
          <a:lstStyle>
            <a:lvl1pPr marL="0" indent="0">
              <a:buNone/>
              <a:defRPr lang="en-US" sz="800" kern="1200" dirty="0">
                <a:solidFill>
                  <a:schemeClr val="tx1"/>
                </a:solidFill>
                <a:latin typeface="+mn-lt"/>
                <a:ea typeface="+mn-ea"/>
                <a:cs typeface="+mn-cs"/>
              </a:defRPr>
            </a:lvl1pPr>
          </a:lstStyle>
          <a:p>
            <a:pPr lvl="0"/>
            <a:r>
              <a:rPr lang="en-US" dirty="0"/>
              <a:t>Source: </a:t>
            </a:r>
          </a:p>
        </p:txBody>
      </p:sp>
    </p:spTree>
    <p:extLst>
      <p:ext uri="{BB962C8B-B14F-4D97-AF65-F5344CB8AC3E}">
        <p14:creationId xmlns:p14="http://schemas.microsoft.com/office/powerpoint/2010/main" val="5532393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_Introduction Page">
    <p:bg>
      <p:bgPr>
        <a:gradFill flip="none" rotWithShape="1">
          <a:gsLst>
            <a:gs pos="0">
              <a:schemeClr val="accent5">
                <a:lumMod val="5000"/>
                <a:lumOff val="95000"/>
              </a:schemeClr>
            </a:gs>
            <a:gs pos="74000">
              <a:schemeClr val="accent1">
                <a:lumMod val="20000"/>
                <a:lumOff val="80000"/>
              </a:schemeClr>
            </a:gs>
            <a:gs pos="83000">
              <a:schemeClr val="accent1">
                <a:lumMod val="20000"/>
                <a:lumOff val="80000"/>
              </a:schemeClr>
            </a:gs>
            <a:gs pos="100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833B6-FA5C-C068-4059-67F920E0C233}"/>
              </a:ext>
            </a:extLst>
          </p:cNvPr>
          <p:cNvSpPr>
            <a:spLocks noGrp="1"/>
          </p:cNvSpPr>
          <p:nvPr>
            <p:ph type="title" hasCustomPrompt="1"/>
          </p:nvPr>
        </p:nvSpPr>
        <p:spPr/>
        <p:txBody>
          <a:bodyPr/>
          <a:lstStyle>
            <a:lvl1pPr>
              <a:defRPr b="1"/>
            </a:lvl1pPr>
          </a:lstStyle>
          <a:p>
            <a:r>
              <a:rPr lang="en-US" dirty="0"/>
              <a:t>Title of Slide Here; Capitalize Important Words</a:t>
            </a:r>
          </a:p>
        </p:txBody>
      </p:sp>
      <p:sp>
        <p:nvSpPr>
          <p:cNvPr id="3" name="Content Placeholder 2">
            <a:extLst>
              <a:ext uri="{FF2B5EF4-FFF2-40B4-BE49-F238E27FC236}">
                <a16:creationId xmlns:a16="http://schemas.microsoft.com/office/drawing/2014/main" id="{5BAC0BCC-62DD-0144-97B9-E6E02A1B22D4}"/>
              </a:ext>
            </a:extLst>
          </p:cNvPr>
          <p:cNvSpPr>
            <a:spLocks noGrp="1"/>
          </p:cNvSpPr>
          <p:nvPr>
            <p:ph idx="1" hasCustomPrompt="1"/>
          </p:nvPr>
        </p:nvSpPr>
        <p:spPr/>
        <p:txBody>
          <a:bodyPr>
            <a:normAutofit/>
          </a:bodyPr>
          <a:lstStyle>
            <a:lvl1pPr marL="0" indent="0">
              <a:buNone/>
              <a:defRPr sz="2000" i="1"/>
            </a:lvl1pPr>
          </a:lstStyle>
          <a:p>
            <a:pPr lvl="0"/>
            <a:r>
              <a:rPr lang="en-US" sz="2000" dirty="0"/>
              <a:t>This will often be the first slide after the title slide. It will introduce the Assured Report and summarize key findings. Write in normal prose with paragraphs and punctuation. Need to keep this to one page.</a:t>
            </a:r>
            <a:endParaRPr lang="en-US" dirty="0"/>
          </a:p>
        </p:txBody>
      </p:sp>
      <p:sp>
        <p:nvSpPr>
          <p:cNvPr id="7" name="Footer Placeholder 4">
            <a:extLst>
              <a:ext uri="{FF2B5EF4-FFF2-40B4-BE49-F238E27FC236}">
                <a16:creationId xmlns:a16="http://schemas.microsoft.com/office/drawing/2014/main" id="{F9E14764-0D42-0A9E-D81C-F33CE21F3FF3}"/>
              </a:ext>
            </a:extLst>
          </p:cNvPr>
          <p:cNvSpPr txBox="1">
            <a:spLocks/>
          </p:cNvSpPr>
          <p:nvPr userDrawn="1"/>
        </p:nvSpPr>
        <p:spPr>
          <a:xfrm>
            <a:off x="272061" y="6356349"/>
            <a:ext cx="3283010" cy="365125"/>
          </a:xfrm>
          <a:prstGeom prst="rect">
            <a:avLst/>
          </a:prstGeom>
        </p:spPr>
        <p:txBody>
          <a:bodyPr vert="horz" lIns="91440" tIns="45720" rIns="91440" bIns="45720" rtlCol="0" anchor="ctr"/>
          <a:lstStyle>
            <a:defPPr>
              <a:defRPr lang="en-US"/>
            </a:defPPr>
            <a:lvl1pPr marL="0" algn="ctr" defTabSz="914400" rtl="0" eaLnBrk="1" latinLnBrk="0" hangingPunct="1">
              <a:defRPr sz="1400" i="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sz="1050" i="0" dirty="0">
              <a:solidFill>
                <a:schemeClr val="tx1"/>
              </a:solidFill>
            </a:endParaRPr>
          </a:p>
        </p:txBody>
      </p:sp>
      <p:sp>
        <p:nvSpPr>
          <p:cNvPr id="12" name="Footer Placeholder 4">
            <a:extLst>
              <a:ext uri="{FF2B5EF4-FFF2-40B4-BE49-F238E27FC236}">
                <a16:creationId xmlns:a16="http://schemas.microsoft.com/office/drawing/2014/main" id="{BF6F5E88-CD37-10A1-521C-4B7B366E11AF}"/>
              </a:ext>
            </a:extLst>
          </p:cNvPr>
          <p:cNvSpPr>
            <a:spLocks noGrp="1"/>
          </p:cNvSpPr>
          <p:nvPr>
            <p:ph type="ftr" sz="quarter" idx="3"/>
          </p:nvPr>
        </p:nvSpPr>
        <p:spPr>
          <a:xfrm>
            <a:off x="3572163" y="6405996"/>
            <a:ext cx="5047674" cy="365125"/>
          </a:xfrm>
          <a:prstGeom prst="rect">
            <a:avLst/>
          </a:prstGeom>
        </p:spPr>
        <p:txBody>
          <a:bodyPr vert="horz" lIns="91440" tIns="45720" rIns="91440" bIns="45720" rtlCol="0" anchor="ctr"/>
          <a:lstStyle>
            <a:lvl1pPr algn="ctr">
              <a:defRPr sz="1200" i="1">
                <a:solidFill>
                  <a:schemeClr val="tx1"/>
                </a:solidFill>
              </a:defRPr>
            </a:lvl1pPr>
          </a:lstStyle>
          <a:p>
            <a:r>
              <a:rPr lang="en-US" dirty="0"/>
              <a:t>Research and Analysis for Insurance and Investment Professionals</a:t>
            </a:r>
          </a:p>
        </p:txBody>
      </p:sp>
      <p:sp>
        <p:nvSpPr>
          <p:cNvPr id="13" name="Slide Number Placeholder 5">
            <a:extLst>
              <a:ext uri="{FF2B5EF4-FFF2-40B4-BE49-F238E27FC236}">
                <a16:creationId xmlns:a16="http://schemas.microsoft.com/office/drawing/2014/main" id="{2D63351F-B978-A094-E99D-34DAC645C10F}"/>
              </a:ext>
            </a:extLst>
          </p:cNvPr>
          <p:cNvSpPr>
            <a:spLocks noGrp="1"/>
          </p:cNvSpPr>
          <p:nvPr>
            <p:ph type="sldNum" sz="quarter" idx="4"/>
          </p:nvPr>
        </p:nvSpPr>
        <p:spPr>
          <a:xfrm>
            <a:off x="8719421" y="6405996"/>
            <a:ext cx="2643616" cy="365125"/>
          </a:xfrm>
          <a:prstGeom prst="rect">
            <a:avLst/>
          </a:prstGeom>
        </p:spPr>
        <p:txBody>
          <a:bodyPr anchor="ctr"/>
          <a:lstStyle>
            <a:lvl1pPr>
              <a:defRPr sz="1200"/>
            </a:lvl1pPr>
          </a:lstStyle>
          <a:p>
            <a:pPr algn="r"/>
            <a:fld id="{43CE825B-6020-45B9-9704-EAB41EA1B55C}" type="slidenum">
              <a:rPr lang="en-US" smtClean="0"/>
              <a:pPr algn="r"/>
              <a:t>‹#›</a:t>
            </a:fld>
            <a:endParaRPr lang="en-US" dirty="0"/>
          </a:p>
        </p:txBody>
      </p:sp>
    </p:spTree>
    <p:extLst>
      <p:ext uri="{BB962C8B-B14F-4D97-AF65-F5344CB8AC3E}">
        <p14:creationId xmlns:p14="http://schemas.microsoft.com/office/powerpoint/2010/main" val="34826781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referred 3 Column Page">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CD5A9700-78FB-FC46-8ADE-0CE8182ADCD5}"/>
              </a:ext>
            </a:extLst>
          </p:cNvPr>
          <p:cNvSpPr>
            <a:spLocks noGrp="1"/>
          </p:cNvSpPr>
          <p:nvPr>
            <p:ph idx="17"/>
          </p:nvPr>
        </p:nvSpPr>
        <p:spPr>
          <a:xfrm>
            <a:off x="838200" y="1874981"/>
            <a:ext cx="3378201" cy="4193309"/>
          </a:xfrm>
        </p:spPr>
        <p:txBody>
          <a:bodyPr wrap="square"/>
          <a:lstStyle>
            <a:lvl1pPr>
              <a:buClr>
                <a:schemeClr val="accent1"/>
              </a:buClr>
              <a:defRPr b="0" i="0">
                <a:solidFill>
                  <a:schemeClr val="tx1"/>
                </a:solidFill>
              </a:defRPr>
            </a:lvl1pPr>
            <a:lvl2pPr>
              <a:buClr>
                <a:schemeClr val="accent1"/>
              </a:buClr>
              <a:defRPr b="0" i="0">
                <a:solidFill>
                  <a:schemeClr val="tx1"/>
                </a:solidFill>
              </a:defRPr>
            </a:lvl2pPr>
            <a:lvl3pPr>
              <a:buClr>
                <a:schemeClr val="accent1"/>
              </a:buClr>
              <a:defRPr b="0" i="0">
                <a:solidFill>
                  <a:schemeClr val="tx1"/>
                </a:solidFill>
              </a:defRPr>
            </a:lvl3pPr>
            <a:lvl4pPr>
              <a:buClr>
                <a:schemeClr val="accent1"/>
              </a:buClr>
              <a:defRPr b="0" i="0">
                <a:solidFill>
                  <a:schemeClr val="tx1"/>
                </a:solidFill>
              </a:defRPr>
            </a:lvl4pPr>
            <a:lvl5pPr>
              <a:buClr>
                <a:schemeClr val="accent1"/>
              </a:buClr>
              <a:defRPr b="0" i="0">
                <a:solidFill>
                  <a:schemeClr val="tx1"/>
                </a:solidFill>
              </a:defRPr>
            </a:lvl5pPr>
            <a:lvl6pPr>
              <a:buClr>
                <a:srgbClr val="2A7DE1"/>
              </a:buClr>
              <a:defRPr>
                <a:solidFill>
                  <a:srgbClr val="3F403F"/>
                </a:solidFill>
              </a:defRPr>
            </a:lvl6pPr>
            <a:lvl7pPr>
              <a:buClr>
                <a:srgbClr val="2A7DE1"/>
              </a:buClr>
              <a:defRPr>
                <a:solidFill>
                  <a:srgbClr val="3F403F"/>
                </a:solidFill>
              </a:defRPr>
            </a:lvl7pPr>
            <a:lvl8pPr>
              <a:buClr>
                <a:srgbClr val="2A7DE1"/>
              </a:buClr>
              <a:defRPr>
                <a:solidFill>
                  <a:srgbClr val="3F403F"/>
                </a:solidFill>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a:extLst>
              <a:ext uri="{FF2B5EF4-FFF2-40B4-BE49-F238E27FC236}">
                <a16:creationId xmlns:a16="http://schemas.microsoft.com/office/drawing/2014/main" id="{CA156E75-AC6C-8638-6D2E-088EA4285D5A}"/>
              </a:ext>
            </a:extLst>
          </p:cNvPr>
          <p:cNvSpPr>
            <a:spLocks noGrp="1"/>
          </p:cNvSpPr>
          <p:nvPr>
            <p:ph type="title"/>
          </p:nvPr>
        </p:nvSpPr>
        <p:spPr/>
        <p:txBody>
          <a:bodyPr/>
          <a:lstStyle/>
          <a:p>
            <a:r>
              <a:rPr lang="en-US"/>
              <a:t>Click to edit Master title style</a:t>
            </a:r>
          </a:p>
        </p:txBody>
      </p:sp>
      <p:sp>
        <p:nvSpPr>
          <p:cNvPr id="4" name="Footer Placeholder 4">
            <a:extLst>
              <a:ext uri="{FF2B5EF4-FFF2-40B4-BE49-F238E27FC236}">
                <a16:creationId xmlns:a16="http://schemas.microsoft.com/office/drawing/2014/main" id="{0AC99ADD-F24B-3927-95B4-BB57C47FEC35}"/>
              </a:ext>
            </a:extLst>
          </p:cNvPr>
          <p:cNvSpPr>
            <a:spLocks noGrp="1"/>
          </p:cNvSpPr>
          <p:nvPr>
            <p:ph type="ftr" sz="quarter" idx="3"/>
          </p:nvPr>
        </p:nvSpPr>
        <p:spPr>
          <a:xfrm>
            <a:off x="3572163" y="6405996"/>
            <a:ext cx="5047674" cy="365125"/>
          </a:xfrm>
          <a:prstGeom prst="rect">
            <a:avLst/>
          </a:prstGeom>
        </p:spPr>
        <p:txBody>
          <a:bodyPr vert="horz" lIns="91440" tIns="45720" rIns="91440" bIns="45720" rtlCol="0" anchor="ctr"/>
          <a:lstStyle>
            <a:lvl1pPr algn="ctr">
              <a:defRPr sz="1200" i="1">
                <a:solidFill>
                  <a:schemeClr val="tx1"/>
                </a:solidFill>
              </a:defRPr>
            </a:lvl1pPr>
          </a:lstStyle>
          <a:p>
            <a:r>
              <a:rPr lang="en-US" dirty="0"/>
              <a:t>Research and Analysis for Insurance and Investment Professionals</a:t>
            </a:r>
          </a:p>
        </p:txBody>
      </p:sp>
      <p:sp>
        <p:nvSpPr>
          <p:cNvPr id="5" name="Slide Number Placeholder 5">
            <a:extLst>
              <a:ext uri="{FF2B5EF4-FFF2-40B4-BE49-F238E27FC236}">
                <a16:creationId xmlns:a16="http://schemas.microsoft.com/office/drawing/2014/main" id="{5566032D-1885-8467-4B9E-6B3C789F4626}"/>
              </a:ext>
            </a:extLst>
          </p:cNvPr>
          <p:cNvSpPr>
            <a:spLocks noGrp="1"/>
          </p:cNvSpPr>
          <p:nvPr>
            <p:ph type="sldNum" sz="quarter" idx="4"/>
          </p:nvPr>
        </p:nvSpPr>
        <p:spPr>
          <a:xfrm>
            <a:off x="8719421" y="6405996"/>
            <a:ext cx="2643616" cy="365125"/>
          </a:xfrm>
          <a:prstGeom prst="rect">
            <a:avLst/>
          </a:prstGeom>
        </p:spPr>
        <p:txBody>
          <a:bodyPr anchor="ctr"/>
          <a:lstStyle>
            <a:lvl1pPr>
              <a:defRPr sz="1200"/>
            </a:lvl1pPr>
          </a:lstStyle>
          <a:p>
            <a:pPr algn="r"/>
            <a:fld id="{43CE825B-6020-45B9-9704-EAB41EA1B55C}" type="slidenum">
              <a:rPr lang="en-US" smtClean="0"/>
              <a:pPr algn="r"/>
              <a:t>‹#›</a:t>
            </a:fld>
            <a:endParaRPr lang="en-US" dirty="0"/>
          </a:p>
        </p:txBody>
      </p:sp>
      <p:sp>
        <p:nvSpPr>
          <p:cNvPr id="6" name="Text Placeholder 13">
            <a:extLst>
              <a:ext uri="{FF2B5EF4-FFF2-40B4-BE49-F238E27FC236}">
                <a16:creationId xmlns:a16="http://schemas.microsoft.com/office/drawing/2014/main" id="{239AEB38-BE43-A4F8-776B-45CBCBA0AEA1}"/>
              </a:ext>
            </a:extLst>
          </p:cNvPr>
          <p:cNvSpPr>
            <a:spLocks noGrp="1"/>
          </p:cNvSpPr>
          <p:nvPr>
            <p:ph type="body" sz="quarter" idx="10" hasCustomPrompt="1"/>
          </p:nvPr>
        </p:nvSpPr>
        <p:spPr>
          <a:xfrm>
            <a:off x="838200" y="6405563"/>
            <a:ext cx="2634379" cy="365125"/>
          </a:xfrm>
        </p:spPr>
        <p:txBody>
          <a:bodyPr anchor="ctr">
            <a:normAutofit/>
          </a:bodyPr>
          <a:lstStyle>
            <a:lvl1pPr marL="0" indent="0">
              <a:buNone/>
              <a:defRPr lang="en-US" sz="800" kern="1200" dirty="0">
                <a:solidFill>
                  <a:schemeClr val="tx1"/>
                </a:solidFill>
                <a:latin typeface="+mn-lt"/>
                <a:ea typeface="+mn-ea"/>
                <a:cs typeface="+mn-cs"/>
              </a:defRPr>
            </a:lvl1pPr>
          </a:lstStyle>
          <a:p>
            <a:pPr lvl="0"/>
            <a:r>
              <a:rPr lang="en-US" dirty="0"/>
              <a:t>Source: </a:t>
            </a:r>
          </a:p>
        </p:txBody>
      </p:sp>
      <p:sp>
        <p:nvSpPr>
          <p:cNvPr id="10" name="Content Placeholder 2">
            <a:extLst>
              <a:ext uri="{FF2B5EF4-FFF2-40B4-BE49-F238E27FC236}">
                <a16:creationId xmlns:a16="http://schemas.microsoft.com/office/drawing/2014/main" id="{85CDCAE6-C82D-5F00-C871-A3AAD5F496DB}"/>
              </a:ext>
            </a:extLst>
          </p:cNvPr>
          <p:cNvSpPr>
            <a:spLocks noGrp="1"/>
          </p:cNvSpPr>
          <p:nvPr>
            <p:ph idx="18"/>
          </p:nvPr>
        </p:nvSpPr>
        <p:spPr>
          <a:xfrm>
            <a:off x="4411518" y="1874981"/>
            <a:ext cx="3378201" cy="4193309"/>
          </a:xfrm>
        </p:spPr>
        <p:txBody>
          <a:bodyPr wrap="square"/>
          <a:lstStyle>
            <a:lvl1pPr>
              <a:buClr>
                <a:schemeClr val="accent1"/>
              </a:buClr>
              <a:defRPr b="0" i="0">
                <a:solidFill>
                  <a:schemeClr val="tx1"/>
                </a:solidFill>
              </a:defRPr>
            </a:lvl1pPr>
            <a:lvl2pPr>
              <a:buClr>
                <a:schemeClr val="accent1"/>
              </a:buClr>
              <a:defRPr b="0" i="0">
                <a:solidFill>
                  <a:schemeClr val="tx1"/>
                </a:solidFill>
              </a:defRPr>
            </a:lvl2pPr>
            <a:lvl3pPr>
              <a:buClr>
                <a:schemeClr val="accent1"/>
              </a:buClr>
              <a:defRPr b="0" i="0">
                <a:solidFill>
                  <a:schemeClr val="tx1"/>
                </a:solidFill>
              </a:defRPr>
            </a:lvl3pPr>
            <a:lvl4pPr>
              <a:buClr>
                <a:schemeClr val="accent1"/>
              </a:buClr>
              <a:defRPr b="0" i="0">
                <a:solidFill>
                  <a:schemeClr val="tx1"/>
                </a:solidFill>
              </a:defRPr>
            </a:lvl4pPr>
            <a:lvl5pPr>
              <a:buClr>
                <a:schemeClr val="accent1"/>
              </a:buClr>
              <a:defRPr b="0" i="0">
                <a:solidFill>
                  <a:schemeClr val="tx1"/>
                </a:solidFill>
              </a:defRPr>
            </a:lvl5pPr>
            <a:lvl6pPr>
              <a:buClr>
                <a:srgbClr val="2A7DE1"/>
              </a:buClr>
              <a:defRPr>
                <a:solidFill>
                  <a:srgbClr val="3F403F"/>
                </a:solidFill>
              </a:defRPr>
            </a:lvl6pPr>
            <a:lvl7pPr>
              <a:buClr>
                <a:srgbClr val="2A7DE1"/>
              </a:buClr>
              <a:defRPr>
                <a:solidFill>
                  <a:srgbClr val="3F403F"/>
                </a:solidFill>
              </a:defRPr>
            </a:lvl7pPr>
            <a:lvl8pPr>
              <a:buClr>
                <a:srgbClr val="2A7DE1"/>
              </a:buClr>
              <a:defRPr>
                <a:solidFill>
                  <a:srgbClr val="3F403F"/>
                </a:solidFill>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a:extLst>
              <a:ext uri="{FF2B5EF4-FFF2-40B4-BE49-F238E27FC236}">
                <a16:creationId xmlns:a16="http://schemas.microsoft.com/office/drawing/2014/main" id="{8C131A6B-52A4-E6DB-BCBE-A18F035A2252}"/>
              </a:ext>
            </a:extLst>
          </p:cNvPr>
          <p:cNvSpPr>
            <a:spLocks noGrp="1"/>
          </p:cNvSpPr>
          <p:nvPr>
            <p:ph idx="19"/>
          </p:nvPr>
        </p:nvSpPr>
        <p:spPr>
          <a:xfrm>
            <a:off x="7984836" y="1874981"/>
            <a:ext cx="3378201" cy="4193309"/>
          </a:xfrm>
        </p:spPr>
        <p:txBody>
          <a:bodyPr wrap="square"/>
          <a:lstStyle>
            <a:lvl1pPr>
              <a:buClr>
                <a:schemeClr val="accent1"/>
              </a:buClr>
              <a:defRPr b="0" i="0">
                <a:solidFill>
                  <a:schemeClr val="tx1"/>
                </a:solidFill>
              </a:defRPr>
            </a:lvl1pPr>
            <a:lvl2pPr>
              <a:buClr>
                <a:schemeClr val="accent1"/>
              </a:buClr>
              <a:defRPr b="0" i="0">
                <a:solidFill>
                  <a:schemeClr val="tx1"/>
                </a:solidFill>
              </a:defRPr>
            </a:lvl2pPr>
            <a:lvl3pPr>
              <a:buClr>
                <a:schemeClr val="accent1"/>
              </a:buClr>
              <a:defRPr b="0" i="0">
                <a:solidFill>
                  <a:schemeClr val="tx1"/>
                </a:solidFill>
              </a:defRPr>
            </a:lvl3pPr>
            <a:lvl4pPr>
              <a:buClr>
                <a:schemeClr val="accent1"/>
              </a:buClr>
              <a:defRPr b="0" i="0">
                <a:solidFill>
                  <a:schemeClr val="tx1"/>
                </a:solidFill>
              </a:defRPr>
            </a:lvl4pPr>
            <a:lvl5pPr>
              <a:buClr>
                <a:schemeClr val="accent1"/>
              </a:buClr>
              <a:defRPr b="0" i="0">
                <a:solidFill>
                  <a:schemeClr val="tx1"/>
                </a:solidFill>
              </a:defRPr>
            </a:lvl5pPr>
            <a:lvl6pPr>
              <a:buClr>
                <a:srgbClr val="2A7DE1"/>
              </a:buClr>
              <a:defRPr>
                <a:solidFill>
                  <a:srgbClr val="3F403F"/>
                </a:solidFill>
              </a:defRPr>
            </a:lvl6pPr>
            <a:lvl7pPr>
              <a:buClr>
                <a:srgbClr val="2A7DE1"/>
              </a:buClr>
              <a:defRPr>
                <a:solidFill>
                  <a:srgbClr val="3F403F"/>
                </a:solidFill>
              </a:defRPr>
            </a:lvl7pPr>
            <a:lvl8pPr>
              <a:buClr>
                <a:srgbClr val="2A7DE1"/>
              </a:buClr>
              <a:defRPr>
                <a:solidFill>
                  <a:srgbClr val="3F403F"/>
                </a:solidFill>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a:extLst>
              <a:ext uri="{FF2B5EF4-FFF2-40B4-BE49-F238E27FC236}">
                <a16:creationId xmlns:a16="http://schemas.microsoft.com/office/drawing/2014/main" id="{DF018E70-9834-A80B-3411-EBB56273B20A}"/>
              </a:ext>
            </a:extLst>
          </p:cNvPr>
          <p:cNvSpPr>
            <a:spLocks noGrp="1"/>
          </p:cNvSpPr>
          <p:nvPr>
            <p:ph type="body" sz="quarter" idx="20"/>
          </p:nvPr>
        </p:nvSpPr>
        <p:spPr>
          <a:xfrm>
            <a:off x="838200" y="1293092"/>
            <a:ext cx="3378201" cy="513484"/>
          </a:xfrm>
        </p:spPr>
        <p:txBody>
          <a:bodyPr>
            <a:normAutofit/>
          </a:bodyPr>
          <a:lstStyle>
            <a:lvl1pPr marL="0" indent="0">
              <a:buNone/>
              <a:defRPr sz="2000" b="1">
                <a:solidFill>
                  <a:schemeClr val="accent1"/>
                </a:solidFill>
              </a:defRPr>
            </a:lvl1pPr>
          </a:lstStyle>
          <a:p>
            <a:pPr lvl="0"/>
            <a:endParaRPr lang="en-US" dirty="0"/>
          </a:p>
        </p:txBody>
      </p:sp>
      <p:sp>
        <p:nvSpPr>
          <p:cNvPr id="9" name="Text Placeholder 7">
            <a:extLst>
              <a:ext uri="{FF2B5EF4-FFF2-40B4-BE49-F238E27FC236}">
                <a16:creationId xmlns:a16="http://schemas.microsoft.com/office/drawing/2014/main" id="{28953329-F6E4-39D5-30FF-B79EB1243CD8}"/>
              </a:ext>
            </a:extLst>
          </p:cNvPr>
          <p:cNvSpPr>
            <a:spLocks noGrp="1"/>
          </p:cNvSpPr>
          <p:nvPr>
            <p:ph type="body" sz="quarter" idx="21"/>
          </p:nvPr>
        </p:nvSpPr>
        <p:spPr>
          <a:xfrm>
            <a:off x="4406899" y="1293092"/>
            <a:ext cx="3378201" cy="513484"/>
          </a:xfrm>
        </p:spPr>
        <p:txBody>
          <a:bodyPr>
            <a:normAutofit/>
          </a:bodyPr>
          <a:lstStyle>
            <a:lvl1pPr marL="0" indent="0">
              <a:buNone/>
              <a:defRPr sz="2000" b="1">
                <a:solidFill>
                  <a:schemeClr val="accent1"/>
                </a:solidFill>
              </a:defRPr>
            </a:lvl1pPr>
          </a:lstStyle>
          <a:p>
            <a:pPr lvl="0"/>
            <a:endParaRPr lang="en-US" dirty="0"/>
          </a:p>
        </p:txBody>
      </p:sp>
      <p:sp>
        <p:nvSpPr>
          <p:cNvPr id="12" name="Text Placeholder 7">
            <a:extLst>
              <a:ext uri="{FF2B5EF4-FFF2-40B4-BE49-F238E27FC236}">
                <a16:creationId xmlns:a16="http://schemas.microsoft.com/office/drawing/2014/main" id="{1521AC51-BEFA-93B3-C405-696C1494C864}"/>
              </a:ext>
            </a:extLst>
          </p:cNvPr>
          <p:cNvSpPr>
            <a:spLocks noGrp="1"/>
          </p:cNvSpPr>
          <p:nvPr>
            <p:ph type="body" sz="quarter" idx="22"/>
          </p:nvPr>
        </p:nvSpPr>
        <p:spPr>
          <a:xfrm>
            <a:off x="7975598" y="1293092"/>
            <a:ext cx="3378201" cy="513484"/>
          </a:xfrm>
        </p:spPr>
        <p:txBody>
          <a:bodyPr>
            <a:normAutofit/>
          </a:bodyPr>
          <a:lstStyle>
            <a:lvl1pPr marL="0" indent="0">
              <a:buNone/>
              <a:defRPr sz="2000" b="1">
                <a:solidFill>
                  <a:schemeClr val="accent1"/>
                </a:solidFill>
              </a:defRPr>
            </a:lvl1pPr>
          </a:lstStyle>
          <a:p>
            <a:pPr lvl="0"/>
            <a:endParaRPr lang="en-US" dirty="0"/>
          </a:p>
        </p:txBody>
      </p:sp>
    </p:spTree>
    <p:extLst>
      <p:ext uri="{BB962C8B-B14F-4D97-AF65-F5344CB8AC3E}">
        <p14:creationId xmlns:p14="http://schemas.microsoft.com/office/powerpoint/2010/main" val="934896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 Column Alternate Style">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CD5A9700-78FB-FC46-8ADE-0CE8182ADCD5}"/>
              </a:ext>
            </a:extLst>
          </p:cNvPr>
          <p:cNvSpPr>
            <a:spLocks noGrp="1"/>
          </p:cNvSpPr>
          <p:nvPr>
            <p:ph idx="17"/>
          </p:nvPr>
        </p:nvSpPr>
        <p:spPr>
          <a:xfrm>
            <a:off x="838200" y="1665793"/>
            <a:ext cx="3378201" cy="4402498"/>
          </a:xfrm>
        </p:spPr>
        <p:txBody>
          <a:bodyPr wrap="square"/>
          <a:lstStyle>
            <a:lvl1pPr>
              <a:buClr>
                <a:schemeClr val="accent1"/>
              </a:buClr>
              <a:defRPr b="0" i="0">
                <a:solidFill>
                  <a:schemeClr val="tx1"/>
                </a:solidFill>
              </a:defRPr>
            </a:lvl1pPr>
            <a:lvl2pPr>
              <a:buClr>
                <a:schemeClr val="accent1"/>
              </a:buClr>
              <a:defRPr b="0" i="0">
                <a:solidFill>
                  <a:schemeClr val="tx1"/>
                </a:solidFill>
              </a:defRPr>
            </a:lvl2pPr>
            <a:lvl3pPr>
              <a:buClr>
                <a:schemeClr val="accent1"/>
              </a:buClr>
              <a:defRPr b="0" i="0">
                <a:solidFill>
                  <a:schemeClr val="tx1"/>
                </a:solidFill>
              </a:defRPr>
            </a:lvl3pPr>
            <a:lvl4pPr>
              <a:buClr>
                <a:schemeClr val="accent1"/>
              </a:buClr>
              <a:defRPr b="0" i="0">
                <a:solidFill>
                  <a:schemeClr val="tx1"/>
                </a:solidFill>
              </a:defRPr>
            </a:lvl4pPr>
            <a:lvl5pPr>
              <a:buClr>
                <a:schemeClr val="accent1"/>
              </a:buClr>
              <a:defRPr b="0" i="0">
                <a:solidFill>
                  <a:schemeClr val="tx1"/>
                </a:solidFill>
              </a:defRPr>
            </a:lvl5pPr>
            <a:lvl6pPr>
              <a:buClr>
                <a:srgbClr val="2A7DE1"/>
              </a:buClr>
              <a:defRPr>
                <a:solidFill>
                  <a:srgbClr val="3F403F"/>
                </a:solidFill>
              </a:defRPr>
            </a:lvl6pPr>
            <a:lvl7pPr>
              <a:buClr>
                <a:srgbClr val="2A7DE1"/>
              </a:buClr>
              <a:defRPr>
                <a:solidFill>
                  <a:srgbClr val="3F403F"/>
                </a:solidFill>
              </a:defRPr>
            </a:lvl7pPr>
            <a:lvl8pPr>
              <a:buClr>
                <a:srgbClr val="2A7DE1"/>
              </a:buClr>
              <a:defRPr>
                <a:solidFill>
                  <a:srgbClr val="3F403F"/>
                </a:solidFill>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a:extLst>
              <a:ext uri="{FF2B5EF4-FFF2-40B4-BE49-F238E27FC236}">
                <a16:creationId xmlns:a16="http://schemas.microsoft.com/office/drawing/2014/main" id="{CA156E75-AC6C-8638-6D2E-088EA4285D5A}"/>
              </a:ext>
            </a:extLst>
          </p:cNvPr>
          <p:cNvSpPr>
            <a:spLocks noGrp="1"/>
          </p:cNvSpPr>
          <p:nvPr>
            <p:ph type="title"/>
          </p:nvPr>
        </p:nvSpPr>
        <p:spPr/>
        <p:txBody>
          <a:bodyPr/>
          <a:lstStyle/>
          <a:p>
            <a:r>
              <a:rPr lang="en-US"/>
              <a:t>Click to edit Master title style</a:t>
            </a:r>
          </a:p>
        </p:txBody>
      </p:sp>
      <p:sp>
        <p:nvSpPr>
          <p:cNvPr id="4" name="Footer Placeholder 4">
            <a:extLst>
              <a:ext uri="{FF2B5EF4-FFF2-40B4-BE49-F238E27FC236}">
                <a16:creationId xmlns:a16="http://schemas.microsoft.com/office/drawing/2014/main" id="{0AC99ADD-F24B-3927-95B4-BB57C47FEC35}"/>
              </a:ext>
            </a:extLst>
          </p:cNvPr>
          <p:cNvSpPr>
            <a:spLocks noGrp="1"/>
          </p:cNvSpPr>
          <p:nvPr>
            <p:ph type="ftr" sz="quarter" idx="3"/>
          </p:nvPr>
        </p:nvSpPr>
        <p:spPr>
          <a:xfrm>
            <a:off x="3572163" y="6405996"/>
            <a:ext cx="5047674" cy="365125"/>
          </a:xfrm>
          <a:prstGeom prst="rect">
            <a:avLst/>
          </a:prstGeom>
        </p:spPr>
        <p:txBody>
          <a:bodyPr vert="horz" lIns="91440" tIns="45720" rIns="91440" bIns="45720" rtlCol="0" anchor="ctr"/>
          <a:lstStyle>
            <a:lvl1pPr algn="ctr">
              <a:defRPr sz="1200" i="1">
                <a:solidFill>
                  <a:schemeClr val="tx1"/>
                </a:solidFill>
              </a:defRPr>
            </a:lvl1pPr>
          </a:lstStyle>
          <a:p>
            <a:r>
              <a:rPr lang="en-US" dirty="0"/>
              <a:t>Research and Analysis for Insurance and Investment Professionals</a:t>
            </a:r>
          </a:p>
        </p:txBody>
      </p:sp>
      <p:sp>
        <p:nvSpPr>
          <p:cNvPr id="5" name="Slide Number Placeholder 5">
            <a:extLst>
              <a:ext uri="{FF2B5EF4-FFF2-40B4-BE49-F238E27FC236}">
                <a16:creationId xmlns:a16="http://schemas.microsoft.com/office/drawing/2014/main" id="{5566032D-1885-8467-4B9E-6B3C789F4626}"/>
              </a:ext>
            </a:extLst>
          </p:cNvPr>
          <p:cNvSpPr>
            <a:spLocks noGrp="1"/>
          </p:cNvSpPr>
          <p:nvPr>
            <p:ph type="sldNum" sz="quarter" idx="4"/>
          </p:nvPr>
        </p:nvSpPr>
        <p:spPr>
          <a:xfrm>
            <a:off x="8719421" y="6405996"/>
            <a:ext cx="2643616" cy="365125"/>
          </a:xfrm>
          <a:prstGeom prst="rect">
            <a:avLst/>
          </a:prstGeom>
        </p:spPr>
        <p:txBody>
          <a:bodyPr anchor="ctr"/>
          <a:lstStyle>
            <a:lvl1pPr>
              <a:defRPr sz="1200"/>
            </a:lvl1pPr>
          </a:lstStyle>
          <a:p>
            <a:pPr algn="r"/>
            <a:fld id="{43CE825B-6020-45B9-9704-EAB41EA1B55C}" type="slidenum">
              <a:rPr lang="en-US" smtClean="0"/>
              <a:pPr algn="r"/>
              <a:t>‹#›</a:t>
            </a:fld>
            <a:endParaRPr lang="en-US" dirty="0"/>
          </a:p>
        </p:txBody>
      </p:sp>
      <p:sp>
        <p:nvSpPr>
          <p:cNvPr id="6" name="Text Placeholder 13">
            <a:extLst>
              <a:ext uri="{FF2B5EF4-FFF2-40B4-BE49-F238E27FC236}">
                <a16:creationId xmlns:a16="http://schemas.microsoft.com/office/drawing/2014/main" id="{239AEB38-BE43-A4F8-776B-45CBCBA0AEA1}"/>
              </a:ext>
            </a:extLst>
          </p:cNvPr>
          <p:cNvSpPr>
            <a:spLocks noGrp="1"/>
          </p:cNvSpPr>
          <p:nvPr>
            <p:ph type="body" sz="quarter" idx="10" hasCustomPrompt="1"/>
          </p:nvPr>
        </p:nvSpPr>
        <p:spPr>
          <a:xfrm>
            <a:off x="838200" y="6405563"/>
            <a:ext cx="2634379" cy="365125"/>
          </a:xfrm>
        </p:spPr>
        <p:txBody>
          <a:bodyPr anchor="ctr">
            <a:normAutofit/>
          </a:bodyPr>
          <a:lstStyle>
            <a:lvl1pPr marL="0" indent="0">
              <a:buNone/>
              <a:defRPr lang="en-US" sz="800" kern="1200" dirty="0">
                <a:solidFill>
                  <a:schemeClr val="tx1"/>
                </a:solidFill>
                <a:latin typeface="+mn-lt"/>
                <a:ea typeface="+mn-ea"/>
                <a:cs typeface="+mn-cs"/>
              </a:defRPr>
            </a:lvl1pPr>
          </a:lstStyle>
          <a:p>
            <a:pPr lvl="0"/>
            <a:r>
              <a:rPr lang="en-US" dirty="0"/>
              <a:t>Source: </a:t>
            </a:r>
          </a:p>
        </p:txBody>
      </p:sp>
      <p:sp>
        <p:nvSpPr>
          <p:cNvPr id="10" name="Content Placeholder 2">
            <a:extLst>
              <a:ext uri="{FF2B5EF4-FFF2-40B4-BE49-F238E27FC236}">
                <a16:creationId xmlns:a16="http://schemas.microsoft.com/office/drawing/2014/main" id="{85CDCAE6-C82D-5F00-C871-A3AAD5F496DB}"/>
              </a:ext>
            </a:extLst>
          </p:cNvPr>
          <p:cNvSpPr>
            <a:spLocks noGrp="1"/>
          </p:cNvSpPr>
          <p:nvPr>
            <p:ph idx="18"/>
          </p:nvPr>
        </p:nvSpPr>
        <p:spPr>
          <a:xfrm>
            <a:off x="4411518" y="1665793"/>
            <a:ext cx="3378201" cy="4402498"/>
          </a:xfrm>
        </p:spPr>
        <p:txBody>
          <a:bodyPr wrap="square"/>
          <a:lstStyle>
            <a:lvl1pPr>
              <a:buClr>
                <a:schemeClr val="accent1"/>
              </a:buClr>
              <a:defRPr b="0" i="0">
                <a:solidFill>
                  <a:schemeClr val="tx1"/>
                </a:solidFill>
              </a:defRPr>
            </a:lvl1pPr>
            <a:lvl2pPr>
              <a:buClr>
                <a:schemeClr val="accent1"/>
              </a:buClr>
              <a:defRPr b="0" i="0">
                <a:solidFill>
                  <a:schemeClr val="tx1"/>
                </a:solidFill>
              </a:defRPr>
            </a:lvl2pPr>
            <a:lvl3pPr>
              <a:buClr>
                <a:schemeClr val="accent1"/>
              </a:buClr>
              <a:defRPr b="0" i="0">
                <a:solidFill>
                  <a:schemeClr val="tx1"/>
                </a:solidFill>
              </a:defRPr>
            </a:lvl3pPr>
            <a:lvl4pPr>
              <a:buClr>
                <a:schemeClr val="accent1"/>
              </a:buClr>
              <a:defRPr b="0" i="0">
                <a:solidFill>
                  <a:schemeClr val="tx1"/>
                </a:solidFill>
              </a:defRPr>
            </a:lvl4pPr>
            <a:lvl5pPr>
              <a:buClr>
                <a:schemeClr val="accent1"/>
              </a:buClr>
              <a:defRPr b="0" i="0">
                <a:solidFill>
                  <a:schemeClr val="tx1"/>
                </a:solidFill>
              </a:defRPr>
            </a:lvl5pPr>
            <a:lvl6pPr>
              <a:buClr>
                <a:srgbClr val="2A7DE1"/>
              </a:buClr>
              <a:defRPr>
                <a:solidFill>
                  <a:srgbClr val="3F403F"/>
                </a:solidFill>
              </a:defRPr>
            </a:lvl6pPr>
            <a:lvl7pPr>
              <a:buClr>
                <a:srgbClr val="2A7DE1"/>
              </a:buClr>
              <a:defRPr>
                <a:solidFill>
                  <a:srgbClr val="3F403F"/>
                </a:solidFill>
              </a:defRPr>
            </a:lvl7pPr>
            <a:lvl8pPr>
              <a:buClr>
                <a:srgbClr val="2A7DE1"/>
              </a:buClr>
              <a:defRPr>
                <a:solidFill>
                  <a:srgbClr val="3F403F"/>
                </a:solidFill>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a:extLst>
              <a:ext uri="{FF2B5EF4-FFF2-40B4-BE49-F238E27FC236}">
                <a16:creationId xmlns:a16="http://schemas.microsoft.com/office/drawing/2014/main" id="{8C131A6B-52A4-E6DB-BCBE-A18F035A2252}"/>
              </a:ext>
            </a:extLst>
          </p:cNvPr>
          <p:cNvSpPr>
            <a:spLocks noGrp="1"/>
          </p:cNvSpPr>
          <p:nvPr>
            <p:ph idx="19"/>
          </p:nvPr>
        </p:nvSpPr>
        <p:spPr>
          <a:xfrm>
            <a:off x="7984836" y="1665793"/>
            <a:ext cx="3378201" cy="4402498"/>
          </a:xfrm>
        </p:spPr>
        <p:txBody>
          <a:bodyPr wrap="square"/>
          <a:lstStyle>
            <a:lvl1pPr>
              <a:buClr>
                <a:schemeClr val="accent1"/>
              </a:buClr>
              <a:defRPr b="0" i="0">
                <a:solidFill>
                  <a:schemeClr val="tx1"/>
                </a:solidFill>
              </a:defRPr>
            </a:lvl1pPr>
            <a:lvl2pPr>
              <a:buClr>
                <a:schemeClr val="accent1"/>
              </a:buClr>
              <a:defRPr b="0" i="0">
                <a:solidFill>
                  <a:schemeClr val="tx1"/>
                </a:solidFill>
              </a:defRPr>
            </a:lvl2pPr>
            <a:lvl3pPr>
              <a:buClr>
                <a:schemeClr val="accent1"/>
              </a:buClr>
              <a:defRPr b="0" i="0">
                <a:solidFill>
                  <a:schemeClr val="tx1"/>
                </a:solidFill>
              </a:defRPr>
            </a:lvl3pPr>
            <a:lvl4pPr>
              <a:buClr>
                <a:schemeClr val="accent1"/>
              </a:buClr>
              <a:defRPr b="0" i="0">
                <a:solidFill>
                  <a:schemeClr val="tx1"/>
                </a:solidFill>
              </a:defRPr>
            </a:lvl4pPr>
            <a:lvl5pPr>
              <a:buClr>
                <a:schemeClr val="accent1"/>
              </a:buClr>
              <a:defRPr b="0" i="0">
                <a:solidFill>
                  <a:schemeClr val="tx1"/>
                </a:solidFill>
              </a:defRPr>
            </a:lvl5pPr>
            <a:lvl6pPr>
              <a:buClr>
                <a:srgbClr val="2A7DE1"/>
              </a:buClr>
              <a:defRPr>
                <a:solidFill>
                  <a:srgbClr val="3F403F"/>
                </a:solidFill>
              </a:defRPr>
            </a:lvl6pPr>
            <a:lvl7pPr>
              <a:buClr>
                <a:srgbClr val="2A7DE1"/>
              </a:buClr>
              <a:defRPr>
                <a:solidFill>
                  <a:srgbClr val="3F403F"/>
                </a:solidFill>
              </a:defRPr>
            </a:lvl7pPr>
            <a:lvl8pPr>
              <a:buClr>
                <a:srgbClr val="2A7DE1"/>
              </a:buClr>
              <a:defRPr>
                <a:solidFill>
                  <a:srgbClr val="3F403F"/>
                </a:solidFill>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64930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ection Header Prefer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1FF87-3F12-B716-C426-C956E6593DD9}"/>
              </a:ext>
            </a:extLst>
          </p:cNvPr>
          <p:cNvSpPr>
            <a:spLocks noGrp="1"/>
          </p:cNvSpPr>
          <p:nvPr>
            <p:ph type="title" hasCustomPrompt="1"/>
          </p:nvPr>
        </p:nvSpPr>
        <p:spPr>
          <a:xfrm>
            <a:off x="831850" y="2039012"/>
            <a:ext cx="10515600" cy="1333144"/>
          </a:xfrm>
        </p:spPr>
        <p:txBody>
          <a:bodyPr anchor="b"/>
          <a:lstStyle>
            <a:lvl1pPr>
              <a:defRPr sz="5400"/>
            </a:lvl1pPr>
          </a:lstStyle>
          <a:p>
            <a:r>
              <a:rPr lang="en-US" dirty="0"/>
              <a:t>New Section of the Report</a:t>
            </a:r>
          </a:p>
        </p:txBody>
      </p:sp>
      <p:sp>
        <p:nvSpPr>
          <p:cNvPr id="3" name="Text Placeholder 2">
            <a:extLst>
              <a:ext uri="{FF2B5EF4-FFF2-40B4-BE49-F238E27FC236}">
                <a16:creationId xmlns:a16="http://schemas.microsoft.com/office/drawing/2014/main" id="{FB6ED1FA-B6CF-FF3C-63AE-1832B27148E2}"/>
              </a:ext>
            </a:extLst>
          </p:cNvPr>
          <p:cNvSpPr>
            <a:spLocks noGrp="1"/>
          </p:cNvSpPr>
          <p:nvPr>
            <p:ph type="body" idx="1" hasCustomPrompt="1"/>
          </p:nvPr>
        </p:nvSpPr>
        <p:spPr>
          <a:xfrm>
            <a:off x="831850" y="3854153"/>
            <a:ext cx="10515600" cy="2235497"/>
          </a:xfrm>
        </p:spPr>
        <p:txBody>
          <a:bodyPr/>
          <a:lstStyle>
            <a:lvl1pPr marL="0" indent="0">
              <a:buNone/>
              <a:defRPr sz="2400" i="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Place text here with the major takeaway(s) from this section – what we want people to remember. Use sentences with punctuation.</a:t>
            </a:r>
          </a:p>
        </p:txBody>
      </p:sp>
      <p:pic>
        <p:nvPicPr>
          <p:cNvPr id="8" name="Picture 7">
            <a:extLst>
              <a:ext uri="{FF2B5EF4-FFF2-40B4-BE49-F238E27FC236}">
                <a16:creationId xmlns:a16="http://schemas.microsoft.com/office/drawing/2014/main" id="{7B27A553-4CF6-F354-AFB4-6D4F9A62A6E0}"/>
              </a:ext>
            </a:extLst>
          </p:cNvPr>
          <p:cNvPicPr>
            <a:picLocks noChangeAspect="1"/>
          </p:cNvPicPr>
          <p:nvPr userDrawn="1"/>
        </p:nvPicPr>
        <p:blipFill>
          <a:blip r:embed="rId2"/>
          <a:stretch>
            <a:fillRect/>
          </a:stretch>
        </p:blipFill>
        <p:spPr>
          <a:xfrm>
            <a:off x="2974577" y="136525"/>
            <a:ext cx="6242845" cy="1420491"/>
          </a:xfrm>
          <a:prstGeom prst="rect">
            <a:avLst/>
          </a:prstGeom>
        </p:spPr>
      </p:pic>
      <p:sp>
        <p:nvSpPr>
          <p:cNvPr id="4" name="Footer Placeholder 4">
            <a:extLst>
              <a:ext uri="{FF2B5EF4-FFF2-40B4-BE49-F238E27FC236}">
                <a16:creationId xmlns:a16="http://schemas.microsoft.com/office/drawing/2014/main" id="{7270DEF6-2B21-8C22-2AC9-2F1E62E39805}"/>
              </a:ext>
            </a:extLst>
          </p:cNvPr>
          <p:cNvSpPr>
            <a:spLocks noGrp="1"/>
          </p:cNvSpPr>
          <p:nvPr>
            <p:ph type="ftr" sz="quarter" idx="3"/>
          </p:nvPr>
        </p:nvSpPr>
        <p:spPr>
          <a:xfrm>
            <a:off x="3572163" y="6405996"/>
            <a:ext cx="5047674" cy="365125"/>
          </a:xfrm>
          <a:prstGeom prst="rect">
            <a:avLst/>
          </a:prstGeom>
        </p:spPr>
        <p:txBody>
          <a:bodyPr vert="horz" lIns="91440" tIns="45720" rIns="91440" bIns="45720" rtlCol="0" anchor="ctr"/>
          <a:lstStyle>
            <a:lvl1pPr algn="ctr">
              <a:defRPr sz="1200" i="1">
                <a:solidFill>
                  <a:schemeClr val="tx1"/>
                </a:solidFill>
              </a:defRPr>
            </a:lvl1pPr>
          </a:lstStyle>
          <a:p>
            <a:r>
              <a:rPr lang="en-US" dirty="0"/>
              <a:t>Research and Analysis for Insurance and Investment Professionals</a:t>
            </a:r>
          </a:p>
        </p:txBody>
      </p:sp>
      <p:sp>
        <p:nvSpPr>
          <p:cNvPr id="7" name="Slide Number Placeholder 5">
            <a:extLst>
              <a:ext uri="{FF2B5EF4-FFF2-40B4-BE49-F238E27FC236}">
                <a16:creationId xmlns:a16="http://schemas.microsoft.com/office/drawing/2014/main" id="{1C887740-6B51-4E38-DCE3-16CB86321B18}"/>
              </a:ext>
            </a:extLst>
          </p:cNvPr>
          <p:cNvSpPr>
            <a:spLocks noGrp="1"/>
          </p:cNvSpPr>
          <p:nvPr>
            <p:ph type="sldNum" sz="quarter" idx="4"/>
          </p:nvPr>
        </p:nvSpPr>
        <p:spPr>
          <a:xfrm>
            <a:off x="8719421" y="6405996"/>
            <a:ext cx="2643616" cy="365125"/>
          </a:xfrm>
          <a:prstGeom prst="rect">
            <a:avLst/>
          </a:prstGeom>
        </p:spPr>
        <p:txBody>
          <a:bodyPr anchor="ctr"/>
          <a:lstStyle>
            <a:lvl1pPr>
              <a:defRPr sz="1200"/>
            </a:lvl1pPr>
          </a:lstStyle>
          <a:p>
            <a:pPr algn="r"/>
            <a:fld id="{43CE825B-6020-45B9-9704-EAB41EA1B55C}" type="slidenum">
              <a:rPr lang="en-US" smtClean="0"/>
              <a:pPr algn="r"/>
              <a:t>‹#›</a:t>
            </a:fld>
            <a:endParaRPr lang="en-US" dirty="0"/>
          </a:p>
        </p:txBody>
      </p:sp>
      <p:sp>
        <p:nvSpPr>
          <p:cNvPr id="5" name="Text Placeholder 13">
            <a:extLst>
              <a:ext uri="{FF2B5EF4-FFF2-40B4-BE49-F238E27FC236}">
                <a16:creationId xmlns:a16="http://schemas.microsoft.com/office/drawing/2014/main" id="{1EFDCB76-495F-3F45-A0A3-11083F1B6976}"/>
              </a:ext>
            </a:extLst>
          </p:cNvPr>
          <p:cNvSpPr>
            <a:spLocks noGrp="1"/>
          </p:cNvSpPr>
          <p:nvPr>
            <p:ph type="body" sz="quarter" idx="10" hasCustomPrompt="1"/>
          </p:nvPr>
        </p:nvSpPr>
        <p:spPr>
          <a:xfrm>
            <a:off x="838200" y="6405563"/>
            <a:ext cx="2634379" cy="365125"/>
          </a:xfrm>
        </p:spPr>
        <p:txBody>
          <a:bodyPr anchor="ctr">
            <a:normAutofit/>
          </a:bodyPr>
          <a:lstStyle>
            <a:lvl1pPr marL="0" indent="0">
              <a:buNone/>
              <a:defRPr lang="en-US" sz="800" kern="1200" dirty="0">
                <a:solidFill>
                  <a:schemeClr val="tx1"/>
                </a:solidFill>
                <a:latin typeface="+mn-lt"/>
                <a:ea typeface="+mn-ea"/>
                <a:cs typeface="+mn-cs"/>
              </a:defRPr>
            </a:lvl1pPr>
          </a:lstStyle>
          <a:p>
            <a:pPr lvl="0"/>
            <a:r>
              <a:rPr lang="en-US" dirty="0"/>
              <a:t>Source: </a:t>
            </a:r>
          </a:p>
        </p:txBody>
      </p:sp>
    </p:spTree>
    <p:extLst>
      <p:ext uri="{BB962C8B-B14F-4D97-AF65-F5344CB8AC3E}">
        <p14:creationId xmlns:p14="http://schemas.microsoft.com/office/powerpoint/2010/main" val="18372253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Header 1st Alterna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1FF87-3F12-B716-C426-C956E6593DD9}"/>
              </a:ext>
            </a:extLst>
          </p:cNvPr>
          <p:cNvSpPr>
            <a:spLocks noGrp="1"/>
          </p:cNvSpPr>
          <p:nvPr>
            <p:ph type="title" hasCustomPrompt="1"/>
          </p:nvPr>
        </p:nvSpPr>
        <p:spPr>
          <a:xfrm>
            <a:off x="831850" y="2039012"/>
            <a:ext cx="10515600" cy="1333144"/>
          </a:xfrm>
        </p:spPr>
        <p:txBody>
          <a:bodyPr anchor="b"/>
          <a:lstStyle>
            <a:lvl1pPr>
              <a:defRPr sz="5400"/>
            </a:lvl1pPr>
          </a:lstStyle>
          <a:p>
            <a:r>
              <a:rPr lang="en-US" dirty="0"/>
              <a:t>New Section of the Report</a:t>
            </a:r>
          </a:p>
        </p:txBody>
      </p:sp>
      <p:sp>
        <p:nvSpPr>
          <p:cNvPr id="3" name="Text Placeholder 2">
            <a:extLst>
              <a:ext uri="{FF2B5EF4-FFF2-40B4-BE49-F238E27FC236}">
                <a16:creationId xmlns:a16="http://schemas.microsoft.com/office/drawing/2014/main" id="{FB6ED1FA-B6CF-FF3C-63AE-1832B27148E2}"/>
              </a:ext>
            </a:extLst>
          </p:cNvPr>
          <p:cNvSpPr>
            <a:spLocks noGrp="1"/>
          </p:cNvSpPr>
          <p:nvPr>
            <p:ph type="body" idx="1" hasCustomPrompt="1"/>
          </p:nvPr>
        </p:nvSpPr>
        <p:spPr>
          <a:xfrm>
            <a:off x="831850" y="3854153"/>
            <a:ext cx="10515600" cy="2235497"/>
          </a:xfrm>
        </p:spPr>
        <p:txBody>
          <a:bodyPr/>
          <a:lstStyle>
            <a:lvl1pPr marL="0" indent="0">
              <a:buNone/>
              <a:defRPr sz="2400" i="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Place text here with the major takeaway(s) from this section – what we want people to remember. Use sentences with punctuation.</a:t>
            </a:r>
          </a:p>
        </p:txBody>
      </p:sp>
      <p:sp>
        <p:nvSpPr>
          <p:cNvPr id="4" name="Footer Placeholder 4">
            <a:extLst>
              <a:ext uri="{FF2B5EF4-FFF2-40B4-BE49-F238E27FC236}">
                <a16:creationId xmlns:a16="http://schemas.microsoft.com/office/drawing/2014/main" id="{7270DEF6-2B21-8C22-2AC9-2F1E62E39805}"/>
              </a:ext>
            </a:extLst>
          </p:cNvPr>
          <p:cNvSpPr>
            <a:spLocks noGrp="1"/>
          </p:cNvSpPr>
          <p:nvPr>
            <p:ph type="ftr" sz="quarter" idx="3"/>
          </p:nvPr>
        </p:nvSpPr>
        <p:spPr>
          <a:xfrm>
            <a:off x="3572163" y="6405996"/>
            <a:ext cx="5047674" cy="365125"/>
          </a:xfrm>
          <a:prstGeom prst="rect">
            <a:avLst/>
          </a:prstGeom>
        </p:spPr>
        <p:txBody>
          <a:bodyPr vert="horz" lIns="91440" tIns="45720" rIns="91440" bIns="45720" rtlCol="0" anchor="ctr"/>
          <a:lstStyle>
            <a:lvl1pPr algn="ctr">
              <a:defRPr sz="1200" i="1">
                <a:solidFill>
                  <a:schemeClr val="tx1"/>
                </a:solidFill>
              </a:defRPr>
            </a:lvl1pPr>
          </a:lstStyle>
          <a:p>
            <a:r>
              <a:rPr lang="en-US" dirty="0"/>
              <a:t>Research and Analysis for Insurance and Investment Professionals</a:t>
            </a:r>
          </a:p>
        </p:txBody>
      </p:sp>
      <p:sp>
        <p:nvSpPr>
          <p:cNvPr id="7" name="Slide Number Placeholder 5">
            <a:extLst>
              <a:ext uri="{FF2B5EF4-FFF2-40B4-BE49-F238E27FC236}">
                <a16:creationId xmlns:a16="http://schemas.microsoft.com/office/drawing/2014/main" id="{1C887740-6B51-4E38-DCE3-16CB86321B18}"/>
              </a:ext>
            </a:extLst>
          </p:cNvPr>
          <p:cNvSpPr>
            <a:spLocks noGrp="1"/>
          </p:cNvSpPr>
          <p:nvPr>
            <p:ph type="sldNum" sz="quarter" idx="4"/>
          </p:nvPr>
        </p:nvSpPr>
        <p:spPr>
          <a:xfrm>
            <a:off x="8719421" y="6405996"/>
            <a:ext cx="2643616" cy="365125"/>
          </a:xfrm>
          <a:prstGeom prst="rect">
            <a:avLst/>
          </a:prstGeom>
        </p:spPr>
        <p:txBody>
          <a:bodyPr anchor="ctr"/>
          <a:lstStyle>
            <a:lvl1pPr>
              <a:defRPr sz="1200"/>
            </a:lvl1pPr>
          </a:lstStyle>
          <a:p>
            <a:pPr algn="r"/>
            <a:fld id="{43CE825B-6020-45B9-9704-EAB41EA1B55C}" type="slidenum">
              <a:rPr lang="en-US" smtClean="0"/>
              <a:pPr algn="r"/>
              <a:t>‹#›</a:t>
            </a:fld>
            <a:endParaRPr lang="en-US" dirty="0"/>
          </a:p>
        </p:txBody>
      </p:sp>
      <p:pic>
        <p:nvPicPr>
          <p:cNvPr id="10" name="Picture 2">
            <a:extLst>
              <a:ext uri="{FF2B5EF4-FFF2-40B4-BE49-F238E27FC236}">
                <a16:creationId xmlns:a16="http://schemas.microsoft.com/office/drawing/2014/main" id="{E3B54851-EE2A-1503-AD90-57C52A7700D5}"/>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45142" b="39953"/>
          <a:stretch/>
        </p:blipFill>
        <p:spPr bwMode="auto">
          <a:xfrm>
            <a:off x="0" y="0"/>
            <a:ext cx="12192000" cy="155331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Diagram, engineering drawing&#10;&#10;Description automatically generated">
            <a:extLst>
              <a:ext uri="{FF2B5EF4-FFF2-40B4-BE49-F238E27FC236}">
                <a16:creationId xmlns:a16="http://schemas.microsoft.com/office/drawing/2014/main" id="{591555CF-D7D8-C352-04DC-DD607658A05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73277" y="0"/>
            <a:ext cx="6845445" cy="1553319"/>
          </a:xfrm>
          <a:prstGeom prst="rect">
            <a:avLst/>
          </a:prstGeom>
        </p:spPr>
      </p:pic>
      <p:sp>
        <p:nvSpPr>
          <p:cNvPr id="5" name="Text Placeholder 13">
            <a:extLst>
              <a:ext uri="{FF2B5EF4-FFF2-40B4-BE49-F238E27FC236}">
                <a16:creationId xmlns:a16="http://schemas.microsoft.com/office/drawing/2014/main" id="{6CD8BDCF-CFC9-F1AD-C45D-76F27A6903A3}"/>
              </a:ext>
            </a:extLst>
          </p:cNvPr>
          <p:cNvSpPr>
            <a:spLocks noGrp="1"/>
          </p:cNvSpPr>
          <p:nvPr>
            <p:ph type="body" sz="quarter" idx="10" hasCustomPrompt="1"/>
          </p:nvPr>
        </p:nvSpPr>
        <p:spPr>
          <a:xfrm>
            <a:off x="838200" y="6405563"/>
            <a:ext cx="2634379" cy="365125"/>
          </a:xfrm>
        </p:spPr>
        <p:txBody>
          <a:bodyPr anchor="ctr">
            <a:normAutofit/>
          </a:bodyPr>
          <a:lstStyle>
            <a:lvl1pPr marL="0" indent="0">
              <a:buNone/>
              <a:defRPr lang="en-US" sz="800" kern="1200" dirty="0">
                <a:solidFill>
                  <a:schemeClr val="tx1"/>
                </a:solidFill>
                <a:latin typeface="+mn-lt"/>
                <a:ea typeface="+mn-ea"/>
                <a:cs typeface="+mn-cs"/>
              </a:defRPr>
            </a:lvl1pPr>
          </a:lstStyle>
          <a:p>
            <a:pPr lvl="0"/>
            <a:r>
              <a:rPr lang="en-US" dirty="0"/>
              <a:t>Source: </a:t>
            </a:r>
          </a:p>
        </p:txBody>
      </p:sp>
    </p:spTree>
    <p:extLst>
      <p:ext uri="{BB962C8B-B14F-4D97-AF65-F5344CB8AC3E}">
        <p14:creationId xmlns:p14="http://schemas.microsoft.com/office/powerpoint/2010/main" val="33945800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Header 2nd Alternate">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9A8ECEAB-E16A-F8F8-627F-1032ACAD42FE}"/>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20170" b="14023"/>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F9C7EE0C-013F-5722-2A7F-BD938625132E}"/>
              </a:ext>
            </a:extLst>
          </p:cNvPr>
          <p:cNvSpPr/>
          <p:nvPr userDrawn="1"/>
        </p:nvSpPr>
        <p:spPr>
          <a:xfrm>
            <a:off x="-1" y="0"/>
            <a:ext cx="12192000" cy="6858000"/>
          </a:xfrm>
          <a:prstGeom prst="rect">
            <a:avLst/>
          </a:prstGeom>
          <a:solidFill>
            <a:schemeClr val="tx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iagram, engineering drawing&#10;&#10;Description automatically generated">
            <a:extLst>
              <a:ext uri="{FF2B5EF4-FFF2-40B4-BE49-F238E27FC236}">
                <a16:creationId xmlns:a16="http://schemas.microsoft.com/office/drawing/2014/main" id="{F6DA51A2-672F-6E28-4F26-5D9F94B1295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73277" y="302671"/>
            <a:ext cx="6845445" cy="1553319"/>
          </a:xfrm>
          <a:prstGeom prst="rect">
            <a:avLst/>
          </a:prstGeom>
        </p:spPr>
      </p:pic>
      <p:sp>
        <p:nvSpPr>
          <p:cNvPr id="2" name="Title 1">
            <a:extLst>
              <a:ext uri="{FF2B5EF4-FFF2-40B4-BE49-F238E27FC236}">
                <a16:creationId xmlns:a16="http://schemas.microsoft.com/office/drawing/2014/main" id="{1481FF87-3F12-B716-C426-C956E6593DD9}"/>
              </a:ext>
            </a:extLst>
          </p:cNvPr>
          <p:cNvSpPr>
            <a:spLocks noGrp="1"/>
          </p:cNvSpPr>
          <p:nvPr>
            <p:ph type="title" hasCustomPrompt="1"/>
          </p:nvPr>
        </p:nvSpPr>
        <p:spPr>
          <a:xfrm>
            <a:off x="831850" y="2039012"/>
            <a:ext cx="10515600" cy="1333144"/>
          </a:xfrm>
        </p:spPr>
        <p:txBody>
          <a:bodyPr anchor="b"/>
          <a:lstStyle>
            <a:lvl1pPr>
              <a:defRPr sz="5400">
                <a:solidFill>
                  <a:schemeClr val="accent2"/>
                </a:solidFill>
              </a:defRPr>
            </a:lvl1pPr>
          </a:lstStyle>
          <a:p>
            <a:r>
              <a:rPr lang="en-US" dirty="0"/>
              <a:t>New Section of the Report</a:t>
            </a:r>
          </a:p>
        </p:txBody>
      </p:sp>
      <p:sp>
        <p:nvSpPr>
          <p:cNvPr id="3" name="Text Placeholder 2">
            <a:extLst>
              <a:ext uri="{FF2B5EF4-FFF2-40B4-BE49-F238E27FC236}">
                <a16:creationId xmlns:a16="http://schemas.microsoft.com/office/drawing/2014/main" id="{FB6ED1FA-B6CF-FF3C-63AE-1832B27148E2}"/>
              </a:ext>
            </a:extLst>
          </p:cNvPr>
          <p:cNvSpPr>
            <a:spLocks noGrp="1"/>
          </p:cNvSpPr>
          <p:nvPr>
            <p:ph type="body" idx="1" hasCustomPrompt="1"/>
          </p:nvPr>
        </p:nvSpPr>
        <p:spPr>
          <a:xfrm>
            <a:off x="831850" y="3854153"/>
            <a:ext cx="10515600" cy="2235497"/>
          </a:xfrm>
        </p:spPr>
        <p:txBody>
          <a:bodyPr/>
          <a:lstStyle>
            <a:lvl1pPr marL="0" indent="0">
              <a:buNone/>
              <a:defRPr sz="2400" i="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Place text here with the major takeaway(s) from this section – what we want people to remember. Use sentences with punctuation.</a:t>
            </a:r>
          </a:p>
        </p:txBody>
      </p:sp>
      <p:sp>
        <p:nvSpPr>
          <p:cNvPr id="4" name="Footer Placeholder 4">
            <a:extLst>
              <a:ext uri="{FF2B5EF4-FFF2-40B4-BE49-F238E27FC236}">
                <a16:creationId xmlns:a16="http://schemas.microsoft.com/office/drawing/2014/main" id="{7270DEF6-2B21-8C22-2AC9-2F1E62E39805}"/>
              </a:ext>
            </a:extLst>
          </p:cNvPr>
          <p:cNvSpPr>
            <a:spLocks noGrp="1"/>
          </p:cNvSpPr>
          <p:nvPr>
            <p:ph type="ftr" sz="quarter" idx="3"/>
          </p:nvPr>
        </p:nvSpPr>
        <p:spPr>
          <a:xfrm>
            <a:off x="3572163" y="6405996"/>
            <a:ext cx="5047674" cy="365125"/>
          </a:xfrm>
          <a:prstGeom prst="rect">
            <a:avLst/>
          </a:prstGeom>
        </p:spPr>
        <p:txBody>
          <a:bodyPr vert="horz" lIns="91440" tIns="45720" rIns="91440" bIns="45720" rtlCol="0" anchor="ctr"/>
          <a:lstStyle>
            <a:lvl1pPr algn="ctr">
              <a:defRPr sz="1200" i="1">
                <a:solidFill>
                  <a:schemeClr val="bg1"/>
                </a:solidFill>
              </a:defRPr>
            </a:lvl1pPr>
          </a:lstStyle>
          <a:p>
            <a:r>
              <a:rPr lang="en-US" dirty="0"/>
              <a:t>Research and Analysis for Insurance and Investment Professionals</a:t>
            </a:r>
          </a:p>
        </p:txBody>
      </p:sp>
      <p:sp>
        <p:nvSpPr>
          <p:cNvPr id="7" name="Slide Number Placeholder 5">
            <a:extLst>
              <a:ext uri="{FF2B5EF4-FFF2-40B4-BE49-F238E27FC236}">
                <a16:creationId xmlns:a16="http://schemas.microsoft.com/office/drawing/2014/main" id="{1C887740-6B51-4E38-DCE3-16CB86321B18}"/>
              </a:ext>
            </a:extLst>
          </p:cNvPr>
          <p:cNvSpPr>
            <a:spLocks noGrp="1"/>
          </p:cNvSpPr>
          <p:nvPr>
            <p:ph type="sldNum" sz="quarter" idx="4"/>
          </p:nvPr>
        </p:nvSpPr>
        <p:spPr>
          <a:xfrm>
            <a:off x="8719421" y="6405996"/>
            <a:ext cx="2643616" cy="365125"/>
          </a:xfrm>
          <a:prstGeom prst="rect">
            <a:avLst/>
          </a:prstGeom>
        </p:spPr>
        <p:txBody>
          <a:bodyPr anchor="ctr"/>
          <a:lstStyle>
            <a:lvl1pPr>
              <a:defRPr sz="1200">
                <a:solidFill>
                  <a:schemeClr val="bg1"/>
                </a:solidFill>
              </a:defRPr>
            </a:lvl1pPr>
          </a:lstStyle>
          <a:p>
            <a:pPr algn="r"/>
            <a:fld id="{43CE825B-6020-45B9-9704-EAB41EA1B55C}" type="slidenum">
              <a:rPr lang="en-US" smtClean="0"/>
              <a:pPr algn="r"/>
              <a:t>‹#›</a:t>
            </a:fld>
            <a:endParaRPr lang="en-US" dirty="0"/>
          </a:p>
        </p:txBody>
      </p:sp>
      <p:sp>
        <p:nvSpPr>
          <p:cNvPr id="10" name="Text Placeholder 13">
            <a:extLst>
              <a:ext uri="{FF2B5EF4-FFF2-40B4-BE49-F238E27FC236}">
                <a16:creationId xmlns:a16="http://schemas.microsoft.com/office/drawing/2014/main" id="{5F6F556E-706B-3173-036C-4767E2E362ED}"/>
              </a:ext>
            </a:extLst>
          </p:cNvPr>
          <p:cNvSpPr>
            <a:spLocks noGrp="1"/>
          </p:cNvSpPr>
          <p:nvPr>
            <p:ph type="body" sz="quarter" idx="10" hasCustomPrompt="1"/>
          </p:nvPr>
        </p:nvSpPr>
        <p:spPr>
          <a:xfrm>
            <a:off x="838200" y="6405563"/>
            <a:ext cx="2634379" cy="365125"/>
          </a:xfrm>
        </p:spPr>
        <p:txBody>
          <a:bodyPr anchor="ctr">
            <a:normAutofit/>
          </a:bodyPr>
          <a:lstStyle>
            <a:lvl1pPr marL="0" indent="0">
              <a:buNone/>
              <a:defRPr lang="en-US" sz="800" kern="1200" dirty="0">
                <a:solidFill>
                  <a:schemeClr val="bg1"/>
                </a:solidFill>
                <a:latin typeface="+mn-lt"/>
                <a:ea typeface="+mn-ea"/>
                <a:cs typeface="+mn-cs"/>
              </a:defRPr>
            </a:lvl1pPr>
          </a:lstStyle>
          <a:p>
            <a:pPr lvl="0"/>
            <a:r>
              <a:rPr lang="en-US" dirty="0"/>
              <a:t>Source: </a:t>
            </a:r>
          </a:p>
        </p:txBody>
      </p:sp>
    </p:spTree>
    <p:extLst>
      <p:ext uri="{BB962C8B-B14F-4D97-AF65-F5344CB8AC3E}">
        <p14:creationId xmlns:p14="http://schemas.microsoft.com/office/powerpoint/2010/main" val="1303743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rd Title Slide">
    <p:bg>
      <p:bgPr>
        <a:gradFill flip="none" rotWithShape="1">
          <a:gsLst>
            <a:gs pos="0">
              <a:schemeClr val="accent5">
                <a:lumMod val="5000"/>
                <a:lumOff val="95000"/>
              </a:schemeClr>
            </a:gs>
            <a:gs pos="74000">
              <a:schemeClr val="accent1">
                <a:lumMod val="20000"/>
                <a:lumOff val="80000"/>
              </a:schemeClr>
            </a:gs>
            <a:gs pos="83000">
              <a:schemeClr val="accent1">
                <a:lumMod val="20000"/>
                <a:lumOff val="80000"/>
              </a:schemeClr>
            </a:gs>
            <a:gs pos="100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C733C7E-99EE-4C06-11BF-9E41914D203B}"/>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20170" b="14023"/>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82FC4882-8F40-4877-3026-BBA52519CFCF}"/>
              </a:ext>
            </a:extLst>
          </p:cNvPr>
          <p:cNvSpPr/>
          <p:nvPr userDrawn="1"/>
        </p:nvSpPr>
        <p:spPr>
          <a:xfrm>
            <a:off x="0" y="0"/>
            <a:ext cx="12191999" cy="6858000"/>
          </a:xfrm>
          <a:prstGeom prst="rect">
            <a:avLst/>
          </a:prstGeom>
          <a:solidFill>
            <a:schemeClr val="tx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D833B6-FA5C-C068-4059-67F920E0C233}"/>
              </a:ext>
            </a:extLst>
          </p:cNvPr>
          <p:cNvSpPr>
            <a:spLocks noGrp="1"/>
          </p:cNvSpPr>
          <p:nvPr>
            <p:ph type="title" hasCustomPrompt="1"/>
          </p:nvPr>
        </p:nvSpPr>
        <p:spPr>
          <a:xfrm>
            <a:off x="838200" y="3274580"/>
            <a:ext cx="10515600" cy="706293"/>
          </a:xfrm>
        </p:spPr>
        <p:txBody>
          <a:bodyPr/>
          <a:lstStyle>
            <a:lvl1pPr algn="ctr">
              <a:defRPr b="1">
                <a:solidFill>
                  <a:schemeClr val="accent2"/>
                </a:solidFill>
              </a:defRPr>
            </a:lvl1pPr>
          </a:lstStyle>
          <a:p>
            <a:r>
              <a:rPr lang="en-US" dirty="0"/>
              <a:t>Title of the Report is Here; Capitalize Important Words</a:t>
            </a:r>
          </a:p>
        </p:txBody>
      </p:sp>
      <p:sp>
        <p:nvSpPr>
          <p:cNvPr id="7" name="Footer Placeholder 4">
            <a:extLst>
              <a:ext uri="{FF2B5EF4-FFF2-40B4-BE49-F238E27FC236}">
                <a16:creationId xmlns:a16="http://schemas.microsoft.com/office/drawing/2014/main" id="{F9E14764-0D42-0A9E-D81C-F33CE21F3FF3}"/>
              </a:ext>
            </a:extLst>
          </p:cNvPr>
          <p:cNvSpPr txBox="1">
            <a:spLocks/>
          </p:cNvSpPr>
          <p:nvPr userDrawn="1"/>
        </p:nvSpPr>
        <p:spPr>
          <a:xfrm>
            <a:off x="272061" y="6356349"/>
            <a:ext cx="3283010" cy="365125"/>
          </a:xfrm>
          <a:prstGeom prst="rect">
            <a:avLst/>
          </a:prstGeom>
        </p:spPr>
        <p:txBody>
          <a:bodyPr vert="horz" lIns="91440" tIns="45720" rIns="91440" bIns="45720" rtlCol="0" anchor="ctr"/>
          <a:lstStyle>
            <a:defPPr>
              <a:defRPr lang="en-US"/>
            </a:defPPr>
            <a:lvl1pPr marL="0" algn="ctr" defTabSz="914400" rtl="0" eaLnBrk="1" latinLnBrk="0" hangingPunct="1">
              <a:defRPr sz="1400" i="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sz="1050" i="0" dirty="0">
              <a:solidFill>
                <a:schemeClr val="bg1"/>
              </a:solidFill>
            </a:endParaRPr>
          </a:p>
        </p:txBody>
      </p:sp>
      <p:sp>
        <p:nvSpPr>
          <p:cNvPr id="12" name="Footer Placeholder 4">
            <a:extLst>
              <a:ext uri="{FF2B5EF4-FFF2-40B4-BE49-F238E27FC236}">
                <a16:creationId xmlns:a16="http://schemas.microsoft.com/office/drawing/2014/main" id="{BF6F5E88-CD37-10A1-521C-4B7B366E11AF}"/>
              </a:ext>
            </a:extLst>
          </p:cNvPr>
          <p:cNvSpPr>
            <a:spLocks noGrp="1"/>
          </p:cNvSpPr>
          <p:nvPr>
            <p:ph type="ftr" sz="quarter" idx="3"/>
          </p:nvPr>
        </p:nvSpPr>
        <p:spPr>
          <a:xfrm>
            <a:off x="3572163" y="6405996"/>
            <a:ext cx="5047674" cy="365125"/>
          </a:xfrm>
          <a:prstGeom prst="rect">
            <a:avLst/>
          </a:prstGeom>
        </p:spPr>
        <p:txBody>
          <a:bodyPr vert="horz" lIns="91440" tIns="45720" rIns="91440" bIns="45720" rtlCol="0" anchor="ctr"/>
          <a:lstStyle>
            <a:lvl1pPr algn="ctr">
              <a:defRPr sz="1200" i="1">
                <a:solidFill>
                  <a:schemeClr val="bg1"/>
                </a:solidFill>
              </a:defRPr>
            </a:lvl1pPr>
          </a:lstStyle>
          <a:p>
            <a:r>
              <a:rPr lang="en-US" dirty="0"/>
              <a:t>Research and Analysis for Insurance Professionals</a:t>
            </a:r>
          </a:p>
        </p:txBody>
      </p:sp>
      <p:sp>
        <p:nvSpPr>
          <p:cNvPr id="4" name="Text Placeholder 15">
            <a:extLst>
              <a:ext uri="{FF2B5EF4-FFF2-40B4-BE49-F238E27FC236}">
                <a16:creationId xmlns:a16="http://schemas.microsoft.com/office/drawing/2014/main" id="{74F5077A-342A-1BB0-41A8-4CE937C2822C}"/>
              </a:ext>
            </a:extLst>
          </p:cNvPr>
          <p:cNvSpPr>
            <a:spLocks noGrp="1"/>
          </p:cNvSpPr>
          <p:nvPr>
            <p:ph type="body" sz="quarter" idx="11" hasCustomPrompt="1"/>
          </p:nvPr>
        </p:nvSpPr>
        <p:spPr>
          <a:xfrm>
            <a:off x="838200" y="4325939"/>
            <a:ext cx="10515600" cy="702912"/>
          </a:xfrm>
        </p:spPr>
        <p:txBody>
          <a:bodyPr/>
          <a:lstStyle>
            <a:lvl1pPr marL="0" indent="0" algn="ctr">
              <a:buNone/>
              <a:defRPr i="1">
                <a:solidFill>
                  <a:schemeClr val="bg1"/>
                </a:solidFill>
              </a:defRPr>
            </a:lvl1pPr>
            <a:lvl2pPr algn="ctr">
              <a:defRPr/>
            </a:lvl2pPr>
            <a:lvl3pPr algn="ctr">
              <a:defRPr/>
            </a:lvl3pPr>
            <a:lvl4pPr algn="ctr">
              <a:defRPr/>
            </a:lvl4pPr>
            <a:lvl5pPr algn="ctr">
              <a:defRPr/>
            </a:lvl5pPr>
          </a:lstStyle>
          <a:p>
            <a:pPr lvl="0"/>
            <a:r>
              <a:rPr lang="en-US" dirty="0"/>
              <a:t>Subtitle</a:t>
            </a:r>
          </a:p>
        </p:txBody>
      </p:sp>
      <p:sp>
        <p:nvSpPr>
          <p:cNvPr id="5" name="Text Placeholder 15">
            <a:extLst>
              <a:ext uri="{FF2B5EF4-FFF2-40B4-BE49-F238E27FC236}">
                <a16:creationId xmlns:a16="http://schemas.microsoft.com/office/drawing/2014/main" id="{4AF2EE5D-E180-C375-23B1-C2202C8A5FCE}"/>
              </a:ext>
            </a:extLst>
          </p:cNvPr>
          <p:cNvSpPr>
            <a:spLocks noGrp="1"/>
          </p:cNvSpPr>
          <p:nvPr>
            <p:ph type="body" sz="quarter" idx="12" hasCustomPrompt="1"/>
          </p:nvPr>
        </p:nvSpPr>
        <p:spPr>
          <a:xfrm>
            <a:off x="838200" y="5624051"/>
            <a:ext cx="10515600" cy="520079"/>
          </a:xfrm>
        </p:spPr>
        <p:txBody>
          <a:bodyPr anchor="b">
            <a:normAutofit/>
          </a:bodyPr>
          <a:lstStyle>
            <a:lvl1pPr marL="0" indent="0" algn="ctr">
              <a:buNone/>
              <a:defRPr sz="2000">
                <a:solidFill>
                  <a:schemeClr val="bg1"/>
                </a:solidFill>
              </a:defRPr>
            </a:lvl1pPr>
            <a:lvl2pPr algn="ctr">
              <a:defRPr/>
            </a:lvl2pPr>
            <a:lvl3pPr algn="ctr">
              <a:defRPr/>
            </a:lvl3pPr>
            <a:lvl4pPr algn="ctr">
              <a:defRPr/>
            </a:lvl4pPr>
            <a:lvl5pPr algn="ctr">
              <a:defRPr/>
            </a:lvl5pPr>
          </a:lstStyle>
          <a:p>
            <a:pPr lvl="0"/>
            <a:r>
              <a:rPr lang="en-US" dirty="0"/>
              <a:t>Month, Day, Year</a:t>
            </a:r>
          </a:p>
        </p:txBody>
      </p:sp>
      <p:sp>
        <p:nvSpPr>
          <p:cNvPr id="6" name="Title 1">
            <a:extLst>
              <a:ext uri="{FF2B5EF4-FFF2-40B4-BE49-F238E27FC236}">
                <a16:creationId xmlns:a16="http://schemas.microsoft.com/office/drawing/2014/main" id="{01249397-6BE6-52CC-B43D-9AA3BEB178FD}"/>
              </a:ext>
            </a:extLst>
          </p:cNvPr>
          <p:cNvSpPr txBox="1">
            <a:spLocks/>
          </p:cNvSpPr>
          <p:nvPr userDrawn="1"/>
        </p:nvSpPr>
        <p:spPr>
          <a:xfrm>
            <a:off x="1524000" y="1986923"/>
            <a:ext cx="9144000" cy="94310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1" kern="1200">
                <a:solidFill>
                  <a:schemeClr val="tx1"/>
                </a:solidFill>
                <a:latin typeface="+mj-lt"/>
                <a:ea typeface="+mj-ea"/>
                <a:cs typeface="+mj-cs"/>
              </a:defRPr>
            </a:lvl1pPr>
          </a:lstStyle>
          <a:p>
            <a:r>
              <a:rPr lang="en-US" b="0" dirty="0">
                <a:solidFill>
                  <a:schemeClr val="accent2"/>
                </a:solidFill>
              </a:rPr>
              <a:t>Assured Report</a:t>
            </a:r>
          </a:p>
        </p:txBody>
      </p:sp>
      <p:pic>
        <p:nvPicPr>
          <p:cNvPr id="8" name="Picture 7" descr="Diagram, engineering drawing&#10;&#10;Description automatically generated">
            <a:extLst>
              <a:ext uri="{FF2B5EF4-FFF2-40B4-BE49-F238E27FC236}">
                <a16:creationId xmlns:a16="http://schemas.microsoft.com/office/drawing/2014/main" id="{DE9D2876-EC6B-FB90-69E7-AD219296922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73277" y="302671"/>
            <a:ext cx="6845445" cy="1553319"/>
          </a:xfrm>
          <a:prstGeom prst="rect">
            <a:avLst/>
          </a:prstGeom>
        </p:spPr>
      </p:pic>
    </p:spTree>
    <p:extLst>
      <p:ext uri="{BB962C8B-B14F-4D97-AF65-F5344CB8AC3E}">
        <p14:creationId xmlns:p14="http://schemas.microsoft.com/office/powerpoint/2010/main" val="754742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ig Image Preferred">
    <p:bg>
      <p:bgPr>
        <a:gradFill flip="none" rotWithShape="1">
          <a:gsLst>
            <a:gs pos="0">
              <a:schemeClr val="accent5">
                <a:lumMod val="5000"/>
                <a:lumOff val="95000"/>
              </a:schemeClr>
            </a:gs>
            <a:gs pos="74000">
              <a:schemeClr val="accent1">
                <a:lumMod val="20000"/>
                <a:lumOff val="80000"/>
              </a:schemeClr>
            </a:gs>
            <a:gs pos="83000">
              <a:schemeClr val="accent1">
                <a:lumMod val="20000"/>
                <a:lumOff val="80000"/>
              </a:schemeClr>
            </a:gs>
            <a:gs pos="100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833B6-FA5C-C068-4059-67F920E0C233}"/>
              </a:ext>
            </a:extLst>
          </p:cNvPr>
          <p:cNvSpPr>
            <a:spLocks noGrp="1"/>
          </p:cNvSpPr>
          <p:nvPr>
            <p:ph type="title" hasCustomPrompt="1"/>
          </p:nvPr>
        </p:nvSpPr>
        <p:spPr/>
        <p:txBody>
          <a:bodyPr/>
          <a:lstStyle>
            <a:lvl1pPr>
              <a:defRPr b="1"/>
            </a:lvl1pPr>
          </a:lstStyle>
          <a:p>
            <a:r>
              <a:rPr lang="en-US" dirty="0"/>
              <a:t>Title of Slide Here; Capitalize Important Words</a:t>
            </a:r>
          </a:p>
        </p:txBody>
      </p:sp>
      <p:sp>
        <p:nvSpPr>
          <p:cNvPr id="7" name="Footer Placeholder 4">
            <a:extLst>
              <a:ext uri="{FF2B5EF4-FFF2-40B4-BE49-F238E27FC236}">
                <a16:creationId xmlns:a16="http://schemas.microsoft.com/office/drawing/2014/main" id="{F9E14764-0D42-0A9E-D81C-F33CE21F3FF3}"/>
              </a:ext>
            </a:extLst>
          </p:cNvPr>
          <p:cNvSpPr txBox="1">
            <a:spLocks/>
          </p:cNvSpPr>
          <p:nvPr userDrawn="1"/>
        </p:nvSpPr>
        <p:spPr>
          <a:xfrm>
            <a:off x="272061" y="6356349"/>
            <a:ext cx="3283010" cy="365125"/>
          </a:xfrm>
          <a:prstGeom prst="rect">
            <a:avLst/>
          </a:prstGeom>
        </p:spPr>
        <p:txBody>
          <a:bodyPr vert="horz" lIns="91440" tIns="45720" rIns="91440" bIns="45720" rtlCol="0" anchor="ctr"/>
          <a:lstStyle>
            <a:defPPr>
              <a:defRPr lang="en-US"/>
            </a:defPPr>
            <a:lvl1pPr marL="0" algn="ctr" defTabSz="914400" rtl="0" eaLnBrk="1" latinLnBrk="0" hangingPunct="1">
              <a:defRPr sz="1400" i="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sz="1050" i="0" dirty="0">
              <a:solidFill>
                <a:schemeClr val="tx1"/>
              </a:solidFill>
            </a:endParaRPr>
          </a:p>
        </p:txBody>
      </p:sp>
      <p:sp>
        <p:nvSpPr>
          <p:cNvPr id="12" name="Footer Placeholder 4">
            <a:extLst>
              <a:ext uri="{FF2B5EF4-FFF2-40B4-BE49-F238E27FC236}">
                <a16:creationId xmlns:a16="http://schemas.microsoft.com/office/drawing/2014/main" id="{BF6F5E88-CD37-10A1-521C-4B7B366E11AF}"/>
              </a:ext>
            </a:extLst>
          </p:cNvPr>
          <p:cNvSpPr>
            <a:spLocks noGrp="1"/>
          </p:cNvSpPr>
          <p:nvPr>
            <p:ph type="ftr" sz="quarter" idx="3"/>
          </p:nvPr>
        </p:nvSpPr>
        <p:spPr>
          <a:xfrm>
            <a:off x="3572163" y="6405996"/>
            <a:ext cx="5047674" cy="365125"/>
          </a:xfrm>
          <a:prstGeom prst="rect">
            <a:avLst/>
          </a:prstGeom>
        </p:spPr>
        <p:txBody>
          <a:bodyPr vert="horz" lIns="91440" tIns="45720" rIns="91440" bIns="45720" rtlCol="0" anchor="ctr"/>
          <a:lstStyle>
            <a:lvl1pPr algn="ctr">
              <a:defRPr sz="1200" i="1">
                <a:solidFill>
                  <a:schemeClr val="tx1"/>
                </a:solidFill>
              </a:defRPr>
            </a:lvl1pPr>
          </a:lstStyle>
          <a:p>
            <a:r>
              <a:rPr lang="en-US" dirty="0"/>
              <a:t>Research and Analysis for Insurance and Investment Professionals</a:t>
            </a:r>
          </a:p>
        </p:txBody>
      </p:sp>
      <p:sp>
        <p:nvSpPr>
          <p:cNvPr id="13" name="Slide Number Placeholder 5">
            <a:extLst>
              <a:ext uri="{FF2B5EF4-FFF2-40B4-BE49-F238E27FC236}">
                <a16:creationId xmlns:a16="http://schemas.microsoft.com/office/drawing/2014/main" id="{2D63351F-B978-A094-E99D-34DAC645C10F}"/>
              </a:ext>
            </a:extLst>
          </p:cNvPr>
          <p:cNvSpPr>
            <a:spLocks noGrp="1"/>
          </p:cNvSpPr>
          <p:nvPr>
            <p:ph type="sldNum" sz="quarter" idx="4"/>
          </p:nvPr>
        </p:nvSpPr>
        <p:spPr>
          <a:xfrm>
            <a:off x="8719421" y="6405996"/>
            <a:ext cx="2643616" cy="365125"/>
          </a:xfrm>
          <a:prstGeom prst="rect">
            <a:avLst/>
          </a:prstGeom>
        </p:spPr>
        <p:txBody>
          <a:bodyPr anchor="ctr"/>
          <a:lstStyle>
            <a:lvl1pPr>
              <a:defRPr sz="1200"/>
            </a:lvl1pPr>
          </a:lstStyle>
          <a:p>
            <a:pPr algn="r"/>
            <a:fld id="{43CE825B-6020-45B9-9704-EAB41EA1B55C}" type="slidenum">
              <a:rPr lang="en-US" smtClean="0"/>
              <a:pPr algn="r"/>
              <a:t>‹#›</a:t>
            </a:fld>
            <a:endParaRPr lang="en-US" dirty="0"/>
          </a:p>
        </p:txBody>
      </p:sp>
      <p:sp>
        <p:nvSpPr>
          <p:cNvPr id="4" name="Text Placeholder 13">
            <a:extLst>
              <a:ext uri="{FF2B5EF4-FFF2-40B4-BE49-F238E27FC236}">
                <a16:creationId xmlns:a16="http://schemas.microsoft.com/office/drawing/2014/main" id="{C577A3DD-E914-9C40-D636-EB7EC12CDF3A}"/>
              </a:ext>
            </a:extLst>
          </p:cNvPr>
          <p:cNvSpPr>
            <a:spLocks noGrp="1"/>
          </p:cNvSpPr>
          <p:nvPr>
            <p:ph type="body" sz="quarter" idx="10" hasCustomPrompt="1"/>
          </p:nvPr>
        </p:nvSpPr>
        <p:spPr>
          <a:xfrm>
            <a:off x="838200" y="6405563"/>
            <a:ext cx="2634379" cy="365125"/>
          </a:xfrm>
        </p:spPr>
        <p:txBody>
          <a:bodyPr anchor="ctr">
            <a:normAutofit/>
          </a:bodyPr>
          <a:lstStyle>
            <a:lvl1pPr marL="0" indent="0">
              <a:buNone/>
              <a:defRPr lang="en-US" sz="800" kern="1200" dirty="0">
                <a:solidFill>
                  <a:schemeClr val="tx1"/>
                </a:solidFill>
                <a:latin typeface="+mn-lt"/>
                <a:ea typeface="+mn-ea"/>
                <a:cs typeface="+mn-cs"/>
              </a:defRPr>
            </a:lvl1pPr>
          </a:lstStyle>
          <a:p>
            <a:pPr lvl="0"/>
            <a:r>
              <a:rPr lang="en-US" dirty="0"/>
              <a:t>Source: </a:t>
            </a:r>
          </a:p>
        </p:txBody>
      </p:sp>
      <p:sp>
        <p:nvSpPr>
          <p:cNvPr id="10" name="Picture Placeholder 8">
            <a:extLst>
              <a:ext uri="{FF2B5EF4-FFF2-40B4-BE49-F238E27FC236}">
                <a16:creationId xmlns:a16="http://schemas.microsoft.com/office/drawing/2014/main" id="{85EA4A74-C192-68DB-8639-DAFEB995F5C5}"/>
              </a:ext>
            </a:extLst>
          </p:cNvPr>
          <p:cNvSpPr>
            <a:spLocks noGrp="1"/>
          </p:cNvSpPr>
          <p:nvPr>
            <p:ph type="pic" sz="quarter" idx="11" hasCustomPrompt="1"/>
          </p:nvPr>
        </p:nvSpPr>
        <p:spPr>
          <a:xfrm>
            <a:off x="828963" y="1564996"/>
            <a:ext cx="7632131" cy="4526112"/>
          </a:xfrm>
        </p:spPr>
        <p:txBody>
          <a:bodyPr/>
          <a:lstStyle>
            <a:lvl1pPr marL="0" indent="0">
              <a:buNone/>
              <a:defRPr/>
            </a:lvl1pPr>
          </a:lstStyle>
          <a:p>
            <a:r>
              <a:rPr lang="en-US" dirty="0"/>
              <a:t>  </a:t>
            </a:r>
          </a:p>
        </p:txBody>
      </p:sp>
      <p:sp>
        <p:nvSpPr>
          <p:cNvPr id="14" name="Text Placeholder 13">
            <a:extLst>
              <a:ext uri="{FF2B5EF4-FFF2-40B4-BE49-F238E27FC236}">
                <a16:creationId xmlns:a16="http://schemas.microsoft.com/office/drawing/2014/main" id="{5BF1C73A-FC9C-949D-6F32-CEA611A55C7E}"/>
              </a:ext>
            </a:extLst>
          </p:cNvPr>
          <p:cNvSpPr>
            <a:spLocks noGrp="1"/>
          </p:cNvSpPr>
          <p:nvPr>
            <p:ph type="body" sz="quarter" idx="12"/>
          </p:nvPr>
        </p:nvSpPr>
        <p:spPr>
          <a:xfrm>
            <a:off x="9074552" y="1531658"/>
            <a:ext cx="2263139" cy="4559450"/>
          </a:xfrm>
        </p:spPr>
        <p:txBody>
          <a:bodyPr>
            <a:normAutofit/>
          </a:bodyPr>
          <a:lstStyle>
            <a:lvl1pPr marL="0" indent="0">
              <a:buNone/>
              <a:defRPr sz="1600" i="1"/>
            </a:lvl1pPr>
          </a:lstStyle>
          <a:p>
            <a:pPr lvl="0"/>
            <a:endParaRPr lang="en-US" dirty="0"/>
          </a:p>
        </p:txBody>
      </p:sp>
    </p:spTree>
    <p:extLst>
      <p:ext uri="{BB962C8B-B14F-4D97-AF65-F5344CB8AC3E}">
        <p14:creationId xmlns:p14="http://schemas.microsoft.com/office/powerpoint/2010/main" val="21745132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ig Image 1st Alternate">
    <p:bg>
      <p:bgPr>
        <a:gradFill flip="none" rotWithShape="1">
          <a:gsLst>
            <a:gs pos="0">
              <a:schemeClr val="accent5">
                <a:lumMod val="5000"/>
                <a:lumOff val="95000"/>
              </a:schemeClr>
            </a:gs>
            <a:gs pos="74000">
              <a:schemeClr val="accent1">
                <a:lumMod val="20000"/>
                <a:lumOff val="80000"/>
              </a:schemeClr>
            </a:gs>
            <a:gs pos="83000">
              <a:schemeClr val="accent1">
                <a:lumMod val="20000"/>
                <a:lumOff val="80000"/>
              </a:schemeClr>
            </a:gs>
            <a:gs pos="100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833B6-FA5C-C068-4059-67F920E0C233}"/>
              </a:ext>
            </a:extLst>
          </p:cNvPr>
          <p:cNvSpPr>
            <a:spLocks noGrp="1"/>
          </p:cNvSpPr>
          <p:nvPr>
            <p:ph type="title" hasCustomPrompt="1"/>
          </p:nvPr>
        </p:nvSpPr>
        <p:spPr/>
        <p:txBody>
          <a:bodyPr/>
          <a:lstStyle>
            <a:lvl1pPr>
              <a:defRPr b="1"/>
            </a:lvl1pPr>
          </a:lstStyle>
          <a:p>
            <a:r>
              <a:rPr lang="en-US" dirty="0"/>
              <a:t>Title of Slide Here; Capitalize Important Words</a:t>
            </a:r>
          </a:p>
        </p:txBody>
      </p:sp>
      <p:sp>
        <p:nvSpPr>
          <p:cNvPr id="7" name="Footer Placeholder 4">
            <a:extLst>
              <a:ext uri="{FF2B5EF4-FFF2-40B4-BE49-F238E27FC236}">
                <a16:creationId xmlns:a16="http://schemas.microsoft.com/office/drawing/2014/main" id="{F9E14764-0D42-0A9E-D81C-F33CE21F3FF3}"/>
              </a:ext>
            </a:extLst>
          </p:cNvPr>
          <p:cNvSpPr txBox="1">
            <a:spLocks/>
          </p:cNvSpPr>
          <p:nvPr userDrawn="1"/>
        </p:nvSpPr>
        <p:spPr>
          <a:xfrm>
            <a:off x="272061" y="6356349"/>
            <a:ext cx="3283010" cy="365125"/>
          </a:xfrm>
          <a:prstGeom prst="rect">
            <a:avLst/>
          </a:prstGeom>
        </p:spPr>
        <p:txBody>
          <a:bodyPr vert="horz" lIns="91440" tIns="45720" rIns="91440" bIns="45720" rtlCol="0" anchor="ctr"/>
          <a:lstStyle>
            <a:defPPr>
              <a:defRPr lang="en-US"/>
            </a:defPPr>
            <a:lvl1pPr marL="0" algn="ctr" defTabSz="914400" rtl="0" eaLnBrk="1" latinLnBrk="0" hangingPunct="1">
              <a:defRPr sz="1400" i="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sz="1050" i="0" dirty="0">
              <a:solidFill>
                <a:schemeClr val="tx1"/>
              </a:solidFill>
            </a:endParaRPr>
          </a:p>
        </p:txBody>
      </p:sp>
      <p:sp>
        <p:nvSpPr>
          <p:cNvPr id="12" name="Footer Placeholder 4">
            <a:extLst>
              <a:ext uri="{FF2B5EF4-FFF2-40B4-BE49-F238E27FC236}">
                <a16:creationId xmlns:a16="http://schemas.microsoft.com/office/drawing/2014/main" id="{BF6F5E88-CD37-10A1-521C-4B7B366E11AF}"/>
              </a:ext>
            </a:extLst>
          </p:cNvPr>
          <p:cNvSpPr>
            <a:spLocks noGrp="1"/>
          </p:cNvSpPr>
          <p:nvPr>
            <p:ph type="ftr" sz="quarter" idx="3"/>
          </p:nvPr>
        </p:nvSpPr>
        <p:spPr>
          <a:xfrm>
            <a:off x="3572163" y="6405996"/>
            <a:ext cx="5047674" cy="365125"/>
          </a:xfrm>
          <a:prstGeom prst="rect">
            <a:avLst/>
          </a:prstGeom>
        </p:spPr>
        <p:txBody>
          <a:bodyPr vert="horz" lIns="91440" tIns="45720" rIns="91440" bIns="45720" rtlCol="0" anchor="ctr"/>
          <a:lstStyle>
            <a:lvl1pPr algn="ctr">
              <a:defRPr sz="1200" i="1">
                <a:solidFill>
                  <a:schemeClr val="tx1"/>
                </a:solidFill>
              </a:defRPr>
            </a:lvl1pPr>
          </a:lstStyle>
          <a:p>
            <a:r>
              <a:rPr lang="en-US" dirty="0"/>
              <a:t>Research and Analysis for Insurance and Investment Professionals</a:t>
            </a:r>
          </a:p>
        </p:txBody>
      </p:sp>
      <p:sp>
        <p:nvSpPr>
          <p:cNvPr id="13" name="Slide Number Placeholder 5">
            <a:extLst>
              <a:ext uri="{FF2B5EF4-FFF2-40B4-BE49-F238E27FC236}">
                <a16:creationId xmlns:a16="http://schemas.microsoft.com/office/drawing/2014/main" id="{2D63351F-B978-A094-E99D-34DAC645C10F}"/>
              </a:ext>
            </a:extLst>
          </p:cNvPr>
          <p:cNvSpPr>
            <a:spLocks noGrp="1"/>
          </p:cNvSpPr>
          <p:nvPr>
            <p:ph type="sldNum" sz="quarter" idx="4"/>
          </p:nvPr>
        </p:nvSpPr>
        <p:spPr>
          <a:xfrm>
            <a:off x="8719421" y="6405996"/>
            <a:ext cx="2643616" cy="365125"/>
          </a:xfrm>
          <a:prstGeom prst="rect">
            <a:avLst/>
          </a:prstGeom>
        </p:spPr>
        <p:txBody>
          <a:bodyPr anchor="ctr"/>
          <a:lstStyle>
            <a:lvl1pPr>
              <a:defRPr sz="1200"/>
            </a:lvl1pPr>
          </a:lstStyle>
          <a:p>
            <a:pPr algn="r"/>
            <a:fld id="{43CE825B-6020-45B9-9704-EAB41EA1B55C}" type="slidenum">
              <a:rPr lang="en-US" smtClean="0"/>
              <a:pPr algn="r"/>
              <a:t>‹#›</a:t>
            </a:fld>
            <a:endParaRPr lang="en-US" dirty="0"/>
          </a:p>
        </p:txBody>
      </p:sp>
      <p:sp>
        <p:nvSpPr>
          <p:cNvPr id="4" name="Text Placeholder 13">
            <a:extLst>
              <a:ext uri="{FF2B5EF4-FFF2-40B4-BE49-F238E27FC236}">
                <a16:creationId xmlns:a16="http://schemas.microsoft.com/office/drawing/2014/main" id="{C577A3DD-E914-9C40-D636-EB7EC12CDF3A}"/>
              </a:ext>
            </a:extLst>
          </p:cNvPr>
          <p:cNvSpPr>
            <a:spLocks noGrp="1"/>
          </p:cNvSpPr>
          <p:nvPr>
            <p:ph type="body" sz="quarter" idx="10" hasCustomPrompt="1"/>
          </p:nvPr>
        </p:nvSpPr>
        <p:spPr>
          <a:xfrm>
            <a:off x="838200" y="6405563"/>
            <a:ext cx="2634379" cy="365125"/>
          </a:xfrm>
        </p:spPr>
        <p:txBody>
          <a:bodyPr anchor="ctr">
            <a:normAutofit/>
          </a:bodyPr>
          <a:lstStyle>
            <a:lvl1pPr marL="0" indent="0">
              <a:buNone/>
              <a:defRPr lang="en-US" sz="800" kern="1200" dirty="0">
                <a:solidFill>
                  <a:schemeClr val="tx1"/>
                </a:solidFill>
                <a:latin typeface="+mn-lt"/>
                <a:ea typeface="+mn-ea"/>
                <a:cs typeface="+mn-cs"/>
              </a:defRPr>
            </a:lvl1pPr>
          </a:lstStyle>
          <a:p>
            <a:pPr lvl="0"/>
            <a:r>
              <a:rPr lang="en-US" dirty="0"/>
              <a:t>Source: </a:t>
            </a:r>
          </a:p>
        </p:txBody>
      </p:sp>
      <p:sp>
        <p:nvSpPr>
          <p:cNvPr id="10" name="Picture Placeholder 8">
            <a:extLst>
              <a:ext uri="{FF2B5EF4-FFF2-40B4-BE49-F238E27FC236}">
                <a16:creationId xmlns:a16="http://schemas.microsoft.com/office/drawing/2014/main" id="{85EA4A74-C192-68DB-8639-DAFEB995F5C5}"/>
              </a:ext>
            </a:extLst>
          </p:cNvPr>
          <p:cNvSpPr>
            <a:spLocks noGrp="1"/>
          </p:cNvSpPr>
          <p:nvPr>
            <p:ph type="pic" sz="quarter" idx="11"/>
          </p:nvPr>
        </p:nvSpPr>
        <p:spPr>
          <a:xfrm>
            <a:off x="828963" y="1564996"/>
            <a:ext cx="7632131" cy="4526112"/>
          </a:xfrm>
        </p:spPr>
        <p:txBody>
          <a:bodyPr/>
          <a:lstStyle/>
          <a:p>
            <a:endParaRPr lang="en-US" dirty="0"/>
          </a:p>
        </p:txBody>
      </p:sp>
      <p:sp>
        <p:nvSpPr>
          <p:cNvPr id="14" name="Text Placeholder 13">
            <a:extLst>
              <a:ext uri="{FF2B5EF4-FFF2-40B4-BE49-F238E27FC236}">
                <a16:creationId xmlns:a16="http://schemas.microsoft.com/office/drawing/2014/main" id="{5BF1C73A-FC9C-949D-6F32-CEA611A55C7E}"/>
              </a:ext>
            </a:extLst>
          </p:cNvPr>
          <p:cNvSpPr>
            <a:spLocks noGrp="1"/>
          </p:cNvSpPr>
          <p:nvPr>
            <p:ph type="body" sz="quarter" idx="12"/>
          </p:nvPr>
        </p:nvSpPr>
        <p:spPr>
          <a:xfrm>
            <a:off x="9074552" y="1531658"/>
            <a:ext cx="2263139" cy="4559450"/>
          </a:xfrm>
          <a:solidFill>
            <a:schemeClr val="accent3"/>
          </a:solidFill>
        </p:spPr>
        <p:txBody>
          <a:bodyPr>
            <a:normAutofit/>
          </a:bodyPr>
          <a:lstStyle>
            <a:lvl1pPr marL="0" indent="0">
              <a:buNone/>
              <a:defRPr sz="1600" i="1">
                <a:solidFill>
                  <a:schemeClr val="bg1"/>
                </a:solidFill>
              </a:defRPr>
            </a:lvl1pPr>
          </a:lstStyle>
          <a:p>
            <a:pPr lvl="0"/>
            <a:endParaRPr lang="en-US" dirty="0"/>
          </a:p>
        </p:txBody>
      </p:sp>
    </p:spTree>
    <p:extLst>
      <p:ext uri="{BB962C8B-B14F-4D97-AF65-F5344CB8AC3E}">
        <p14:creationId xmlns:p14="http://schemas.microsoft.com/office/powerpoint/2010/main" val="20934603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mparison Prefer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9A460-E2FB-20B6-DE9E-637618AF48BD}"/>
              </a:ext>
            </a:extLst>
          </p:cNvPr>
          <p:cNvSpPr>
            <a:spLocks noGrp="1"/>
          </p:cNvSpPr>
          <p:nvPr>
            <p:ph type="title" hasCustomPrompt="1"/>
          </p:nvPr>
        </p:nvSpPr>
        <p:spPr>
          <a:xfrm>
            <a:off x="839788" y="365126"/>
            <a:ext cx="10514012" cy="728736"/>
          </a:xfrm>
        </p:spPr>
        <p:txBody>
          <a:bodyPr/>
          <a:lstStyle>
            <a:lvl1pPr>
              <a:defRPr b="1"/>
            </a:lvl1pPr>
          </a:lstStyle>
          <a:p>
            <a:r>
              <a:rPr lang="en-US" dirty="0"/>
              <a:t>Title of Slide Here; Capitalize Important Words</a:t>
            </a:r>
          </a:p>
        </p:txBody>
      </p:sp>
      <p:sp>
        <p:nvSpPr>
          <p:cNvPr id="3" name="Text Placeholder 2">
            <a:extLst>
              <a:ext uri="{FF2B5EF4-FFF2-40B4-BE49-F238E27FC236}">
                <a16:creationId xmlns:a16="http://schemas.microsoft.com/office/drawing/2014/main" id="{3CF7358B-93F6-EB76-CC2C-077A8CCA05BA}"/>
              </a:ext>
            </a:extLst>
          </p:cNvPr>
          <p:cNvSpPr>
            <a:spLocks noGrp="1"/>
          </p:cNvSpPr>
          <p:nvPr>
            <p:ph type="body" idx="1" hasCustomPrompt="1"/>
          </p:nvPr>
        </p:nvSpPr>
        <p:spPr>
          <a:xfrm>
            <a:off x="838200" y="1385599"/>
            <a:ext cx="5157787" cy="823912"/>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Short Bullet Here on Graph Below</a:t>
            </a:r>
          </a:p>
        </p:txBody>
      </p:sp>
      <p:sp>
        <p:nvSpPr>
          <p:cNvPr id="5" name="Text Placeholder 4">
            <a:extLst>
              <a:ext uri="{FF2B5EF4-FFF2-40B4-BE49-F238E27FC236}">
                <a16:creationId xmlns:a16="http://schemas.microsoft.com/office/drawing/2014/main" id="{6AAB9BE6-FEDB-CC15-AAC7-3BF7EBDFD4D0}"/>
              </a:ext>
            </a:extLst>
          </p:cNvPr>
          <p:cNvSpPr>
            <a:spLocks noGrp="1"/>
          </p:cNvSpPr>
          <p:nvPr>
            <p:ph type="body" sz="quarter" idx="3" hasCustomPrompt="1"/>
          </p:nvPr>
        </p:nvSpPr>
        <p:spPr>
          <a:xfrm>
            <a:off x="6170612" y="1385599"/>
            <a:ext cx="5183188" cy="823912"/>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Short Bullet Here on Graph Below</a:t>
            </a:r>
          </a:p>
        </p:txBody>
      </p:sp>
      <p:sp>
        <p:nvSpPr>
          <p:cNvPr id="7" name="Footer Placeholder 4">
            <a:extLst>
              <a:ext uri="{FF2B5EF4-FFF2-40B4-BE49-F238E27FC236}">
                <a16:creationId xmlns:a16="http://schemas.microsoft.com/office/drawing/2014/main" id="{DD36B50B-473A-3737-4111-775DB0E3EB32}"/>
              </a:ext>
            </a:extLst>
          </p:cNvPr>
          <p:cNvSpPr>
            <a:spLocks noGrp="1"/>
          </p:cNvSpPr>
          <p:nvPr>
            <p:ph type="ftr" sz="quarter" idx="10"/>
          </p:nvPr>
        </p:nvSpPr>
        <p:spPr>
          <a:xfrm>
            <a:off x="3572163" y="6405996"/>
            <a:ext cx="5047674" cy="365125"/>
          </a:xfrm>
          <a:prstGeom prst="rect">
            <a:avLst/>
          </a:prstGeom>
        </p:spPr>
        <p:txBody>
          <a:bodyPr vert="horz" lIns="91440" tIns="45720" rIns="91440" bIns="45720" rtlCol="0" anchor="ctr"/>
          <a:lstStyle>
            <a:lvl1pPr algn="ctr">
              <a:defRPr sz="1200" i="1">
                <a:solidFill>
                  <a:schemeClr val="tx1"/>
                </a:solidFill>
              </a:defRPr>
            </a:lvl1pPr>
          </a:lstStyle>
          <a:p>
            <a:r>
              <a:rPr lang="en-US" dirty="0"/>
              <a:t>Research and Analysis for Insurance and Investment Professionals</a:t>
            </a:r>
          </a:p>
        </p:txBody>
      </p:sp>
      <p:sp>
        <p:nvSpPr>
          <p:cNvPr id="10" name="Slide Number Placeholder 5">
            <a:extLst>
              <a:ext uri="{FF2B5EF4-FFF2-40B4-BE49-F238E27FC236}">
                <a16:creationId xmlns:a16="http://schemas.microsoft.com/office/drawing/2014/main" id="{49338A9E-4E41-9FB3-7E3C-6CC47AF6DB8D}"/>
              </a:ext>
            </a:extLst>
          </p:cNvPr>
          <p:cNvSpPr>
            <a:spLocks noGrp="1"/>
          </p:cNvSpPr>
          <p:nvPr>
            <p:ph type="sldNum" sz="quarter" idx="4"/>
          </p:nvPr>
        </p:nvSpPr>
        <p:spPr>
          <a:xfrm>
            <a:off x="8719421" y="6405996"/>
            <a:ext cx="2643616" cy="365125"/>
          </a:xfrm>
          <a:prstGeom prst="rect">
            <a:avLst/>
          </a:prstGeom>
        </p:spPr>
        <p:txBody>
          <a:bodyPr anchor="ctr"/>
          <a:lstStyle>
            <a:lvl1pPr>
              <a:defRPr sz="1200"/>
            </a:lvl1pPr>
          </a:lstStyle>
          <a:p>
            <a:pPr algn="r"/>
            <a:fld id="{43CE825B-6020-45B9-9704-EAB41EA1B55C}" type="slidenum">
              <a:rPr lang="en-US" smtClean="0"/>
              <a:pPr algn="r"/>
              <a:t>‹#›</a:t>
            </a:fld>
            <a:endParaRPr lang="en-US" dirty="0"/>
          </a:p>
        </p:txBody>
      </p:sp>
      <p:sp>
        <p:nvSpPr>
          <p:cNvPr id="8" name="Chart Placeholder 7">
            <a:extLst>
              <a:ext uri="{FF2B5EF4-FFF2-40B4-BE49-F238E27FC236}">
                <a16:creationId xmlns:a16="http://schemas.microsoft.com/office/drawing/2014/main" id="{C5C883BC-725F-D34C-06A4-7B9C914326A7}"/>
              </a:ext>
            </a:extLst>
          </p:cNvPr>
          <p:cNvSpPr>
            <a:spLocks noGrp="1"/>
          </p:cNvSpPr>
          <p:nvPr>
            <p:ph type="chart" sz="quarter" idx="12"/>
          </p:nvPr>
        </p:nvSpPr>
        <p:spPr>
          <a:xfrm>
            <a:off x="838200" y="2465388"/>
            <a:ext cx="5157788" cy="3509962"/>
          </a:xfrm>
        </p:spPr>
        <p:txBody>
          <a:bodyPr/>
          <a:lstStyle/>
          <a:p>
            <a:endParaRPr lang="en-US" dirty="0"/>
          </a:p>
        </p:txBody>
      </p:sp>
      <p:sp>
        <p:nvSpPr>
          <p:cNvPr id="9" name="Chart Placeholder 7">
            <a:extLst>
              <a:ext uri="{FF2B5EF4-FFF2-40B4-BE49-F238E27FC236}">
                <a16:creationId xmlns:a16="http://schemas.microsoft.com/office/drawing/2014/main" id="{A09493D4-A2A9-1AE5-DC60-520BE3690705}"/>
              </a:ext>
            </a:extLst>
          </p:cNvPr>
          <p:cNvSpPr>
            <a:spLocks noGrp="1"/>
          </p:cNvSpPr>
          <p:nvPr>
            <p:ph type="chart" sz="quarter" idx="13"/>
          </p:nvPr>
        </p:nvSpPr>
        <p:spPr>
          <a:xfrm>
            <a:off x="6170612" y="2465388"/>
            <a:ext cx="5157788" cy="3509962"/>
          </a:xfrm>
        </p:spPr>
        <p:txBody>
          <a:bodyPr/>
          <a:lstStyle/>
          <a:p>
            <a:endParaRPr lang="en-US" dirty="0"/>
          </a:p>
        </p:txBody>
      </p:sp>
      <p:sp>
        <p:nvSpPr>
          <p:cNvPr id="4" name="Text Placeholder 13">
            <a:extLst>
              <a:ext uri="{FF2B5EF4-FFF2-40B4-BE49-F238E27FC236}">
                <a16:creationId xmlns:a16="http://schemas.microsoft.com/office/drawing/2014/main" id="{3FDFD0AB-C2DC-3907-C52A-44C7D5113283}"/>
              </a:ext>
            </a:extLst>
          </p:cNvPr>
          <p:cNvSpPr>
            <a:spLocks noGrp="1"/>
          </p:cNvSpPr>
          <p:nvPr>
            <p:ph type="body" sz="quarter" idx="14" hasCustomPrompt="1"/>
          </p:nvPr>
        </p:nvSpPr>
        <p:spPr>
          <a:xfrm>
            <a:off x="838200" y="6405563"/>
            <a:ext cx="2634379" cy="365125"/>
          </a:xfrm>
        </p:spPr>
        <p:txBody>
          <a:bodyPr anchor="ctr">
            <a:normAutofit/>
          </a:bodyPr>
          <a:lstStyle>
            <a:lvl1pPr marL="0" indent="0">
              <a:buNone/>
              <a:defRPr lang="en-US" sz="800" kern="1200" dirty="0">
                <a:solidFill>
                  <a:schemeClr val="tx1"/>
                </a:solidFill>
                <a:latin typeface="+mn-lt"/>
                <a:ea typeface="+mn-ea"/>
                <a:cs typeface="+mn-cs"/>
              </a:defRPr>
            </a:lvl1pPr>
          </a:lstStyle>
          <a:p>
            <a:pPr lvl="0"/>
            <a:r>
              <a:rPr lang="en-US" dirty="0"/>
              <a:t>Source: </a:t>
            </a:r>
          </a:p>
        </p:txBody>
      </p:sp>
    </p:spTree>
    <p:extLst>
      <p:ext uri="{BB962C8B-B14F-4D97-AF65-F5344CB8AC3E}">
        <p14:creationId xmlns:p14="http://schemas.microsoft.com/office/powerpoint/2010/main" val="6164002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ntent Prefer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D02C1-BA55-6B2A-0FCA-25A878F3A7F7}"/>
              </a:ext>
            </a:extLst>
          </p:cNvPr>
          <p:cNvSpPr>
            <a:spLocks noGrp="1"/>
          </p:cNvSpPr>
          <p:nvPr>
            <p:ph type="title" hasCustomPrompt="1"/>
          </p:nvPr>
        </p:nvSpPr>
        <p:spPr>
          <a:xfrm>
            <a:off x="838200" y="365126"/>
            <a:ext cx="10501357" cy="720190"/>
          </a:xfrm>
        </p:spPr>
        <p:txBody>
          <a:bodyPr/>
          <a:lstStyle>
            <a:lvl1pPr>
              <a:defRPr b="1"/>
            </a:lvl1pPr>
          </a:lstStyle>
          <a:p>
            <a:r>
              <a:rPr lang="en-US" dirty="0"/>
              <a:t>Title of Slide Here; Capitalize Important Words</a:t>
            </a:r>
          </a:p>
        </p:txBody>
      </p:sp>
      <p:sp>
        <p:nvSpPr>
          <p:cNvPr id="3" name="Content Placeholder 2">
            <a:extLst>
              <a:ext uri="{FF2B5EF4-FFF2-40B4-BE49-F238E27FC236}">
                <a16:creationId xmlns:a16="http://schemas.microsoft.com/office/drawing/2014/main" id="{33131CB0-3FE5-1944-4346-EED1ECB328D4}"/>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CDE611B2-3DCD-5906-9D4D-803C2F32953B}"/>
              </a:ext>
            </a:extLst>
          </p:cNvPr>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p:txBody>
      </p:sp>
      <p:sp>
        <p:nvSpPr>
          <p:cNvPr id="5" name="Footer Placeholder 4">
            <a:extLst>
              <a:ext uri="{FF2B5EF4-FFF2-40B4-BE49-F238E27FC236}">
                <a16:creationId xmlns:a16="http://schemas.microsoft.com/office/drawing/2014/main" id="{0AF2ABB3-956A-C153-1076-D436E6A63265}"/>
              </a:ext>
            </a:extLst>
          </p:cNvPr>
          <p:cNvSpPr>
            <a:spLocks noGrp="1"/>
          </p:cNvSpPr>
          <p:nvPr>
            <p:ph type="ftr" sz="quarter" idx="3"/>
          </p:nvPr>
        </p:nvSpPr>
        <p:spPr>
          <a:xfrm>
            <a:off x="3572163" y="6405996"/>
            <a:ext cx="5047674" cy="365125"/>
          </a:xfrm>
          <a:prstGeom prst="rect">
            <a:avLst/>
          </a:prstGeom>
        </p:spPr>
        <p:txBody>
          <a:bodyPr vert="horz" lIns="91440" tIns="45720" rIns="91440" bIns="45720" rtlCol="0" anchor="ctr"/>
          <a:lstStyle>
            <a:lvl1pPr algn="ctr">
              <a:defRPr sz="1200" i="1">
                <a:solidFill>
                  <a:schemeClr val="tx1"/>
                </a:solidFill>
              </a:defRPr>
            </a:lvl1pPr>
          </a:lstStyle>
          <a:p>
            <a:r>
              <a:rPr lang="en-US" dirty="0"/>
              <a:t>Research and Analysis for Insurance and Investment Professionals</a:t>
            </a:r>
          </a:p>
        </p:txBody>
      </p:sp>
      <p:sp>
        <p:nvSpPr>
          <p:cNvPr id="8" name="Slide Number Placeholder 5">
            <a:extLst>
              <a:ext uri="{FF2B5EF4-FFF2-40B4-BE49-F238E27FC236}">
                <a16:creationId xmlns:a16="http://schemas.microsoft.com/office/drawing/2014/main" id="{4C616D92-86B7-7FCF-D840-D5B4C50B6951}"/>
              </a:ext>
            </a:extLst>
          </p:cNvPr>
          <p:cNvSpPr>
            <a:spLocks noGrp="1"/>
          </p:cNvSpPr>
          <p:nvPr>
            <p:ph type="sldNum" sz="quarter" idx="4"/>
          </p:nvPr>
        </p:nvSpPr>
        <p:spPr>
          <a:xfrm>
            <a:off x="8719421" y="6405996"/>
            <a:ext cx="2643616" cy="365125"/>
          </a:xfrm>
          <a:prstGeom prst="rect">
            <a:avLst/>
          </a:prstGeom>
        </p:spPr>
        <p:txBody>
          <a:bodyPr anchor="ctr"/>
          <a:lstStyle>
            <a:lvl1pPr>
              <a:defRPr sz="1200"/>
            </a:lvl1pPr>
          </a:lstStyle>
          <a:p>
            <a:pPr algn="r"/>
            <a:fld id="{43CE825B-6020-45B9-9704-EAB41EA1B55C}" type="slidenum">
              <a:rPr lang="en-US" smtClean="0"/>
              <a:pPr algn="r"/>
              <a:t>‹#›</a:t>
            </a:fld>
            <a:endParaRPr lang="en-US" dirty="0"/>
          </a:p>
        </p:txBody>
      </p:sp>
      <p:sp>
        <p:nvSpPr>
          <p:cNvPr id="6" name="Text Placeholder 13">
            <a:extLst>
              <a:ext uri="{FF2B5EF4-FFF2-40B4-BE49-F238E27FC236}">
                <a16:creationId xmlns:a16="http://schemas.microsoft.com/office/drawing/2014/main" id="{6F26B826-D03A-A841-B443-6DA5F1631198}"/>
              </a:ext>
            </a:extLst>
          </p:cNvPr>
          <p:cNvSpPr>
            <a:spLocks noGrp="1"/>
          </p:cNvSpPr>
          <p:nvPr>
            <p:ph type="body" sz="quarter" idx="10" hasCustomPrompt="1"/>
          </p:nvPr>
        </p:nvSpPr>
        <p:spPr>
          <a:xfrm>
            <a:off x="838200" y="6405563"/>
            <a:ext cx="2634379" cy="365125"/>
          </a:xfrm>
        </p:spPr>
        <p:txBody>
          <a:bodyPr anchor="ctr">
            <a:normAutofit/>
          </a:bodyPr>
          <a:lstStyle>
            <a:lvl1pPr marL="0" indent="0">
              <a:buNone/>
              <a:defRPr lang="en-US" sz="800" kern="1200" dirty="0">
                <a:solidFill>
                  <a:schemeClr val="tx1"/>
                </a:solidFill>
                <a:latin typeface="+mn-lt"/>
                <a:ea typeface="+mn-ea"/>
                <a:cs typeface="+mn-cs"/>
              </a:defRPr>
            </a:lvl1pPr>
          </a:lstStyle>
          <a:p>
            <a:pPr lvl="0"/>
            <a:r>
              <a:rPr lang="en-US" dirty="0"/>
              <a:t>Source: </a:t>
            </a:r>
          </a:p>
        </p:txBody>
      </p:sp>
    </p:spTree>
    <p:extLst>
      <p:ext uri="{BB962C8B-B14F-4D97-AF65-F5344CB8AC3E}">
        <p14:creationId xmlns:p14="http://schemas.microsoft.com/office/powerpoint/2010/main" val="39641718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_Prose_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FB1B2-702F-6845-A7BD-07AB8B9FCD79}"/>
              </a:ext>
            </a:extLst>
          </p:cNvPr>
          <p:cNvSpPr>
            <a:spLocks noGrp="1"/>
          </p:cNvSpPr>
          <p:nvPr>
            <p:ph type="title" hasCustomPrompt="1"/>
          </p:nvPr>
        </p:nvSpPr>
        <p:spPr/>
        <p:txBody>
          <a:bodyPr/>
          <a:lstStyle>
            <a:lvl1pPr>
              <a:defRPr b="1"/>
            </a:lvl1pPr>
          </a:lstStyle>
          <a:p>
            <a:r>
              <a:rPr lang="en-US" dirty="0"/>
              <a:t>Title of Slide Here; Capitalize Important Words</a:t>
            </a:r>
          </a:p>
        </p:txBody>
      </p:sp>
      <p:sp>
        <p:nvSpPr>
          <p:cNvPr id="6" name="Title 1">
            <a:extLst>
              <a:ext uri="{FF2B5EF4-FFF2-40B4-BE49-F238E27FC236}">
                <a16:creationId xmlns:a16="http://schemas.microsoft.com/office/drawing/2014/main" id="{59850144-7B40-54FF-CD10-65A8C658B6FB}"/>
              </a:ext>
            </a:extLst>
          </p:cNvPr>
          <p:cNvSpPr txBox="1">
            <a:spLocks/>
          </p:cNvSpPr>
          <p:nvPr userDrawn="1"/>
        </p:nvSpPr>
        <p:spPr>
          <a:xfrm>
            <a:off x="838200" y="1380650"/>
            <a:ext cx="10515600" cy="7062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endParaRPr lang="en-US" sz="2000" b="0" i="1" dirty="0"/>
          </a:p>
        </p:txBody>
      </p:sp>
      <p:sp>
        <p:nvSpPr>
          <p:cNvPr id="8" name="Footer Placeholder 4">
            <a:extLst>
              <a:ext uri="{FF2B5EF4-FFF2-40B4-BE49-F238E27FC236}">
                <a16:creationId xmlns:a16="http://schemas.microsoft.com/office/drawing/2014/main" id="{E9695C1E-A75D-8857-0FFB-6F26211EEBD3}"/>
              </a:ext>
            </a:extLst>
          </p:cNvPr>
          <p:cNvSpPr>
            <a:spLocks noGrp="1"/>
          </p:cNvSpPr>
          <p:nvPr>
            <p:ph type="ftr" sz="quarter" idx="3"/>
          </p:nvPr>
        </p:nvSpPr>
        <p:spPr>
          <a:xfrm>
            <a:off x="3572163" y="6405996"/>
            <a:ext cx="5047674" cy="365125"/>
          </a:xfrm>
          <a:prstGeom prst="rect">
            <a:avLst/>
          </a:prstGeom>
        </p:spPr>
        <p:txBody>
          <a:bodyPr vert="horz" lIns="91440" tIns="45720" rIns="91440" bIns="45720" rtlCol="0" anchor="ctr"/>
          <a:lstStyle>
            <a:lvl1pPr algn="ctr">
              <a:defRPr sz="1200" i="1">
                <a:solidFill>
                  <a:schemeClr val="tx1"/>
                </a:solidFill>
              </a:defRPr>
            </a:lvl1pPr>
          </a:lstStyle>
          <a:p>
            <a:r>
              <a:rPr lang="en-US" dirty="0"/>
              <a:t>Research and Analysis for Insurance and Investment Professionals</a:t>
            </a:r>
          </a:p>
        </p:txBody>
      </p:sp>
      <p:sp>
        <p:nvSpPr>
          <p:cNvPr id="9" name="Slide Number Placeholder 5">
            <a:extLst>
              <a:ext uri="{FF2B5EF4-FFF2-40B4-BE49-F238E27FC236}">
                <a16:creationId xmlns:a16="http://schemas.microsoft.com/office/drawing/2014/main" id="{60ABA173-27C7-971A-2AD3-A25CD10D7709}"/>
              </a:ext>
            </a:extLst>
          </p:cNvPr>
          <p:cNvSpPr>
            <a:spLocks noGrp="1"/>
          </p:cNvSpPr>
          <p:nvPr>
            <p:ph type="sldNum" sz="quarter" idx="4"/>
          </p:nvPr>
        </p:nvSpPr>
        <p:spPr>
          <a:xfrm>
            <a:off x="8719421" y="6405996"/>
            <a:ext cx="2643616" cy="365125"/>
          </a:xfrm>
          <a:prstGeom prst="rect">
            <a:avLst/>
          </a:prstGeom>
        </p:spPr>
        <p:txBody>
          <a:bodyPr anchor="ctr"/>
          <a:lstStyle>
            <a:lvl1pPr>
              <a:defRPr sz="1200"/>
            </a:lvl1pPr>
          </a:lstStyle>
          <a:p>
            <a:pPr algn="r"/>
            <a:fld id="{43CE825B-6020-45B9-9704-EAB41EA1B55C}" type="slidenum">
              <a:rPr lang="en-US" smtClean="0"/>
              <a:pPr algn="r"/>
              <a:t>‹#›</a:t>
            </a:fld>
            <a:endParaRPr lang="en-US" dirty="0"/>
          </a:p>
        </p:txBody>
      </p:sp>
      <p:sp>
        <p:nvSpPr>
          <p:cNvPr id="5" name="Text Placeholder 4">
            <a:extLst>
              <a:ext uri="{FF2B5EF4-FFF2-40B4-BE49-F238E27FC236}">
                <a16:creationId xmlns:a16="http://schemas.microsoft.com/office/drawing/2014/main" id="{39999D27-7B76-B920-AEA7-ADDD9DC5B57B}"/>
              </a:ext>
            </a:extLst>
          </p:cNvPr>
          <p:cNvSpPr>
            <a:spLocks noGrp="1"/>
          </p:cNvSpPr>
          <p:nvPr>
            <p:ph type="body" sz="quarter" idx="11" hasCustomPrompt="1"/>
          </p:nvPr>
        </p:nvSpPr>
        <p:spPr>
          <a:xfrm>
            <a:off x="838201" y="1380506"/>
            <a:ext cx="10515600" cy="706437"/>
          </a:xfrm>
        </p:spPr>
        <p:txBody>
          <a:bodyPr>
            <a:normAutofit/>
          </a:bodyPr>
          <a:lstStyle>
            <a:lvl1pPr marL="0" indent="0">
              <a:buNone/>
              <a:defRPr sz="1800"/>
            </a:lvl1pPr>
          </a:lstStyle>
          <a:p>
            <a:pPr lvl="0"/>
            <a:r>
              <a:rPr lang="en-US" dirty="0"/>
              <a:t>This is a textbox to be used for introductory paragraphs; will usually be toward the front of a report.</a:t>
            </a:r>
          </a:p>
        </p:txBody>
      </p:sp>
      <p:sp>
        <p:nvSpPr>
          <p:cNvPr id="11" name="Content Placeholder 10">
            <a:extLst>
              <a:ext uri="{FF2B5EF4-FFF2-40B4-BE49-F238E27FC236}">
                <a16:creationId xmlns:a16="http://schemas.microsoft.com/office/drawing/2014/main" id="{EE978E4D-DC09-66DA-26B8-B1B5EDE6375B}"/>
              </a:ext>
            </a:extLst>
          </p:cNvPr>
          <p:cNvSpPr>
            <a:spLocks noGrp="1"/>
          </p:cNvSpPr>
          <p:nvPr>
            <p:ph sz="quarter" idx="12"/>
          </p:nvPr>
        </p:nvSpPr>
        <p:spPr>
          <a:xfrm>
            <a:off x="838200" y="2350223"/>
            <a:ext cx="10515600" cy="3721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13">
            <a:extLst>
              <a:ext uri="{FF2B5EF4-FFF2-40B4-BE49-F238E27FC236}">
                <a16:creationId xmlns:a16="http://schemas.microsoft.com/office/drawing/2014/main" id="{EFEAEEEC-FC48-63FB-D8C9-849BC19D887E}"/>
              </a:ext>
            </a:extLst>
          </p:cNvPr>
          <p:cNvSpPr>
            <a:spLocks noGrp="1"/>
          </p:cNvSpPr>
          <p:nvPr>
            <p:ph type="body" sz="quarter" idx="10" hasCustomPrompt="1"/>
          </p:nvPr>
        </p:nvSpPr>
        <p:spPr>
          <a:xfrm>
            <a:off x="838200" y="6405563"/>
            <a:ext cx="2634379" cy="365125"/>
          </a:xfrm>
        </p:spPr>
        <p:txBody>
          <a:bodyPr anchor="ctr">
            <a:normAutofit/>
          </a:bodyPr>
          <a:lstStyle>
            <a:lvl1pPr marL="0" indent="0">
              <a:buNone/>
              <a:defRPr lang="en-US" sz="800" kern="1200" dirty="0">
                <a:solidFill>
                  <a:schemeClr val="tx1"/>
                </a:solidFill>
                <a:latin typeface="+mn-lt"/>
                <a:ea typeface="+mn-ea"/>
                <a:cs typeface="+mn-cs"/>
              </a:defRPr>
            </a:lvl1pPr>
          </a:lstStyle>
          <a:p>
            <a:pPr lvl="0"/>
            <a:r>
              <a:rPr lang="en-US" dirty="0"/>
              <a:t>Source: </a:t>
            </a:r>
          </a:p>
        </p:txBody>
      </p:sp>
    </p:spTree>
    <p:extLst>
      <p:ext uri="{BB962C8B-B14F-4D97-AF65-F5344CB8AC3E}">
        <p14:creationId xmlns:p14="http://schemas.microsoft.com/office/powerpoint/2010/main" val="31625441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with Caption Prefer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9B84D-82CB-AB6C-3772-1D3972BEE5B2}"/>
              </a:ext>
            </a:extLst>
          </p:cNvPr>
          <p:cNvSpPr>
            <a:spLocks noGrp="1"/>
          </p:cNvSpPr>
          <p:nvPr>
            <p:ph type="title" hasCustomPrompt="1"/>
          </p:nvPr>
        </p:nvSpPr>
        <p:spPr>
          <a:xfrm>
            <a:off x="839788" y="457200"/>
            <a:ext cx="3932237" cy="1600200"/>
          </a:xfrm>
        </p:spPr>
        <p:txBody>
          <a:bodyPr anchor="b">
            <a:normAutofit/>
          </a:bodyPr>
          <a:lstStyle>
            <a:lvl1pPr>
              <a:defRPr sz="2800" b="1"/>
            </a:lvl1pPr>
          </a:lstStyle>
          <a:p>
            <a:r>
              <a:rPr lang="en-US" dirty="0"/>
              <a:t>Title of Slide Here</a:t>
            </a:r>
          </a:p>
        </p:txBody>
      </p:sp>
      <p:sp>
        <p:nvSpPr>
          <p:cNvPr id="3" name="Content Placeholder 2">
            <a:extLst>
              <a:ext uri="{FF2B5EF4-FFF2-40B4-BE49-F238E27FC236}">
                <a16:creationId xmlns:a16="http://schemas.microsoft.com/office/drawing/2014/main" id="{BC1EE324-8492-9685-BF90-18208B6F56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4371E48-390B-F5E6-B3E2-A85F0C12AA80}"/>
              </a:ext>
            </a:extLst>
          </p:cNvPr>
          <p:cNvSpPr>
            <a:spLocks noGrp="1"/>
          </p:cNvSpPr>
          <p:nvPr>
            <p:ph type="body" sz="half" idx="2" hasCustomPrompt="1"/>
          </p:nvPr>
        </p:nvSpPr>
        <p:spPr>
          <a:xfrm>
            <a:off x="839788" y="2057400"/>
            <a:ext cx="3932237" cy="3811588"/>
          </a:xfrm>
        </p:spPr>
        <p:txBody>
          <a:bodyPr/>
          <a:lstStyle>
            <a:lvl1pPr marL="285750" indent="-285750">
              <a:buFont typeface="Arial" panose="020B0604020202020204" pitchFamily="34" charset="0"/>
              <a:buChar char="•"/>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Bullet point 1</a:t>
            </a:r>
          </a:p>
          <a:p>
            <a:pPr lvl="0"/>
            <a:r>
              <a:rPr lang="en-US" dirty="0"/>
              <a:t>Bullet point 2</a:t>
            </a:r>
          </a:p>
        </p:txBody>
      </p:sp>
      <p:sp>
        <p:nvSpPr>
          <p:cNvPr id="8" name="Footer Placeholder 4">
            <a:extLst>
              <a:ext uri="{FF2B5EF4-FFF2-40B4-BE49-F238E27FC236}">
                <a16:creationId xmlns:a16="http://schemas.microsoft.com/office/drawing/2014/main" id="{1B9C19FE-D8BE-E041-BF41-3B06B1494FA2}"/>
              </a:ext>
            </a:extLst>
          </p:cNvPr>
          <p:cNvSpPr>
            <a:spLocks noGrp="1"/>
          </p:cNvSpPr>
          <p:nvPr>
            <p:ph type="ftr" sz="quarter" idx="3"/>
          </p:nvPr>
        </p:nvSpPr>
        <p:spPr>
          <a:xfrm>
            <a:off x="3572163" y="6405996"/>
            <a:ext cx="5047674" cy="365125"/>
          </a:xfrm>
          <a:prstGeom prst="rect">
            <a:avLst/>
          </a:prstGeom>
        </p:spPr>
        <p:txBody>
          <a:bodyPr vert="horz" lIns="91440" tIns="45720" rIns="91440" bIns="45720" rtlCol="0" anchor="ctr"/>
          <a:lstStyle>
            <a:lvl1pPr algn="ctr">
              <a:defRPr sz="1200" i="1">
                <a:solidFill>
                  <a:schemeClr val="tx1"/>
                </a:solidFill>
              </a:defRPr>
            </a:lvl1pPr>
          </a:lstStyle>
          <a:p>
            <a:r>
              <a:rPr lang="en-US" dirty="0"/>
              <a:t>Research and Analysis for Insurance and Investment Professionals</a:t>
            </a:r>
          </a:p>
        </p:txBody>
      </p:sp>
      <p:sp>
        <p:nvSpPr>
          <p:cNvPr id="10" name="Slide Number Placeholder 5">
            <a:extLst>
              <a:ext uri="{FF2B5EF4-FFF2-40B4-BE49-F238E27FC236}">
                <a16:creationId xmlns:a16="http://schemas.microsoft.com/office/drawing/2014/main" id="{712CAACC-D27D-4DAA-B69F-105B3D28F7C4}"/>
              </a:ext>
            </a:extLst>
          </p:cNvPr>
          <p:cNvSpPr>
            <a:spLocks noGrp="1"/>
          </p:cNvSpPr>
          <p:nvPr>
            <p:ph type="sldNum" sz="quarter" idx="4"/>
          </p:nvPr>
        </p:nvSpPr>
        <p:spPr>
          <a:xfrm>
            <a:off x="8719421" y="6405996"/>
            <a:ext cx="2643616" cy="365125"/>
          </a:xfrm>
          <a:prstGeom prst="rect">
            <a:avLst/>
          </a:prstGeom>
        </p:spPr>
        <p:txBody>
          <a:bodyPr anchor="ctr"/>
          <a:lstStyle>
            <a:lvl1pPr>
              <a:defRPr sz="1200"/>
            </a:lvl1pPr>
          </a:lstStyle>
          <a:p>
            <a:pPr algn="r"/>
            <a:fld id="{43CE825B-6020-45B9-9704-EAB41EA1B55C}" type="slidenum">
              <a:rPr lang="en-US" smtClean="0"/>
              <a:pPr algn="r"/>
              <a:t>‹#›</a:t>
            </a:fld>
            <a:endParaRPr lang="en-US" dirty="0"/>
          </a:p>
        </p:txBody>
      </p:sp>
      <p:sp>
        <p:nvSpPr>
          <p:cNvPr id="5" name="Text Placeholder 13">
            <a:extLst>
              <a:ext uri="{FF2B5EF4-FFF2-40B4-BE49-F238E27FC236}">
                <a16:creationId xmlns:a16="http://schemas.microsoft.com/office/drawing/2014/main" id="{A228FB47-E72A-E381-5B50-1FB9122F01A0}"/>
              </a:ext>
            </a:extLst>
          </p:cNvPr>
          <p:cNvSpPr>
            <a:spLocks noGrp="1"/>
          </p:cNvSpPr>
          <p:nvPr>
            <p:ph type="body" sz="quarter" idx="10" hasCustomPrompt="1"/>
          </p:nvPr>
        </p:nvSpPr>
        <p:spPr>
          <a:xfrm>
            <a:off x="838200" y="6405563"/>
            <a:ext cx="2634379" cy="365125"/>
          </a:xfrm>
        </p:spPr>
        <p:txBody>
          <a:bodyPr anchor="ctr">
            <a:normAutofit/>
          </a:bodyPr>
          <a:lstStyle>
            <a:lvl1pPr marL="0" indent="0">
              <a:buNone/>
              <a:defRPr lang="en-US" sz="800" kern="1200" dirty="0">
                <a:solidFill>
                  <a:schemeClr val="tx1"/>
                </a:solidFill>
                <a:latin typeface="+mn-lt"/>
                <a:ea typeface="+mn-ea"/>
                <a:cs typeface="+mn-cs"/>
              </a:defRPr>
            </a:lvl1pPr>
          </a:lstStyle>
          <a:p>
            <a:pPr lvl="0"/>
            <a:r>
              <a:rPr lang="en-US" dirty="0"/>
              <a:t>Source: </a:t>
            </a:r>
          </a:p>
        </p:txBody>
      </p:sp>
    </p:spTree>
    <p:extLst>
      <p:ext uri="{BB962C8B-B14F-4D97-AF65-F5344CB8AC3E}">
        <p14:creationId xmlns:p14="http://schemas.microsoft.com/office/powerpoint/2010/main" val="39808311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icture with Caption Prefer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FD193-B30F-8AC8-34CC-5C1CC3E50382}"/>
              </a:ext>
            </a:extLst>
          </p:cNvPr>
          <p:cNvSpPr>
            <a:spLocks noGrp="1"/>
          </p:cNvSpPr>
          <p:nvPr>
            <p:ph type="title" hasCustomPrompt="1"/>
          </p:nvPr>
        </p:nvSpPr>
        <p:spPr>
          <a:xfrm>
            <a:off x="839788" y="457200"/>
            <a:ext cx="3932237" cy="1600200"/>
          </a:xfrm>
        </p:spPr>
        <p:txBody>
          <a:bodyPr anchor="b">
            <a:normAutofit/>
          </a:bodyPr>
          <a:lstStyle>
            <a:lvl1pPr>
              <a:defRPr sz="2800" b="1"/>
            </a:lvl1pPr>
          </a:lstStyle>
          <a:p>
            <a:r>
              <a:rPr lang="en-US" dirty="0"/>
              <a:t>Title of the Slide Here</a:t>
            </a:r>
          </a:p>
        </p:txBody>
      </p:sp>
      <p:sp>
        <p:nvSpPr>
          <p:cNvPr id="3" name="Picture Placeholder 2">
            <a:extLst>
              <a:ext uri="{FF2B5EF4-FFF2-40B4-BE49-F238E27FC236}">
                <a16:creationId xmlns:a16="http://schemas.microsoft.com/office/drawing/2014/main" id="{91E1E3D7-61FA-0FF7-044F-8B4081533054}"/>
              </a:ext>
            </a:extLst>
          </p:cNvPr>
          <p:cNvSpPr>
            <a:spLocks noGrp="1"/>
          </p:cNvSpPr>
          <p:nvPr>
            <p:ph type="pic" idx="1" hasCustomPrompt="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 </a:t>
            </a:r>
          </a:p>
        </p:txBody>
      </p:sp>
      <p:sp>
        <p:nvSpPr>
          <p:cNvPr id="4" name="Text Placeholder 3">
            <a:extLst>
              <a:ext uri="{FF2B5EF4-FFF2-40B4-BE49-F238E27FC236}">
                <a16:creationId xmlns:a16="http://schemas.microsoft.com/office/drawing/2014/main" id="{77A5EA37-062A-230C-7CE1-11F353FFC38E}"/>
              </a:ext>
            </a:extLst>
          </p:cNvPr>
          <p:cNvSpPr>
            <a:spLocks noGrp="1"/>
          </p:cNvSpPr>
          <p:nvPr>
            <p:ph type="body" sz="half" idx="2" hasCustomPrompt="1"/>
          </p:nvPr>
        </p:nvSpPr>
        <p:spPr>
          <a:xfrm>
            <a:off x="839788" y="2057400"/>
            <a:ext cx="3932237" cy="3811588"/>
          </a:xfrm>
        </p:spPr>
        <p:txBody>
          <a:bodyPr/>
          <a:lstStyle>
            <a:lvl1pPr marL="0" indent="0">
              <a:buNone/>
              <a:defRPr sz="16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Write text here.</a:t>
            </a:r>
          </a:p>
        </p:txBody>
      </p:sp>
      <p:sp>
        <p:nvSpPr>
          <p:cNvPr id="8" name="Footer Placeholder 4">
            <a:extLst>
              <a:ext uri="{FF2B5EF4-FFF2-40B4-BE49-F238E27FC236}">
                <a16:creationId xmlns:a16="http://schemas.microsoft.com/office/drawing/2014/main" id="{0DC58409-2511-CAB2-7B59-B69ABF8390F8}"/>
              </a:ext>
            </a:extLst>
          </p:cNvPr>
          <p:cNvSpPr>
            <a:spLocks noGrp="1"/>
          </p:cNvSpPr>
          <p:nvPr>
            <p:ph type="ftr" sz="quarter" idx="3"/>
          </p:nvPr>
        </p:nvSpPr>
        <p:spPr>
          <a:xfrm>
            <a:off x="3572163" y="6405996"/>
            <a:ext cx="5047674" cy="365125"/>
          </a:xfrm>
          <a:prstGeom prst="rect">
            <a:avLst/>
          </a:prstGeom>
        </p:spPr>
        <p:txBody>
          <a:bodyPr vert="horz" lIns="91440" tIns="45720" rIns="91440" bIns="45720" rtlCol="0" anchor="ctr"/>
          <a:lstStyle>
            <a:lvl1pPr algn="ctr">
              <a:defRPr sz="1200" i="1">
                <a:solidFill>
                  <a:schemeClr val="tx1"/>
                </a:solidFill>
              </a:defRPr>
            </a:lvl1pPr>
          </a:lstStyle>
          <a:p>
            <a:r>
              <a:rPr lang="en-US" dirty="0"/>
              <a:t>Research and Analysis for Insurance and Investment Professionals</a:t>
            </a:r>
          </a:p>
        </p:txBody>
      </p:sp>
      <p:sp>
        <p:nvSpPr>
          <p:cNvPr id="10" name="Slide Number Placeholder 5">
            <a:extLst>
              <a:ext uri="{FF2B5EF4-FFF2-40B4-BE49-F238E27FC236}">
                <a16:creationId xmlns:a16="http://schemas.microsoft.com/office/drawing/2014/main" id="{8AD2682E-35D3-1AFC-9A01-BEC057539EF2}"/>
              </a:ext>
            </a:extLst>
          </p:cNvPr>
          <p:cNvSpPr>
            <a:spLocks noGrp="1"/>
          </p:cNvSpPr>
          <p:nvPr>
            <p:ph type="sldNum" sz="quarter" idx="4"/>
          </p:nvPr>
        </p:nvSpPr>
        <p:spPr>
          <a:xfrm>
            <a:off x="8719421" y="6405996"/>
            <a:ext cx="2643616" cy="365125"/>
          </a:xfrm>
          <a:prstGeom prst="rect">
            <a:avLst/>
          </a:prstGeom>
        </p:spPr>
        <p:txBody>
          <a:bodyPr anchor="ctr"/>
          <a:lstStyle>
            <a:lvl1pPr>
              <a:defRPr sz="1200"/>
            </a:lvl1pPr>
          </a:lstStyle>
          <a:p>
            <a:pPr algn="r"/>
            <a:fld id="{43CE825B-6020-45B9-9704-EAB41EA1B55C}" type="slidenum">
              <a:rPr lang="en-US" smtClean="0"/>
              <a:pPr algn="r"/>
              <a:t>‹#›</a:t>
            </a:fld>
            <a:endParaRPr lang="en-US" dirty="0"/>
          </a:p>
        </p:txBody>
      </p:sp>
      <p:sp>
        <p:nvSpPr>
          <p:cNvPr id="5" name="Text Placeholder 13">
            <a:extLst>
              <a:ext uri="{FF2B5EF4-FFF2-40B4-BE49-F238E27FC236}">
                <a16:creationId xmlns:a16="http://schemas.microsoft.com/office/drawing/2014/main" id="{5FF81350-19C5-DD25-8B36-38DE4A837BE0}"/>
              </a:ext>
            </a:extLst>
          </p:cNvPr>
          <p:cNvSpPr>
            <a:spLocks noGrp="1"/>
          </p:cNvSpPr>
          <p:nvPr>
            <p:ph type="body" sz="quarter" idx="10" hasCustomPrompt="1"/>
          </p:nvPr>
        </p:nvSpPr>
        <p:spPr>
          <a:xfrm>
            <a:off x="838200" y="6405563"/>
            <a:ext cx="2634379" cy="365125"/>
          </a:xfrm>
        </p:spPr>
        <p:txBody>
          <a:bodyPr anchor="ctr">
            <a:normAutofit/>
          </a:bodyPr>
          <a:lstStyle>
            <a:lvl1pPr marL="0" indent="0">
              <a:buNone/>
              <a:defRPr lang="en-US" sz="800" kern="1200" dirty="0">
                <a:solidFill>
                  <a:schemeClr val="tx1"/>
                </a:solidFill>
                <a:latin typeface="+mn-lt"/>
                <a:ea typeface="+mn-ea"/>
                <a:cs typeface="+mn-cs"/>
              </a:defRPr>
            </a:lvl1pPr>
          </a:lstStyle>
          <a:p>
            <a:pPr lvl="0"/>
            <a:r>
              <a:rPr lang="en-US" dirty="0"/>
              <a:t>Source: </a:t>
            </a:r>
          </a:p>
        </p:txBody>
      </p:sp>
    </p:spTree>
    <p:extLst>
      <p:ext uri="{BB962C8B-B14F-4D97-AF65-F5344CB8AC3E}">
        <p14:creationId xmlns:p14="http://schemas.microsoft.com/office/powerpoint/2010/main" val="23469605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Vertical Text_Not Us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F28E0-5B20-C92C-28EF-561F2116E0B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E3341B4-00E4-5A02-1CE7-15390E0D96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F938C0FC-22DB-94FF-0839-D8C80E80A81E}"/>
              </a:ext>
            </a:extLst>
          </p:cNvPr>
          <p:cNvSpPr>
            <a:spLocks noGrp="1"/>
          </p:cNvSpPr>
          <p:nvPr>
            <p:ph type="ftr" sz="quarter" idx="3"/>
          </p:nvPr>
        </p:nvSpPr>
        <p:spPr>
          <a:xfrm>
            <a:off x="3572163" y="6405996"/>
            <a:ext cx="5047674" cy="365125"/>
          </a:xfrm>
          <a:prstGeom prst="rect">
            <a:avLst/>
          </a:prstGeom>
        </p:spPr>
        <p:txBody>
          <a:bodyPr vert="horz" lIns="91440" tIns="45720" rIns="91440" bIns="45720" rtlCol="0" anchor="ctr"/>
          <a:lstStyle>
            <a:lvl1pPr algn="ctr">
              <a:defRPr sz="1200" i="1">
                <a:solidFill>
                  <a:schemeClr val="tx1"/>
                </a:solidFill>
              </a:defRPr>
            </a:lvl1pPr>
          </a:lstStyle>
          <a:p>
            <a:r>
              <a:rPr lang="en-US" dirty="0"/>
              <a:t>Research and Analysis for Insurance and Investment Professionals</a:t>
            </a:r>
          </a:p>
        </p:txBody>
      </p:sp>
      <p:sp>
        <p:nvSpPr>
          <p:cNvPr id="8" name="Slide Number Placeholder 5">
            <a:extLst>
              <a:ext uri="{FF2B5EF4-FFF2-40B4-BE49-F238E27FC236}">
                <a16:creationId xmlns:a16="http://schemas.microsoft.com/office/drawing/2014/main" id="{244D34FC-FECF-91BB-1B93-947747026417}"/>
              </a:ext>
            </a:extLst>
          </p:cNvPr>
          <p:cNvSpPr>
            <a:spLocks noGrp="1"/>
          </p:cNvSpPr>
          <p:nvPr>
            <p:ph type="sldNum" sz="quarter" idx="4"/>
          </p:nvPr>
        </p:nvSpPr>
        <p:spPr>
          <a:xfrm>
            <a:off x="8719421" y="6405996"/>
            <a:ext cx="2643616" cy="365125"/>
          </a:xfrm>
          <a:prstGeom prst="rect">
            <a:avLst/>
          </a:prstGeom>
        </p:spPr>
        <p:txBody>
          <a:bodyPr anchor="ctr"/>
          <a:lstStyle>
            <a:lvl1pPr>
              <a:defRPr sz="1200"/>
            </a:lvl1pPr>
          </a:lstStyle>
          <a:p>
            <a:pPr algn="r"/>
            <a:fld id="{43CE825B-6020-45B9-9704-EAB41EA1B55C}" type="slidenum">
              <a:rPr lang="en-US" smtClean="0"/>
              <a:pPr algn="r"/>
              <a:t>‹#›</a:t>
            </a:fld>
            <a:endParaRPr lang="en-US" dirty="0"/>
          </a:p>
        </p:txBody>
      </p:sp>
      <p:sp>
        <p:nvSpPr>
          <p:cNvPr id="4" name="Text Placeholder 13">
            <a:extLst>
              <a:ext uri="{FF2B5EF4-FFF2-40B4-BE49-F238E27FC236}">
                <a16:creationId xmlns:a16="http://schemas.microsoft.com/office/drawing/2014/main" id="{D82B838F-2E41-E136-0B13-7FCD91B6D5A4}"/>
              </a:ext>
            </a:extLst>
          </p:cNvPr>
          <p:cNvSpPr>
            <a:spLocks noGrp="1"/>
          </p:cNvSpPr>
          <p:nvPr>
            <p:ph type="body" sz="quarter" idx="10" hasCustomPrompt="1"/>
          </p:nvPr>
        </p:nvSpPr>
        <p:spPr>
          <a:xfrm>
            <a:off x="838200" y="6405563"/>
            <a:ext cx="2634379" cy="365125"/>
          </a:xfrm>
        </p:spPr>
        <p:txBody>
          <a:bodyPr anchor="ctr">
            <a:normAutofit/>
          </a:bodyPr>
          <a:lstStyle>
            <a:lvl1pPr marL="0" indent="0">
              <a:buNone/>
              <a:defRPr lang="en-US" sz="800" kern="1200" dirty="0">
                <a:solidFill>
                  <a:schemeClr val="tx1"/>
                </a:solidFill>
                <a:latin typeface="+mn-lt"/>
                <a:ea typeface="+mn-ea"/>
                <a:cs typeface="+mn-cs"/>
              </a:defRPr>
            </a:lvl1pPr>
          </a:lstStyle>
          <a:p>
            <a:pPr lvl="0"/>
            <a:r>
              <a:rPr lang="en-US" dirty="0"/>
              <a:t>Source: </a:t>
            </a:r>
          </a:p>
        </p:txBody>
      </p:sp>
    </p:spTree>
    <p:extLst>
      <p:ext uri="{BB962C8B-B14F-4D97-AF65-F5344CB8AC3E}">
        <p14:creationId xmlns:p14="http://schemas.microsoft.com/office/powerpoint/2010/main" val="40127109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Vertical Title and Text_Not Used">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E049F2-1117-D6CE-A2AA-D036CF37CB1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9386861-C35B-3FC8-876D-97D0A29537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6A695C1D-F1E4-6BB7-A533-8CE74624092C}"/>
              </a:ext>
            </a:extLst>
          </p:cNvPr>
          <p:cNvSpPr>
            <a:spLocks noGrp="1"/>
          </p:cNvSpPr>
          <p:nvPr>
            <p:ph type="ftr" sz="quarter" idx="3"/>
          </p:nvPr>
        </p:nvSpPr>
        <p:spPr>
          <a:xfrm>
            <a:off x="3572163" y="6405996"/>
            <a:ext cx="5047674" cy="365125"/>
          </a:xfrm>
          <a:prstGeom prst="rect">
            <a:avLst/>
          </a:prstGeom>
        </p:spPr>
        <p:txBody>
          <a:bodyPr vert="horz" lIns="91440" tIns="45720" rIns="91440" bIns="45720" rtlCol="0" anchor="ctr"/>
          <a:lstStyle>
            <a:lvl1pPr algn="ctr">
              <a:defRPr sz="1200" i="1">
                <a:solidFill>
                  <a:schemeClr val="tx1"/>
                </a:solidFill>
              </a:defRPr>
            </a:lvl1pPr>
          </a:lstStyle>
          <a:p>
            <a:r>
              <a:rPr lang="en-US" dirty="0"/>
              <a:t>Research and Analysis for Insurance and Investment Professionals</a:t>
            </a:r>
          </a:p>
        </p:txBody>
      </p:sp>
      <p:sp>
        <p:nvSpPr>
          <p:cNvPr id="8" name="Slide Number Placeholder 5">
            <a:extLst>
              <a:ext uri="{FF2B5EF4-FFF2-40B4-BE49-F238E27FC236}">
                <a16:creationId xmlns:a16="http://schemas.microsoft.com/office/drawing/2014/main" id="{13521EEF-1A93-766F-D90E-375848423CA9}"/>
              </a:ext>
            </a:extLst>
          </p:cNvPr>
          <p:cNvSpPr>
            <a:spLocks noGrp="1"/>
          </p:cNvSpPr>
          <p:nvPr>
            <p:ph type="sldNum" sz="quarter" idx="4"/>
          </p:nvPr>
        </p:nvSpPr>
        <p:spPr>
          <a:xfrm>
            <a:off x="8719421" y="6405996"/>
            <a:ext cx="2643616" cy="365125"/>
          </a:xfrm>
          <a:prstGeom prst="rect">
            <a:avLst/>
          </a:prstGeom>
        </p:spPr>
        <p:txBody>
          <a:bodyPr anchor="ctr"/>
          <a:lstStyle>
            <a:lvl1pPr>
              <a:defRPr sz="1200"/>
            </a:lvl1pPr>
          </a:lstStyle>
          <a:p>
            <a:pPr algn="r"/>
            <a:fld id="{43CE825B-6020-45B9-9704-EAB41EA1B55C}" type="slidenum">
              <a:rPr lang="en-US" smtClean="0"/>
              <a:pPr algn="r"/>
              <a:t>‹#›</a:t>
            </a:fld>
            <a:endParaRPr lang="en-US" dirty="0"/>
          </a:p>
        </p:txBody>
      </p:sp>
      <p:sp>
        <p:nvSpPr>
          <p:cNvPr id="4" name="Text Placeholder 13">
            <a:extLst>
              <a:ext uri="{FF2B5EF4-FFF2-40B4-BE49-F238E27FC236}">
                <a16:creationId xmlns:a16="http://schemas.microsoft.com/office/drawing/2014/main" id="{0BA33FEB-C6CB-63A8-00B8-78147AF67303}"/>
              </a:ext>
            </a:extLst>
          </p:cNvPr>
          <p:cNvSpPr>
            <a:spLocks noGrp="1"/>
          </p:cNvSpPr>
          <p:nvPr>
            <p:ph type="body" sz="quarter" idx="10" hasCustomPrompt="1"/>
          </p:nvPr>
        </p:nvSpPr>
        <p:spPr>
          <a:xfrm>
            <a:off x="838200" y="6405563"/>
            <a:ext cx="2634379" cy="365125"/>
          </a:xfrm>
        </p:spPr>
        <p:txBody>
          <a:bodyPr anchor="ctr">
            <a:normAutofit/>
          </a:bodyPr>
          <a:lstStyle>
            <a:lvl1pPr marL="0" indent="0">
              <a:buNone/>
              <a:defRPr lang="en-US" sz="800" kern="1200" dirty="0">
                <a:solidFill>
                  <a:schemeClr val="tx1"/>
                </a:solidFill>
                <a:latin typeface="+mn-lt"/>
                <a:ea typeface="+mn-ea"/>
                <a:cs typeface="+mn-cs"/>
              </a:defRPr>
            </a:lvl1pPr>
          </a:lstStyle>
          <a:p>
            <a:pPr lvl="0"/>
            <a:r>
              <a:rPr lang="en-US" dirty="0"/>
              <a:t>Source: </a:t>
            </a:r>
          </a:p>
        </p:txBody>
      </p:sp>
    </p:spTree>
    <p:extLst>
      <p:ext uri="{BB962C8B-B14F-4D97-AF65-F5344CB8AC3E}">
        <p14:creationId xmlns:p14="http://schemas.microsoft.com/office/powerpoint/2010/main" val="3291527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_Index Page">
    <p:bg>
      <p:bgPr>
        <a:gradFill flip="none" rotWithShape="1">
          <a:gsLst>
            <a:gs pos="0">
              <a:schemeClr val="accent5">
                <a:lumMod val="5000"/>
                <a:lumOff val="95000"/>
              </a:schemeClr>
            </a:gs>
            <a:gs pos="74000">
              <a:schemeClr val="accent1">
                <a:lumMod val="20000"/>
                <a:lumOff val="80000"/>
              </a:schemeClr>
            </a:gs>
            <a:gs pos="83000">
              <a:schemeClr val="accent1">
                <a:lumMod val="20000"/>
                <a:lumOff val="80000"/>
              </a:schemeClr>
            </a:gs>
            <a:gs pos="100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833B6-FA5C-C068-4059-67F920E0C233}"/>
              </a:ext>
            </a:extLst>
          </p:cNvPr>
          <p:cNvSpPr>
            <a:spLocks noGrp="1"/>
          </p:cNvSpPr>
          <p:nvPr>
            <p:ph type="title" hasCustomPrompt="1"/>
          </p:nvPr>
        </p:nvSpPr>
        <p:spPr/>
        <p:txBody>
          <a:bodyPr/>
          <a:lstStyle>
            <a:lvl1pPr>
              <a:defRPr b="1"/>
            </a:lvl1pPr>
          </a:lstStyle>
          <a:p>
            <a:r>
              <a:rPr lang="en-US" dirty="0"/>
              <a:t>Title of Slide Here; Capitalize Important Words</a:t>
            </a:r>
          </a:p>
        </p:txBody>
      </p:sp>
      <p:sp>
        <p:nvSpPr>
          <p:cNvPr id="3" name="Content Placeholder 2">
            <a:extLst>
              <a:ext uri="{FF2B5EF4-FFF2-40B4-BE49-F238E27FC236}">
                <a16:creationId xmlns:a16="http://schemas.microsoft.com/office/drawing/2014/main" id="{5BAC0BCC-62DD-0144-97B9-E6E02A1B22D4}"/>
              </a:ext>
            </a:extLst>
          </p:cNvPr>
          <p:cNvSpPr>
            <a:spLocks noGrp="1"/>
          </p:cNvSpPr>
          <p:nvPr>
            <p:ph idx="1" hasCustomPrompt="1"/>
          </p:nvPr>
        </p:nvSpPr>
        <p:spPr/>
        <p:txBody>
          <a:bodyPr/>
          <a:lstStyle>
            <a:lvl1pPr>
              <a:defRPr/>
            </a:lvl1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a:extLst>
              <a:ext uri="{FF2B5EF4-FFF2-40B4-BE49-F238E27FC236}">
                <a16:creationId xmlns:a16="http://schemas.microsoft.com/office/drawing/2014/main" id="{F9E14764-0D42-0A9E-D81C-F33CE21F3FF3}"/>
              </a:ext>
            </a:extLst>
          </p:cNvPr>
          <p:cNvSpPr txBox="1">
            <a:spLocks/>
          </p:cNvSpPr>
          <p:nvPr userDrawn="1"/>
        </p:nvSpPr>
        <p:spPr>
          <a:xfrm>
            <a:off x="272061" y="6356349"/>
            <a:ext cx="3283010" cy="365125"/>
          </a:xfrm>
          <a:prstGeom prst="rect">
            <a:avLst/>
          </a:prstGeom>
        </p:spPr>
        <p:txBody>
          <a:bodyPr vert="horz" lIns="91440" tIns="45720" rIns="91440" bIns="45720" rtlCol="0" anchor="ctr"/>
          <a:lstStyle>
            <a:defPPr>
              <a:defRPr lang="en-US"/>
            </a:defPPr>
            <a:lvl1pPr marL="0" algn="ctr" defTabSz="914400" rtl="0" eaLnBrk="1" latinLnBrk="0" hangingPunct="1">
              <a:defRPr sz="1400" i="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sz="1050" i="0" dirty="0">
              <a:solidFill>
                <a:schemeClr val="tx1"/>
              </a:solidFill>
            </a:endParaRPr>
          </a:p>
        </p:txBody>
      </p:sp>
      <p:sp>
        <p:nvSpPr>
          <p:cNvPr id="12" name="Footer Placeholder 4">
            <a:extLst>
              <a:ext uri="{FF2B5EF4-FFF2-40B4-BE49-F238E27FC236}">
                <a16:creationId xmlns:a16="http://schemas.microsoft.com/office/drawing/2014/main" id="{BF6F5E88-CD37-10A1-521C-4B7B366E11AF}"/>
              </a:ext>
            </a:extLst>
          </p:cNvPr>
          <p:cNvSpPr>
            <a:spLocks noGrp="1"/>
          </p:cNvSpPr>
          <p:nvPr>
            <p:ph type="ftr" sz="quarter" idx="3"/>
          </p:nvPr>
        </p:nvSpPr>
        <p:spPr>
          <a:xfrm>
            <a:off x="3572163" y="6405996"/>
            <a:ext cx="5047674" cy="365125"/>
          </a:xfrm>
          <a:prstGeom prst="rect">
            <a:avLst/>
          </a:prstGeom>
        </p:spPr>
        <p:txBody>
          <a:bodyPr vert="horz" lIns="91440" tIns="45720" rIns="91440" bIns="45720" rtlCol="0" anchor="ctr"/>
          <a:lstStyle>
            <a:lvl1pPr algn="ctr">
              <a:defRPr sz="1200" i="1">
                <a:solidFill>
                  <a:schemeClr val="tx1"/>
                </a:solidFill>
              </a:defRPr>
            </a:lvl1pPr>
          </a:lstStyle>
          <a:p>
            <a:r>
              <a:rPr lang="en-US" dirty="0"/>
              <a:t>Research and Analysis for Insurance Professionals</a:t>
            </a:r>
          </a:p>
        </p:txBody>
      </p:sp>
      <p:sp>
        <p:nvSpPr>
          <p:cNvPr id="13" name="Slide Number Placeholder 5">
            <a:extLst>
              <a:ext uri="{FF2B5EF4-FFF2-40B4-BE49-F238E27FC236}">
                <a16:creationId xmlns:a16="http://schemas.microsoft.com/office/drawing/2014/main" id="{2D63351F-B978-A094-E99D-34DAC645C10F}"/>
              </a:ext>
            </a:extLst>
          </p:cNvPr>
          <p:cNvSpPr>
            <a:spLocks noGrp="1"/>
          </p:cNvSpPr>
          <p:nvPr>
            <p:ph type="sldNum" sz="quarter" idx="4"/>
          </p:nvPr>
        </p:nvSpPr>
        <p:spPr>
          <a:xfrm>
            <a:off x="8719421" y="6405996"/>
            <a:ext cx="2643616" cy="365125"/>
          </a:xfrm>
          <a:prstGeom prst="rect">
            <a:avLst/>
          </a:prstGeom>
        </p:spPr>
        <p:txBody>
          <a:bodyPr anchor="ctr"/>
          <a:lstStyle>
            <a:lvl1pPr>
              <a:defRPr sz="1200"/>
            </a:lvl1pPr>
          </a:lstStyle>
          <a:p>
            <a:pPr algn="r"/>
            <a:fld id="{43CE825B-6020-45B9-9704-EAB41EA1B55C}" type="slidenum">
              <a:rPr lang="en-US" smtClean="0"/>
              <a:pPr algn="r"/>
              <a:t>‹#›</a:t>
            </a:fld>
            <a:endParaRPr lang="en-US" dirty="0"/>
          </a:p>
        </p:txBody>
      </p:sp>
      <p:sp>
        <p:nvSpPr>
          <p:cNvPr id="4" name="Text Placeholder 13">
            <a:extLst>
              <a:ext uri="{FF2B5EF4-FFF2-40B4-BE49-F238E27FC236}">
                <a16:creationId xmlns:a16="http://schemas.microsoft.com/office/drawing/2014/main" id="{C577A3DD-E914-9C40-D636-EB7EC12CDF3A}"/>
              </a:ext>
            </a:extLst>
          </p:cNvPr>
          <p:cNvSpPr>
            <a:spLocks noGrp="1"/>
          </p:cNvSpPr>
          <p:nvPr>
            <p:ph type="body" sz="quarter" idx="10" hasCustomPrompt="1"/>
          </p:nvPr>
        </p:nvSpPr>
        <p:spPr>
          <a:xfrm>
            <a:off x="838200" y="6405563"/>
            <a:ext cx="2634379" cy="365125"/>
          </a:xfrm>
        </p:spPr>
        <p:txBody>
          <a:bodyPr anchor="ctr">
            <a:normAutofit/>
          </a:bodyPr>
          <a:lstStyle>
            <a:lvl1pPr marL="0" indent="0">
              <a:buNone/>
              <a:defRPr lang="en-US" sz="800" kern="1200" dirty="0">
                <a:solidFill>
                  <a:schemeClr val="tx1"/>
                </a:solidFill>
                <a:latin typeface="+mn-lt"/>
                <a:ea typeface="+mn-ea"/>
                <a:cs typeface="+mn-cs"/>
              </a:defRPr>
            </a:lvl1pPr>
          </a:lstStyle>
          <a:p>
            <a:pPr lvl="0"/>
            <a:r>
              <a:rPr lang="en-US" dirty="0"/>
              <a:t>Source: </a:t>
            </a:r>
          </a:p>
        </p:txBody>
      </p:sp>
    </p:spTree>
    <p:extLst>
      <p:ext uri="{BB962C8B-B14F-4D97-AF65-F5344CB8AC3E}">
        <p14:creationId xmlns:p14="http://schemas.microsoft.com/office/powerpoint/2010/main" val="2882055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_Introduction Page">
    <p:bg>
      <p:bgPr>
        <a:gradFill flip="none" rotWithShape="1">
          <a:gsLst>
            <a:gs pos="0">
              <a:schemeClr val="accent5">
                <a:lumMod val="5000"/>
                <a:lumOff val="95000"/>
              </a:schemeClr>
            </a:gs>
            <a:gs pos="74000">
              <a:schemeClr val="accent1">
                <a:lumMod val="20000"/>
                <a:lumOff val="80000"/>
              </a:schemeClr>
            </a:gs>
            <a:gs pos="83000">
              <a:schemeClr val="accent1">
                <a:lumMod val="20000"/>
                <a:lumOff val="80000"/>
              </a:schemeClr>
            </a:gs>
            <a:gs pos="100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833B6-FA5C-C068-4059-67F920E0C233}"/>
              </a:ext>
            </a:extLst>
          </p:cNvPr>
          <p:cNvSpPr>
            <a:spLocks noGrp="1"/>
          </p:cNvSpPr>
          <p:nvPr>
            <p:ph type="title" hasCustomPrompt="1"/>
          </p:nvPr>
        </p:nvSpPr>
        <p:spPr/>
        <p:txBody>
          <a:bodyPr/>
          <a:lstStyle>
            <a:lvl1pPr>
              <a:defRPr b="1"/>
            </a:lvl1pPr>
          </a:lstStyle>
          <a:p>
            <a:r>
              <a:rPr lang="en-US" dirty="0"/>
              <a:t>Title of Slide Here; Capitalize Important Words</a:t>
            </a:r>
          </a:p>
        </p:txBody>
      </p:sp>
      <p:sp>
        <p:nvSpPr>
          <p:cNvPr id="3" name="Content Placeholder 2">
            <a:extLst>
              <a:ext uri="{FF2B5EF4-FFF2-40B4-BE49-F238E27FC236}">
                <a16:creationId xmlns:a16="http://schemas.microsoft.com/office/drawing/2014/main" id="{5BAC0BCC-62DD-0144-97B9-E6E02A1B22D4}"/>
              </a:ext>
            </a:extLst>
          </p:cNvPr>
          <p:cNvSpPr>
            <a:spLocks noGrp="1"/>
          </p:cNvSpPr>
          <p:nvPr>
            <p:ph idx="1" hasCustomPrompt="1"/>
          </p:nvPr>
        </p:nvSpPr>
        <p:spPr/>
        <p:txBody>
          <a:bodyPr>
            <a:normAutofit/>
          </a:bodyPr>
          <a:lstStyle>
            <a:lvl1pPr marL="0" indent="0">
              <a:buNone/>
              <a:defRPr sz="2000" i="1"/>
            </a:lvl1pPr>
          </a:lstStyle>
          <a:p>
            <a:pPr lvl="0"/>
            <a:r>
              <a:rPr lang="en-US" sz="2000" dirty="0"/>
              <a:t>This will often be the first slide after the title slide. It will introduce the Assured Report and summarize key findings. Write in normal prose with paragraphs and punctuation. Need to keep this to one page.</a:t>
            </a:r>
            <a:endParaRPr lang="en-US" dirty="0"/>
          </a:p>
        </p:txBody>
      </p:sp>
      <p:sp>
        <p:nvSpPr>
          <p:cNvPr id="7" name="Footer Placeholder 4">
            <a:extLst>
              <a:ext uri="{FF2B5EF4-FFF2-40B4-BE49-F238E27FC236}">
                <a16:creationId xmlns:a16="http://schemas.microsoft.com/office/drawing/2014/main" id="{F9E14764-0D42-0A9E-D81C-F33CE21F3FF3}"/>
              </a:ext>
            </a:extLst>
          </p:cNvPr>
          <p:cNvSpPr txBox="1">
            <a:spLocks/>
          </p:cNvSpPr>
          <p:nvPr userDrawn="1"/>
        </p:nvSpPr>
        <p:spPr>
          <a:xfrm>
            <a:off x="272061" y="6356349"/>
            <a:ext cx="3283010" cy="365125"/>
          </a:xfrm>
          <a:prstGeom prst="rect">
            <a:avLst/>
          </a:prstGeom>
        </p:spPr>
        <p:txBody>
          <a:bodyPr vert="horz" lIns="91440" tIns="45720" rIns="91440" bIns="45720" rtlCol="0" anchor="ctr"/>
          <a:lstStyle>
            <a:defPPr>
              <a:defRPr lang="en-US"/>
            </a:defPPr>
            <a:lvl1pPr marL="0" algn="ctr" defTabSz="914400" rtl="0" eaLnBrk="1" latinLnBrk="0" hangingPunct="1">
              <a:defRPr sz="1400" i="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sz="1050" i="0" dirty="0">
              <a:solidFill>
                <a:schemeClr val="tx1"/>
              </a:solidFill>
            </a:endParaRPr>
          </a:p>
        </p:txBody>
      </p:sp>
      <p:sp>
        <p:nvSpPr>
          <p:cNvPr id="12" name="Footer Placeholder 4">
            <a:extLst>
              <a:ext uri="{FF2B5EF4-FFF2-40B4-BE49-F238E27FC236}">
                <a16:creationId xmlns:a16="http://schemas.microsoft.com/office/drawing/2014/main" id="{BF6F5E88-CD37-10A1-521C-4B7B366E11AF}"/>
              </a:ext>
            </a:extLst>
          </p:cNvPr>
          <p:cNvSpPr>
            <a:spLocks noGrp="1"/>
          </p:cNvSpPr>
          <p:nvPr>
            <p:ph type="ftr" sz="quarter" idx="3"/>
          </p:nvPr>
        </p:nvSpPr>
        <p:spPr>
          <a:xfrm>
            <a:off x="3572163" y="6405996"/>
            <a:ext cx="5047674" cy="365125"/>
          </a:xfrm>
          <a:prstGeom prst="rect">
            <a:avLst/>
          </a:prstGeom>
        </p:spPr>
        <p:txBody>
          <a:bodyPr vert="horz" lIns="91440" tIns="45720" rIns="91440" bIns="45720" rtlCol="0" anchor="ctr"/>
          <a:lstStyle>
            <a:lvl1pPr algn="ctr">
              <a:defRPr sz="1200" i="1">
                <a:solidFill>
                  <a:schemeClr val="tx1"/>
                </a:solidFill>
              </a:defRPr>
            </a:lvl1pPr>
          </a:lstStyle>
          <a:p>
            <a:r>
              <a:rPr lang="en-US" dirty="0"/>
              <a:t>Research and Analysis for Insurance Professionals</a:t>
            </a:r>
          </a:p>
        </p:txBody>
      </p:sp>
      <p:sp>
        <p:nvSpPr>
          <p:cNvPr id="13" name="Slide Number Placeholder 5">
            <a:extLst>
              <a:ext uri="{FF2B5EF4-FFF2-40B4-BE49-F238E27FC236}">
                <a16:creationId xmlns:a16="http://schemas.microsoft.com/office/drawing/2014/main" id="{2D63351F-B978-A094-E99D-34DAC645C10F}"/>
              </a:ext>
            </a:extLst>
          </p:cNvPr>
          <p:cNvSpPr>
            <a:spLocks noGrp="1"/>
          </p:cNvSpPr>
          <p:nvPr>
            <p:ph type="sldNum" sz="quarter" idx="4"/>
          </p:nvPr>
        </p:nvSpPr>
        <p:spPr>
          <a:xfrm>
            <a:off x="8719421" y="6405996"/>
            <a:ext cx="2643616" cy="365125"/>
          </a:xfrm>
          <a:prstGeom prst="rect">
            <a:avLst/>
          </a:prstGeom>
        </p:spPr>
        <p:txBody>
          <a:bodyPr anchor="ctr"/>
          <a:lstStyle>
            <a:lvl1pPr>
              <a:defRPr sz="1200"/>
            </a:lvl1pPr>
          </a:lstStyle>
          <a:p>
            <a:pPr algn="r"/>
            <a:fld id="{43CE825B-6020-45B9-9704-EAB41EA1B55C}" type="slidenum">
              <a:rPr lang="en-US" smtClean="0"/>
              <a:pPr algn="r"/>
              <a:t>‹#›</a:t>
            </a:fld>
            <a:endParaRPr lang="en-US" dirty="0"/>
          </a:p>
        </p:txBody>
      </p:sp>
    </p:spTree>
    <p:extLst>
      <p:ext uri="{BB962C8B-B14F-4D97-AF65-F5344CB8AC3E}">
        <p14:creationId xmlns:p14="http://schemas.microsoft.com/office/powerpoint/2010/main" val="562138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eferred 3 Column Page">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CD5A9700-78FB-FC46-8ADE-0CE8182ADCD5}"/>
              </a:ext>
            </a:extLst>
          </p:cNvPr>
          <p:cNvSpPr>
            <a:spLocks noGrp="1"/>
          </p:cNvSpPr>
          <p:nvPr>
            <p:ph idx="17"/>
          </p:nvPr>
        </p:nvSpPr>
        <p:spPr>
          <a:xfrm>
            <a:off x="838200" y="1874981"/>
            <a:ext cx="3378201" cy="4193309"/>
          </a:xfrm>
        </p:spPr>
        <p:txBody>
          <a:bodyPr wrap="square"/>
          <a:lstStyle>
            <a:lvl1pPr>
              <a:buClr>
                <a:schemeClr val="accent1"/>
              </a:buClr>
              <a:defRPr b="0" i="0">
                <a:solidFill>
                  <a:schemeClr val="tx1"/>
                </a:solidFill>
              </a:defRPr>
            </a:lvl1pPr>
            <a:lvl2pPr>
              <a:buClr>
                <a:schemeClr val="accent1"/>
              </a:buClr>
              <a:defRPr b="0" i="0">
                <a:solidFill>
                  <a:schemeClr val="tx1"/>
                </a:solidFill>
              </a:defRPr>
            </a:lvl2pPr>
            <a:lvl3pPr>
              <a:buClr>
                <a:schemeClr val="accent1"/>
              </a:buClr>
              <a:defRPr b="0" i="0">
                <a:solidFill>
                  <a:schemeClr val="tx1"/>
                </a:solidFill>
              </a:defRPr>
            </a:lvl3pPr>
            <a:lvl4pPr>
              <a:buClr>
                <a:schemeClr val="accent1"/>
              </a:buClr>
              <a:defRPr b="0" i="0">
                <a:solidFill>
                  <a:schemeClr val="tx1"/>
                </a:solidFill>
              </a:defRPr>
            </a:lvl4pPr>
            <a:lvl5pPr>
              <a:buClr>
                <a:schemeClr val="accent1"/>
              </a:buClr>
              <a:defRPr b="0" i="0">
                <a:solidFill>
                  <a:schemeClr val="tx1"/>
                </a:solidFill>
              </a:defRPr>
            </a:lvl5pPr>
            <a:lvl6pPr>
              <a:buClr>
                <a:srgbClr val="2A7DE1"/>
              </a:buClr>
              <a:defRPr>
                <a:solidFill>
                  <a:srgbClr val="3F403F"/>
                </a:solidFill>
              </a:defRPr>
            </a:lvl6pPr>
            <a:lvl7pPr>
              <a:buClr>
                <a:srgbClr val="2A7DE1"/>
              </a:buClr>
              <a:defRPr>
                <a:solidFill>
                  <a:srgbClr val="3F403F"/>
                </a:solidFill>
              </a:defRPr>
            </a:lvl7pPr>
            <a:lvl8pPr>
              <a:buClr>
                <a:srgbClr val="2A7DE1"/>
              </a:buClr>
              <a:defRPr>
                <a:solidFill>
                  <a:srgbClr val="3F403F"/>
                </a:solidFill>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a:extLst>
              <a:ext uri="{FF2B5EF4-FFF2-40B4-BE49-F238E27FC236}">
                <a16:creationId xmlns:a16="http://schemas.microsoft.com/office/drawing/2014/main" id="{CA156E75-AC6C-8638-6D2E-088EA4285D5A}"/>
              </a:ext>
            </a:extLst>
          </p:cNvPr>
          <p:cNvSpPr>
            <a:spLocks noGrp="1"/>
          </p:cNvSpPr>
          <p:nvPr>
            <p:ph type="title"/>
          </p:nvPr>
        </p:nvSpPr>
        <p:spPr/>
        <p:txBody>
          <a:bodyPr/>
          <a:lstStyle/>
          <a:p>
            <a:r>
              <a:rPr lang="en-US"/>
              <a:t>Click to edit Master title style</a:t>
            </a:r>
          </a:p>
        </p:txBody>
      </p:sp>
      <p:sp>
        <p:nvSpPr>
          <p:cNvPr id="4" name="Footer Placeholder 4">
            <a:extLst>
              <a:ext uri="{FF2B5EF4-FFF2-40B4-BE49-F238E27FC236}">
                <a16:creationId xmlns:a16="http://schemas.microsoft.com/office/drawing/2014/main" id="{0AC99ADD-F24B-3927-95B4-BB57C47FEC35}"/>
              </a:ext>
            </a:extLst>
          </p:cNvPr>
          <p:cNvSpPr>
            <a:spLocks noGrp="1"/>
          </p:cNvSpPr>
          <p:nvPr>
            <p:ph type="ftr" sz="quarter" idx="3"/>
          </p:nvPr>
        </p:nvSpPr>
        <p:spPr>
          <a:xfrm>
            <a:off x="3572163" y="6405996"/>
            <a:ext cx="5047674" cy="365125"/>
          </a:xfrm>
          <a:prstGeom prst="rect">
            <a:avLst/>
          </a:prstGeom>
        </p:spPr>
        <p:txBody>
          <a:bodyPr vert="horz" lIns="91440" tIns="45720" rIns="91440" bIns="45720" rtlCol="0" anchor="ctr"/>
          <a:lstStyle>
            <a:lvl1pPr algn="ctr">
              <a:defRPr sz="1200" i="1">
                <a:solidFill>
                  <a:schemeClr val="tx1"/>
                </a:solidFill>
              </a:defRPr>
            </a:lvl1pPr>
          </a:lstStyle>
          <a:p>
            <a:r>
              <a:rPr lang="en-US" dirty="0"/>
              <a:t>Research and Analysis for Insurance Professionals</a:t>
            </a:r>
          </a:p>
        </p:txBody>
      </p:sp>
      <p:sp>
        <p:nvSpPr>
          <p:cNvPr id="5" name="Slide Number Placeholder 5">
            <a:extLst>
              <a:ext uri="{FF2B5EF4-FFF2-40B4-BE49-F238E27FC236}">
                <a16:creationId xmlns:a16="http://schemas.microsoft.com/office/drawing/2014/main" id="{5566032D-1885-8467-4B9E-6B3C789F4626}"/>
              </a:ext>
            </a:extLst>
          </p:cNvPr>
          <p:cNvSpPr>
            <a:spLocks noGrp="1"/>
          </p:cNvSpPr>
          <p:nvPr>
            <p:ph type="sldNum" sz="quarter" idx="4"/>
          </p:nvPr>
        </p:nvSpPr>
        <p:spPr>
          <a:xfrm>
            <a:off x="8719421" y="6405996"/>
            <a:ext cx="2643616" cy="365125"/>
          </a:xfrm>
          <a:prstGeom prst="rect">
            <a:avLst/>
          </a:prstGeom>
        </p:spPr>
        <p:txBody>
          <a:bodyPr anchor="ctr"/>
          <a:lstStyle>
            <a:lvl1pPr>
              <a:defRPr sz="1200"/>
            </a:lvl1pPr>
          </a:lstStyle>
          <a:p>
            <a:pPr algn="r"/>
            <a:fld id="{43CE825B-6020-45B9-9704-EAB41EA1B55C}" type="slidenum">
              <a:rPr lang="en-US" smtClean="0"/>
              <a:pPr algn="r"/>
              <a:t>‹#›</a:t>
            </a:fld>
            <a:endParaRPr lang="en-US" dirty="0"/>
          </a:p>
        </p:txBody>
      </p:sp>
      <p:sp>
        <p:nvSpPr>
          <p:cNvPr id="6" name="Text Placeholder 13">
            <a:extLst>
              <a:ext uri="{FF2B5EF4-FFF2-40B4-BE49-F238E27FC236}">
                <a16:creationId xmlns:a16="http://schemas.microsoft.com/office/drawing/2014/main" id="{239AEB38-BE43-A4F8-776B-45CBCBA0AEA1}"/>
              </a:ext>
            </a:extLst>
          </p:cNvPr>
          <p:cNvSpPr>
            <a:spLocks noGrp="1"/>
          </p:cNvSpPr>
          <p:nvPr>
            <p:ph type="body" sz="quarter" idx="10" hasCustomPrompt="1"/>
          </p:nvPr>
        </p:nvSpPr>
        <p:spPr>
          <a:xfrm>
            <a:off x="838200" y="6405563"/>
            <a:ext cx="2634379" cy="365125"/>
          </a:xfrm>
        </p:spPr>
        <p:txBody>
          <a:bodyPr anchor="ctr">
            <a:normAutofit/>
          </a:bodyPr>
          <a:lstStyle>
            <a:lvl1pPr marL="0" indent="0">
              <a:buNone/>
              <a:defRPr lang="en-US" sz="800" kern="1200" dirty="0">
                <a:solidFill>
                  <a:schemeClr val="tx1"/>
                </a:solidFill>
                <a:latin typeface="+mn-lt"/>
                <a:ea typeface="+mn-ea"/>
                <a:cs typeface="+mn-cs"/>
              </a:defRPr>
            </a:lvl1pPr>
          </a:lstStyle>
          <a:p>
            <a:pPr lvl="0"/>
            <a:r>
              <a:rPr lang="en-US" dirty="0"/>
              <a:t>Source: </a:t>
            </a:r>
          </a:p>
        </p:txBody>
      </p:sp>
      <p:sp>
        <p:nvSpPr>
          <p:cNvPr id="10" name="Content Placeholder 2">
            <a:extLst>
              <a:ext uri="{FF2B5EF4-FFF2-40B4-BE49-F238E27FC236}">
                <a16:creationId xmlns:a16="http://schemas.microsoft.com/office/drawing/2014/main" id="{85CDCAE6-C82D-5F00-C871-A3AAD5F496DB}"/>
              </a:ext>
            </a:extLst>
          </p:cNvPr>
          <p:cNvSpPr>
            <a:spLocks noGrp="1"/>
          </p:cNvSpPr>
          <p:nvPr>
            <p:ph idx="18"/>
          </p:nvPr>
        </p:nvSpPr>
        <p:spPr>
          <a:xfrm>
            <a:off x="4411518" y="1874981"/>
            <a:ext cx="3378201" cy="4193309"/>
          </a:xfrm>
        </p:spPr>
        <p:txBody>
          <a:bodyPr wrap="square"/>
          <a:lstStyle>
            <a:lvl1pPr>
              <a:buClr>
                <a:schemeClr val="accent1"/>
              </a:buClr>
              <a:defRPr b="0" i="0">
                <a:solidFill>
                  <a:schemeClr val="tx1"/>
                </a:solidFill>
              </a:defRPr>
            </a:lvl1pPr>
            <a:lvl2pPr>
              <a:buClr>
                <a:schemeClr val="accent1"/>
              </a:buClr>
              <a:defRPr b="0" i="0">
                <a:solidFill>
                  <a:schemeClr val="tx1"/>
                </a:solidFill>
              </a:defRPr>
            </a:lvl2pPr>
            <a:lvl3pPr>
              <a:buClr>
                <a:schemeClr val="accent1"/>
              </a:buClr>
              <a:defRPr b="0" i="0">
                <a:solidFill>
                  <a:schemeClr val="tx1"/>
                </a:solidFill>
              </a:defRPr>
            </a:lvl3pPr>
            <a:lvl4pPr>
              <a:buClr>
                <a:schemeClr val="accent1"/>
              </a:buClr>
              <a:defRPr b="0" i="0">
                <a:solidFill>
                  <a:schemeClr val="tx1"/>
                </a:solidFill>
              </a:defRPr>
            </a:lvl4pPr>
            <a:lvl5pPr>
              <a:buClr>
                <a:schemeClr val="accent1"/>
              </a:buClr>
              <a:defRPr b="0" i="0">
                <a:solidFill>
                  <a:schemeClr val="tx1"/>
                </a:solidFill>
              </a:defRPr>
            </a:lvl5pPr>
            <a:lvl6pPr>
              <a:buClr>
                <a:srgbClr val="2A7DE1"/>
              </a:buClr>
              <a:defRPr>
                <a:solidFill>
                  <a:srgbClr val="3F403F"/>
                </a:solidFill>
              </a:defRPr>
            </a:lvl6pPr>
            <a:lvl7pPr>
              <a:buClr>
                <a:srgbClr val="2A7DE1"/>
              </a:buClr>
              <a:defRPr>
                <a:solidFill>
                  <a:srgbClr val="3F403F"/>
                </a:solidFill>
              </a:defRPr>
            </a:lvl7pPr>
            <a:lvl8pPr>
              <a:buClr>
                <a:srgbClr val="2A7DE1"/>
              </a:buClr>
              <a:defRPr>
                <a:solidFill>
                  <a:srgbClr val="3F403F"/>
                </a:solidFill>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a:extLst>
              <a:ext uri="{FF2B5EF4-FFF2-40B4-BE49-F238E27FC236}">
                <a16:creationId xmlns:a16="http://schemas.microsoft.com/office/drawing/2014/main" id="{8C131A6B-52A4-E6DB-BCBE-A18F035A2252}"/>
              </a:ext>
            </a:extLst>
          </p:cNvPr>
          <p:cNvSpPr>
            <a:spLocks noGrp="1"/>
          </p:cNvSpPr>
          <p:nvPr>
            <p:ph idx="19"/>
          </p:nvPr>
        </p:nvSpPr>
        <p:spPr>
          <a:xfrm>
            <a:off x="7984836" y="1874981"/>
            <a:ext cx="3378201" cy="4193309"/>
          </a:xfrm>
        </p:spPr>
        <p:txBody>
          <a:bodyPr wrap="square"/>
          <a:lstStyle>
            <a:lvl1pPr>
              <a:buClr>
                <a:schemeClr val="accent1"/>
              </a:buClr>
              <a:defRPr b="0" i="0">
                <a:solidFill>
                  <a:schemeClr val="tx1"/>
                </a:solidFill>
              </a:defRPr>
            </a:lvl1pPr>
            <a:lvl2pPr>
              <a:buClr>
                <a:schemeClr val="accent1"/>
              </a:buClr>
              <a:defRPr b="0" i="0">
                <a:solidFill>
                  <a:schemeClr val="tx1"/>
                </a:solidFill>
              </a:defRPr>
            </a:lvl2pPr>
            <a:lvl3pPr>
              <a:buClr>
                <a:schemeClr val="accent1"/>
              </a:buClr>
              <a:defRPr b="0" i="0">
                <a:solidFill>
                  <a:schemeClr val="tx1"/>
                </a:solidFill>
              </a:defRPr>
            </a:lvl3pPr>
            <a:lvl4pPr>
              <a:buClr>
                <a:schemeClr val="accent1"/>
              </a:buClr>
              <a:defRPr b="0" i="0">
                <a:solidFill>
                  <a:schemeClr val="tx1"/>
                </a:solidFill>
              </a:defRPr>
            </a:lvl4pPr>
            <a:lvl5pPr>
              <a:buClr>
                <a:schemeClr val="accent1"/>
              </a:buClr>
              <a:defRPr b="0" i="0">
                <a:solidFill>
                  <a:schemeClr val="tx1"/>
                </a:solidFill>
              </a:defRPr>
            </a:lvl5pPr>
            <a:lvl6pPr>
              <a:buClr>
                <a:srgbClr val="2A7DE1"/>
              </a:buClr>
              <a:defRPr>
                <a:solidFill>
                  <a:srgbClr val="3F403F"/>
                </a:solidFill>
              </a:defRPr>
            </a:lvl6pPr>
            <a:lvl7pPr>
              <a:buClr>
                <a:srgbClr val="2A7DE1"/>
              </a:buClr>
              <a:defRPr>
                <a:solidFill>
                  <a:srgbClr val="3F403F"/>
                </a:solidFill>
              </a:defRPr>
            </a:lvl7pPr>
            <a:lvl8pPr>
              <a:buClr>
                <a:srgbClr val="2A7DE1"/>
              </a:buClr>
              <a:defRPr>
                <a:solidFill>
                  <a:srgbClr val="3F403F"/>
                </a:solidFill>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a:extLst>
              <a:ext uri="{FF2B5EF4-FFF2-40B4-BE49-F238E27FC236}">
                <a16:creationId xmlns:a16="http://schemas.microsoft.com/office/drawing/2014/main" id="{DF018E70-9834-A80B-3411-EBB56273B20A}"/>
              </a:ext>
            </a:extLst>
          </p:cNvPr>
          <p:cNvSpPr>
            <a:spLocks noGrp="1"/>
          </p:cNvSpPr>
          <p:nvPr>
            <p:ph type="body" sz="quarter" idx="20"/>
          </p:nvPr>
        </p:nvSpPr>
        <p:spPr>
          <a:xfrm>
            <a:off x="838200" y="1293092"/>
            <a:ext cx="3378201" cy="513484"/>
          </a:xfrm>
        </p:spPr>
        <p:txBody>
          <a:bodyPr>
            <a:normAutofit/>
          </a:bodyPr>
          <a:lstStyle>
            <a:lvl1pPr marL="0" indent="0">
              <a:buNone/>
              <a:defRPr sz="2000" b="1">
                <a:solidFill>
                  <a:schemeClr val="accent1"/>
                </a:solidFill>
              </a:defRPr>
            </a:lvl1pPr>
          </a:lstStyle>
          <a:p>
            <a:pPr lvl="0"/>
            <a:endParaRPr lang="en-US" dirty="0"/>
          </a:p>
        </p:txBody>
      </p:sp>
      <p:sp>
        <p:nvSpPr>
          <p:cNvPr id="9" name="Text Placeholder 7">
            <a:extLst>
              <a:ext uri="{FF2B5EF4-FFF2-40B4-BE49-F238E27FC236}">
                <a16:creationId xmlns:a16="http://schemas.microsoft.com/office/drawing/2014/main" id="{28953329-F6E4-39D5-30FF-B79EB1243CD8}"/>
              </a:ext>
            </a:extLst>
          </p:cNvPr>
          <p:cNvSpPr>
            <a:spLocks noGrp="1"/>
          </p:cNvSpPr>
          <p:nvPr>
            <p:ph type="body" sz="quarter" idx="21"/>
          </p:nvPr>
        </p:nvSpPr>
        <p:spPr>
          <a:xfrm>
            <a:off x="4406899" y="1293092"/>
            <a:ext cx="3378201" cy="513484"/>
          </a:xfrm>
        </p:spPr>
        <p:txBody>
          <a:bodyPr>
            <a:normAutofit/>
          </a:bodyPr>
          <a:lstStyle>
            <a:lvl1pPr marL="0" indent="0">
              <a:buNone/>
              <a:defRPr sz="2000" b="1">
                <a:solidFill>
                  <a:schemeClr val="accent1"/>
                </a:solidFill>
              </a:defRPr>
            </a:lvl1pPr>
          </a:lstStyle>
          <a:p>
            <a:pPr lvl="0"/>
            <a:endParaRPr lang="en-US" dirty="0"/>
          </a:p>
        </p:txBody>
      </p:sp>
      <p:sp>
        <p:nvSpPr>
          <p:cNvPr id="12" name="Text Placeholder 7">
            <a:extLst>
              <a:ext uri="{FF2B5EF4-FFF2-40B4-BE49-F238E27FC236}">
                <a16:creationId xmlns:a16="http://schemas.microsoft.com/office/drawing/2014/main" id="{1521AC51-BEFA-93B3-C405-696C1494C864}"/>
              </a:ext>
            </a:extLst>
          </p:cNvPr>
          <p:cNvSpPr>
            <a:spLocks noGrp="1"/>
          </p:cNvSpPr>
          <p:nvPr>
            <p:ph type="body" sz="quarter" idx="22"/>
          </p:nvPr>
        </p:nvSpPr>
        <p:spPr>
          <a:xfrm>
            <a:off x="7975598" y="1293092"/>
            <a:ext cx="3378201" cy="513484"/>
          </a:xfrm>
        </p:spPr>
        <p:txBody>
          <a:bodyPr>
            <a:normAutofit/>
          </a:bodyPr>
          <a:lstStyle>
            <a:lvl1pPr marL="0" indent="0">
              <a:buNone/>
              <a:defRPr sz="2000" b="1">
                <a:solidFill>
                  <a:schemeClr val="accent1"/>
                </a:solidFill>
              </a:defRPr>
            </a:lvl1pPr>
          </a:lstStyle>
          <a:p>
            <a:pPr lvl="0"/>
            <a:endParaRPr lang="en-US" dirty="0"/>
          </a:p>
        </p:txBody>
      </p:sp>
    </p:spTree>
    <p:extLst>
      <p:ext uri="{BB962C8B-B14F-4D97-AF65-F5344CB8AC3E}">
        <p14:creationId xmlns:p14="http://schemas.microsoft.com/office/powerpoint/2010/main" val="3388065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Column Alternate Style">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CD5A9700-78FB-FC46-8ADE-0CE8182ADCD5}"/>
              </a:ext>
            </a:extLst>
          </p:cNvPr>
          <p:cNvSpPr>
            <a:spLocks noGrp="1"/>
          </p:cNvSpPr>
          <p:nvPr>
            <p:ph idx="17"/>
          </p:nvPr>
        </p:nvSpPr>
        <p:spPr>
          <a:xfrm>
            <a:off x="838200" y="1665793"/>
            <a:ext cx="3378201" cy="4402498"/>
          </a:xfrm>
        </p:spPr>
        <p:txBody>
          <a:bodyPr wrap="square"/>
          <a:lstStyle>
            <a:lvl1pPr>
              <a:buClr>
                <a:schemeClr val="accent1"/>
              </a:buClr>
              <a:defRPr b="0" i="0">
                <a:solidFill>
                  <a:schemeClr val="tx1"/>
                </a:solidFill>
              </a:defRPr>
            </a:lvl1pPr>
            <a:lvl2pPr>
              <a:buClr>
                <a:schemeClr val="accent1"/>
              </a:buClr>
              <a:defRPr b="0" i="0">
                <a:solidFill>
                  <a:schemeClr val="tx1"/>
                </a:solidFill>
              </a:defRPr>
            </a:lvl2pPr>
            <a:lvl3pPr>
              <a:buClr>
                <a:schemeClr val="accent1"/>
              </a:buClr>
              <a:defRPr b="0" i="0">
                <a:solidFill>
                  <a:schemeClr val="tx1"/>
                </a:solidFill>
              </a:defRPr>
            </a:lvl3pPr>
            <a:lvl4pPr>
              <a:buClr>
                <a:schemeClr val="accent1"/>
              </a:buClr>
              <a:defRPr b="0" i="0">
                <a:solidFill>
                  <a:schemeClr val="tx1"/>
                </a:solidFill>
              </a:defRPr>
            </a:lvl4pPr>
            <a:lvl5pPr>
              <a:buClr>
                <a:schemeClr val="accent1"/>
              </a:buClr>
              <a:defRPr b="0" i="0">
                <a:solidFill>
                  <a:schemeClr val="tx1"/>
                </a:solidFill>
              </a:defRPr>
            </a:lvl5pPr>
            <a:lvl6pPr>
              <a:buClr>
                <a:srgbClr val="2A7DE1"/>
              </a:buClr>
              <a:defRPr>
                <a:solidFill>
                  <a:srgbClr val="3F403F"/>
                </a:solidFill>
              </a:defRPr>
            </a:lvl6pPr>
            <a:lvl7pPr>
              <a:buClr>
                <a:srgbClr val="2A7DE1"/>
              </a:buClr>
              <a:defRPr>
                <a:solidFill>
                  <a:srgbClr val="3F403F"/>
                </a:solidFill>
              </a:defRPr>
            </a:lvl7pPr>
            <a:lvl8pPr>
              <a:buClr>
                <a:srgbClr val="2A7DE1"/>
              </a:buClr>
              <a:defRPr>
                <a:solidFill>
                  <a:srgbClr val="3F403F"/>
                </a:solidFill>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a:extLst>
              <a:ext uri="{FF2B5EF4-FFF2-40B4-BE49-F238E27FC236}">
                <a16:creationId xmlns:a16="http://schemas.microsoft.com/office/drawing/2014/main" id="{CA156E75-AC6C-8638-6D2E-088EA4285D5A}"/>
              </a:ext>
            </a:extLst>
          </p:cNvPr>
          <p:cNvSpPr>
            <a:spLocks noGrp="1"/>
          </p:cNvSpPr>
          <p:nvPr>
            <p:ph type="title"/>
          </p:nvPr>
        </p:nvSpPr>
        <p:spPr/>
        <p:txBody>
          <a:bodyPr/>
          <a:lstStyle/>
          <a:p>
            <a:r>
              <a:rPr lang="en-US"/>
              <a:t>Click to edit Master title style</a:t>
            </a:r>
          </a:p>
        </p:txBody>
      </p:sp>
      <p:sp>
        <p:nvSpPr>
          <p:cNvPr id="4" name="Footer Placeholder 4">
            <a:extLst>
              <a:ext uri="{FF2B5EF4-FFF2-40B4-BE49-F238E27FC236}">
                <a16:creationId xmlns:a16="http://schemas.microsoft.com/office/drawing/2014/main" id="{0AC99ADD-F24B-3927-95B4-BB57C47FEC35}"/>
              </a:ext>
            </a:extLst>
          </p:cNvPr>
          <p:cNvSpPr>
            <a:spLocks noGrp="1"/>
          </p:cNvSpPr>
          <p:nvPr>
            <p:ph type="ftr" sz="quarter" idx="3"/>
          </p:nvPr>
        </p:nvSpPr>
        <p:spPr>
          <a:xfrm>
            <a:off x="3572163" y="6405996"/>
            <a:ext cx="5047674" cy="365125"/>
          </a:xfrm>
          <a:prstGeom prst="rect">
            <a:avLst/>
          </a:prstGeom>
        </p:spPr>
        <p:txBody>
          <a:bodyPr vert="horz" lIns="91440" tIns="45720" rIns="91440" bIns="45720" rtlCol="0" anchor="ctr"/>
          <a:lstStyle>
            <a:lvl1pPr algn="ctr">
              <a:defRPr sz="1200" i="1">
                <a:solidFill>
                  <a:schemeClr val="tx1"/>
                </a:solidFill>
              </a:defRPr>
            </a:lvl1pPr>
          </a:lstStyle>
          <a:p>
            <a:r>
              <a:rPr lang="en-US" dirty="0"/>
              <a:t>Research and Analysis for Insurance Professionals</a:t>
            </a:r>
          </a:p>
        </p:txBody>
      </p:sp>
      <p:sp>
        <p:nvSpPr>
          <p:cNvPr id="5" name="Slide Number Placeholder 5">
            <a:extLst>
              <a:ext uri="{FF2B5EF4-FFF2-40B4-BE49-F238E27FC236}">
                <a16:creationId xmlns:a16="http://schemas.microsoft.com/office/drawing/2014/main" id="{5566032D-1885-8467-4B9E-6B3C789F4626}"/>
              </a:ext>
            </a:extLst>
          </p:cNvPr>
          <p:cNvSpPr>
            <a:spLocks noGrp="1"/>
          </p:cNvSpPr>
          <p:nvPr>
            <p:ph type="sldNum" sz="quarter" idx="4"/>
          </p:nvPr>
        </p:nvSpPr>
        <p:spPr>
          <a:xfrm>
            <a:off x="8719421" y="6405996"/>
            <a:ext cx="2643616" cy="365125"/>
          </a:xfrm>
          <a:prstGeom prst="rect">
            <a:avLst/>
          </a:prstGeom>
        </p:spPr>
        <p:txBody>
          <a:bodyPr anchor="ctr"/>
          <a:lstStyle>
            <a:lvl1pPr>
              <a:defRPr sz="1200"/>
            </a:lvl1pPr>
          </a:lstStyle>
          <a:p>
            <a:pPr algn="r"/>
            <a:fld id="{43CE825B-6020-45B9-9704-EAB41EA1B55C}" type="slidenum">
              <a:rPr lang="en-US" smtClean="0"/>
              <a:pPr algn="r"/>
              <a:t>‹#›</a:t>
            </a:fld>
            <a:endParaRPr lang="en-US" dirty="0"/>
          </a:p>
        </p:txBody>
      </p:sp>
      <p:sp>
        <p:nvSpPr>
          <p:cNvPr id="6" name="Text Placeholder 13">
            <a:extLst>
              <a:ext uri="{FF2B5EF4-FFF2-40B4-BE49-F238E27FC236}">
                <a16:creationId xmlns:a16="http://schemas.microsoft.com/office/drawing/2014/main" id="{239AEB38-BE43-A4F8-776B-45CBCBA0AEA1}"/>
              </a:ext>
            </a:extLst>
          </p:cNvPr>
          <p:cNvSpPr>
            <a:spLocks noGrp="1"/>
          </p:cNvSpPr>
          <p:nvPr>
            <p:ph type="body" sz="quarter" idx="10" hasCustomPrompt="1"/>
          </p:nvPr>
        </p:nvSpPr>
        <p:spPr>
          <a:xfrm>
            <a:off x="838200" y="6405563"/>
            <a:ext cx="2634379" cy="365125"/>
          </a:xfrm>
        </p:spPr>
        <p:txBody>
          <a:bodyPr anchor="ctr">
            <a:normAutofit/>
          </a:bodyPr>
          <a:lstStyle>
            <a:lvl1pPr marL="0" indent="0">
              <a:buNone/>
              <a:defRPr lang="en-US" sz="800" kern="1200" dirty="0">
                <a:solidFill>
                  <a:schemeClr val="tx1"/>
                </a:solidFill>
                <a:latin typeface="+mn-lt"/>
                <a:ea typeface="+mn-ea"/>
                <a:cs typeface="+mn-cs"/>
              </a:defRPr>
            </a:lvl1pPr>
          </a:lstStyle>
          <a:p>
            <a:pPr lvl="0"/>
            <a:r>
              <a:rPr lang="en-US" dirty="0"/>
              <a:t>Source: </a:t>
            </a:r>
          </a:p>
        </p:txBody>
      </p:sp>
      <p:sp>
        <p:nvSpPr>
          <p:cNvPr id="10" name="Content Placeholder 2">
            <a:extLst>
              <a:ext uri="{FF2B5EF4-FFF2-40B4-BE49-F238E27FC236}">
                <a16:creationId xmlns:a16="http://schemas.microsoft.com/office/drawing/2014/main" id="{85CDCAE6-C82D-5F00-C871-A3AAD5F496DB}"/>
              </a:ext>
            </a:extLst>
          </p:cNvPr>
          <p:cNvSpPr>
            <a:spLocks noGrp="1"/>
          </p:cNvSpPr>
          <p:nvPr>
            <p:ph idx="18"/>
          </p:nvPr>
        </p:nvSpPr>
        <p:spPr>
          <a:xfrm>
            <a:off x="4411518" y="1665793"/>
            <a:ext cx="3378201" cy="4402498"/>
          </a:xfrm>
        </p:spPr>
        <p:txBody>
          <a:bodyPr wrap="square"/>
          <a:lstStyle>
            <a:lvl1pPr>
              <a:buClr>
                <a:schemeClr val="accent1"/>
              </a:buClr>
              <a:defRPr b="0" i="0">
                <a:solidFill>
                  <a:schemeClr val="tx1"/>
                </a:solidFill>
              </a:defRPr>
            </a:lvl1pPr>
            <a:lvl2pPr>
              <a:buClr>
                <a:schemeClr val="accent1"/>
              </a:buClr>
              <a:defRPr b="0" i="0">
                <a:solidFill>
                  <a:schemeClr val="tx1"/>
                </a:solidFill>
              </a:defRPr>
            </a:lvl2pPr>
            <a:lvl3pPr>
              <a:buClr>
                <a:schemeClr val="accent1"/>
              </a:buClr>
              <a:defRPr b="0" i="0">
                <a:solidFill>
                  <a:schemeClr val="tx1"/>
                </a:solidFill>
              </a:defRPr>
            </a:lvl3pPr>
            <a:lvl4pPr>
              <a:buClr>
                <a:schemeClr val="accent1"/>
              </a:buClr>
              <a:defRPr b="0" i="0">
                <a:solidFill>
                  <a:schemeClr val="tx1"/>
                </a:solidFill>
              </a:defRPr>
            </a:lvl4pPr>
            <a:lvl5pPr>
              <a:buClr>
                <a:schemeClr val="accent1"/>
              </a:buClr>
              <a:defRPr b="0" i="0">
                <a:solidFill>
                  <a:schemeClr val="tx1"/>
                </a:solidFill>
              </a:defRPr>
            </a:lvl5pPr>
            <a:lvl6pPr>
              <a:buClr>
                <a:srgbClr val="2A7DE1"/>
              </a:buClr>
              <a:defRPr>
                <a:solidFill>
                  <a:srgbClr val="3F403F"/>
                </a:solidFill>
              </a:defRPr>
            </a:lvl6pPr>
            <a:lvl7pPr>
              <a:buClr>
                <a:srgbClr val="2A7DE1"/>
              </a:buClr>
              <a:defRPr>
                <a:solidFill>
                  <a:srgbClr val="3F403F"/>
                </a:solidFill>
              </a:defRPr>
            </a:lvl7pPr>
            <a:lvl8pPr>
              <a:buClr>
                <a:srgbClr val="2A7DE1"/>
              </a:buClr>
              <a:defRPr>
                <a:solidFill>
                  <a:srgbClr val="3F403F"/>
                </a:solidFill>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a:extLst>
              <a:ext uri="{FF2B5EF4-FFF2-40B4-BE49-F238E27FC236}">
                <a16:creationId xmlns:a16="http://schemas.microsoft.com/office/drawing/2014/main" id="{8C131A6B-52A4-E6DB-BCBE-A18F035A2252}"/>
              </a:ext>
            </a:extLst>
          </p:cNvPr>
          <p:cNvSpPr>
            <a:spLocks noGrp="1"/>
          </p:cNvSpPr>
          <p:nvPr>
            <p:ph idx="19"/>
          </p:nvPr>
        </p:nvSpPr>
        <p:spPr>
          <a:xfrm>
            <a:off x="7984836" y="1665793"/>
            <a:ext cx="3378201" cy="4402498"/>
          </a:xfrm>
        </p:spPr>
        <p:txBody>
          <a:bodyPr wrap="square"/>
          <a:lstStyle>
            <a:lvl1pPr>
              <a:buClr>
                <a:schemeClr val="accent1"/>
              </a:buClr>
              <a:defRPr b="0" i="0">
                <a:solidFill>
                  <a:schemeClr val="tx1"/>
                </a:solidFill>
              </a:defRPr>
            </a:lvl1pPr>
            <a:lvl2pPr>
              <a:buClr>
                <a:schemeClr val="accent1"/>
              </a:buClr>
              <a:defRPr b="0" i="0">
                <a:solidFill>
                  <a:schemeClr val="tx1"/>
                </a:solidFill>
              </a:defRPr>
            </a:lvl2pPr>
            <a:lvl3pPr>
              <a:buClr>
                <a:schemeClr val="accent1"/>
              </a:buClr>
              <a:defRPr b="0" i="0">
                <a:solidFill>
                  <a:schemeClr val="tx1"/>
                </a:solidFill>
              </a:defRPr>
            </a:lvl3pPr>
            <a:lvl4pPr>
              <a:buClr>
                <a:schemeClr val="accent1"/>
              </a:buClr>
              <a:defRPr b="0" i="0">
                <a:solidFill>
                  <a:schemeClr val="tx1"/>
                </a:solidFill>
              </a:defRPr>
            </a:lvl4pPr>
            <a:lvl5pPr>
              <a:buClr>
                <a:schemeClr val="accent1"/>
              </a:buClr>
              <a:defRPr b="0" i="0">
                <a:solidFill>
                  <a:schemeClr val="tx1"/>
                </a:solidFill>
              </a:defRPr>
            </a:lvl5pPr>
            <a:lvl6pPr>
              <a:buClr>
                <a:srgbClr val="2A7DE1"/>
              </a:buClr>
              <a:defRPr>
                <a:solidFill>
                  <a:srgbClr val="3F403F"/>
                </a:solidFill>
              </a:defRPr>
            </a:lvl6pPr>
            <a:lvl7pPr>
              <a:buClr>
                <a:srgbClr val="2A7DE1"/>
              </a:buClr>
              <a:defRPr>
                <a:solidFill>
                  <a:srgbClr val="3F403F"/>
                </a:solidFill>
              </a:defRPr>
            </a:lvl7pPr>
            <a:lvl8pPr>
              <a:buClr>
                <a:srgbClr val="2A7DE1"/>
              </a:buClr>
              <a:defRPr>
                <a:solidFill>
                  <a:srgbClr val="3F403F"/>
                </a:solidFill>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54045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Header Prefer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1FF87-3F12-B716-C426-C956E6593DD9}"/>
              </a:ext>
            </a:extLst>
          </p:cNvPr>
          <p:cNvSpPr>
            <a:spLocks noGrp="1"/>
          </p:cNvSpPr>
          <p:nvPr>
            <p:ph type="title" hasCustomPrompt="1"/>
          </p:nvPr>
        </p:nvSpPr>
        <p:spPr>
          <a:xfrm>
            <a:off x="831850" y="2039012"/>
            <a:ext cx="10515600" cy="1333144"/>
          </a:xfrm>
        </p:spPr>
        <p:txBody>
          <a:bodyPr anchor="b"/>
          <a:lstStyle>
            <a:lvl1pPr>
              <a:defRPr sz="5400"/>
            </a:lvl1pPr>
          </a:lstStyle>
          <a:p>
            <a:r>
              <a:rPr lang="en-US" dirty="0"/>
              <a:t>New Section of the Report</a:t>
            </a:r>
          </a:p>
        </p:txBody>
      </p:sp>
      <p:sp>
        <p:nvSpPr>
          <p:cNvPr id="3" name="Text Placeholder 2">
            <a:extLst>
              <a:ext uri="{FF2B5EF4-FFF2-40B4-BE49-F238E27FC236}">
                <a16:creationId xmlns:a16="http://schemas.microsoft.com/office/drawing/2014/main" id="{FB6ED1FA-B6CF-FF3C-63AE-1832B27148E2}"/>
              </a:ext>
            </a:extLst>
          </p:cNvPr>
          <p:cNvSpPr>
            <a:spLocks noGrp="1"/>
          </p:cNvSpPr>
          <p:nvPr>
            <p:ph type="body" idx="1" hasCustomPrompt="1"/>
          </p:nvPr>
        </p:nvSpPr>
        <p:spPr>
          <a:xfrm>
            <a:off x="831850" y="3854153"/>
            <a:ext cx="10515600" cy="2235497"/>
          </a:xfrm>
        </p:spPr>
        <p:txBody>
          <a:bodyPr/>
          <a:lstStyle>
            <a:lvl1pPr marL="0" indent="0">
              <a:buNone/>
              <a:defRPr sz="2400" i="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Place text here with the major takeaway(s) from this section – what we want people to remember. Use sentences with punctuation.</a:t>
            </a:r>
          </a:p>
        </p:txBody>
      </p:sp>
      <p:pic>
        <p:nvPicPr>
          <p:cNvPr id="8" name="Picture 7">
            <a:extLst>
              <a:ext uri="{FF2B5EF4-FFF2-40B4-BE49-F238E27FC236}">
                <a16:creationId xmlns:a16="http://schemas.microsoft.com/office/drawing/2014/main" id="{7B27A553-4CF6-F354-AFB4-6D4F9A62A6E0}"/>
              </a:ext>
            </a:extLst>
          </p:cNvPr>
          <p:cNvPicPr>
            <a:picLocks noChangeAspect="1"/>
          </p:cNvPicPr>
          <p:nvPr userDrawn="1"/>
        </p:nvPicPr>
        <p:blipFill>
          <a:blip r:embed="rId2"/>
          <a:stretch>
            <a:fillRect/>
          </a:stretch>
        </p:blipFill>
        <p:spPr>
          <a:xfrm>
            <a:off x="2974577" y="136525"/>
            <a:ext cx="6242845" cy="1420491"/>
          </a:xfrm>
          <a:prstGeom prst="rect">
            <a:avLst/>
          </a:prstGeom>
        </p:spPr>
      </p:pic>
      <p:sp>
        <p:nvSpPr>
          <p:cNvPr id="4" name="Footer Placeholder 4">
            <a:extLst>
              <a:ext uri="{FF2B5EF4-FFF2-40B4-BE49-F238E27FC236}">
                <a16:creationId xmlns:a16="http://schemas.microsoft.com/office/drawing/2014/main" id="{7270DEF6-2B21-8C22-2AC9-2F1E62E39805}"/>
              </a:ext>
            </a:extLst>
          </p:cNvPr>
          <p:cNvSpPr>
            <a:spLocks noGrp="1"/>
          </p:cNvSpPr>
          <p:nvPr>
            <p:ph type="ftr" sz="quarter" idx="3"/>
          </p:nvPr>
        </p:nvSpPr>
        <p:spPr>
          <a:xfrm>
            <a:off x="3572163" y="6405996"/>
            <a:ext cx="5047674" cy="365125"/>
          </a:xfrm>
          <a:prstGeom prst="rect">
            <a:avLst/>
          </a:prstGeom>
        </p:spPr>
        <p:txBody>
          <a:bodyPr vert="horz" lIns="91440" tIns="45720" rIns="91440" bIns="45720" rtlCol="0" anchor="ctr"/>
          <a:lstStyle>
            <a:lvl1pPr algn="ctr">
              <a:defRPr sz="1200" i="1">
                <a:solidFill>
                  <a:schemeClr val="tx1"/>
                </a:solidFill>
              </a:defRPr>
            </a:lvl1pPr>
          </a:lstStyle>
          <a:p>
            <a:r>
              <a:rPr lang="en-US" dirty="0"/>
              <a:t>Research and Analysis for Insurance Professionals</a:t>
            </a:r>
          </a:p>
        </p:txBody>
      </p:sp>
      <p:sp>
        <p:nvSpPr>
          <p:cNvPr id="7" name="Slide Number Placeholder 5">
            <a:extLst>
              <a:ext uri="{FF2B5EF4-FFF2-40B4-BE49-F238E27FC236}">
                <a16:creationId xmlns:a16="http://schemas.microsoft.com/office/drawing/2014/main" id="{1C887740-6B51-4E38-DCE3-16CB86321B18}"/>
              </a:ext>
            </a:extLst>
          </p:cNvPr>
          <p:cNvSpPr>
            <a:spLocks noGrp="1"/>
          </p:cNvSpPr>
          <p:nvPr>
            <p:ph type="sldNum" sz="quarter" idx="4"/>
          </p:nvPr>
        </p:nvSpPr>
        <p:spPr>
          <a:xfrm>
            <a:off x="8719421" y="6405996"/>
            <a:ext cx="2643616" cy="365125"/>
          </a:xfrm>
          <a:prstGeom prst="rect">
            <a:avLst/>
          </a:prstGeom>
        </p:spPr>
        <p:txBody>
          <a:bodyPr anchor="ctr"/>
          <a:lstStyle>
            <a:lvl1pPr>
              <a:defRPr sz="1200"/>
            </a:lvl1pPr>
          </a:lstStyle>
          <a:p>
            <a:pPr algn="r"/>
            <a:fld id="{43CE825B-6020-45B9-9704-EAB41EA1B55C}" type="slidenum">
              <a:rPr lang="en-US" smtClean="0"/>
              <a:pPr algn="r"/>
              <a:t>‹#›</a:t>
            </a:fld>
            <a:endParaRPr lang="en-US" dirty="0"/>
          </a:p>
        </p:txBody>
      </p:sp>
      <p:sp>
        <p:nvSpPr>
          <p:cNvPr id="5" name="Text Placeholder 13">
            <a:extLst>
              <a:ext uri="{FF2B5EF4-FFF2-40B4-BE49-F238E27FC236}">
                <a16:creationId xmlns:a16="http://schemas.microsoft.com/office/drawing/2014/main" id="{1EFDCB76-495F-3F45-A0A3-11083F1B6976}"/>
              </a:ext>
            </a:extLst>
          </p:cNvPr>
          <p:cNvSpPr>
            <a:spLocks noGrp="1"/>
          </p:cNvSpPr>
          <p:nvPr>
            <p:ph type="body" sz="quarter" idx="10" hasCustomPrompt="1"/>
          </p:nvPr>
        </p:nvSpPr>
        <p:spPr>
          <a:xfrm>
            <a:off x="838200" y="6405563"/>
            <a:ext cx="2634379" cy="365125"/>
          </a:xfrm>
        </p:spPr>
        <p:txBody>
          <a:bodyPr anchor="ctr">
            <a:normAutofit/>
          </a:bodyPr>
          <a:lstStyle>
            <a:lvl1pPr marL="0" indent="0">
              <a:buNone/>
              <a:defRPr lang="en-US" sz="800" kern="1200" dirty="0">
                <a:solidFill>
                  <a:schemeClr val="tx1"/>
                </a:solidFill>
                <a:latin typeface="+mn-lt"/>
                <a:ea typeface="+mn-ea"/>
                <a:cs typeface="+mn-cs"/>
              </a:defRPr>
            </a:lvl1pPr>
          </a:lstStyle>
          <a:p>
            <a:pPr lvl="0"/>
            <a:r>
              <a:rPr lang="en-US" dirty="0"/>
              <a:t>Source: </a:t>
            </a:r>
          </a:p>
        </p:txBody>
      </p:sp>
    </p:spTree>
    <p:extLst>
      <p:ext uri="{BB962C8B-B14F-4D97-AF65-F5344CB8AC3E}">
        <p14:creationId xmlns:p14="http://schemas.microsoft.com/office/powerpoint/2010/main" val="3257671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1st Alterna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1FF87-3F12-B716-C426-C956E6593DD9}"/>
              </a:ext>
            </a:extLst>
          </p:cNvPr>
          <p:cNvSpPr>
            <a:spLocks noGrp="1"/>
          </p:cNvSpPr>
          <p:nvPr>
            <p:ph type="title" hasCustomPrompt="1"/>
          </p:nvPr>
        </p:nvSpPr>
        <p:spPr>
          <a:xfrm>
            <a:off x="831850" y="2039012"/>
            <a:ext cx="10515600" cy="1333144"/>
          </a:xfrm>
        </p:spPr>
        <p:txBody>
          <a:bodyPr anchor="b"/>
          <a:lstStyle>
            <a:lvl1pPr>
              <a:defRPr sz="5400"/>
            </a:lvl1pPr>
          </a:lstStyle>
          <a:p>
            <a:r>
              <a:rPr lang="en-US" dirty="0"/>
              <a:t>New Section of the Report</a:t>
            </a:r>
          </a:p>
        </p:txBody>
      </p:sp>
      <p:sp>
        <p:nvSpPr>
          <p:cNvPr id="3" name="Text Placeholder 2">
            <a:extLst>
              <a:ext uri="{FF2B5EF4-FFF2-40B4-BE49-F238E27FC236}">
                <a16:creationId xmlns:a16="http://schemas.microsoft.com/office/drawing/2014/main" id="{FB6ED1FA-B6CF-FF3C-63AE-1832B27148E2}"/>
              </a:ext>
            </a:extLst>
          </p:cNvPr>
          <p:cNvSpPr>
            <a:spLocks noGrp="1"/>
          </p:cNvSpPr>
          <p:nvPr>
            <p:ph type="body" idx="1" hasCustomPrompt="1"/>
          </p:nvPr>
        </p:nvSpPr>
        <p:spPr>
          <a:xfrm>
            <a:off x="831850" y="3854153"/>
            <a:ext cx="10515600" cy="2235497"/>
          </a:xfrm>
        </p:spPr>
        <p:txBody>
          <a:bodyPr/>
          <a:lstStyle>
            <a:lvl1pPr marL="0" indent="0">
              <a:buNone/>
              <a:defRPr sz="2400" i="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Place text here with the major takeaway(s) from this section – what we want people to remember. Use sentences with punctuation.</a:t>
            </a:r>
          </a:p>
        </p:txBody>
      </p:sp>
      <p:sp>
        <p:nvSpPr>
          <p:cNvPr id="4" name="Footer Placeholder 4">
            <a:extLst>
              <a:ext uri="{FF2B5EF4-FFF2-40B4-BE49-F238E27FC236}">
                <a16:creationId xmlns:a16="http://schemas.microsoft.com/office/drawing/2014/main" id="{7270DEF6-2B21-8C22-2AC9-2F1E62E39805}"/>
              </a:ext>
            </a:extLst>
          </p:cNvPr>
          <p:cNvSpPr>
            <a:spLocks noGrp="1"/>
          </p:cNvSpPr>
          <p:nvPr>
            <p:ph type="ftr" sz="quarter" idx="3"/>
          </p:nvPr>
        </p:nvSpPr>
        <p:spPr>
          <a:xfrm>
            <a:off x="3572163" y="6405996"/>
            <a:ext cx="5047674" cy="365125"/>
          </a:xfrm>
          <a:prstGeom prst="rect">
            <a:avLst/>
          </a:prstGeom>
        </p:spPr>
        <p:txBody>
          <a:bodyPr vert="horz" lIns="91440" tIns="45720" rIns="91440" bIns="45720" rtlCol="0" anchor="ctr"/>
          <a:lstStyle>
            <a:lvl1pPr algn="ctr">
              <a:defRPr sz="1200" i="1">
                <a:solidFill>
                  <a:schemeClr val="tx1"/>
                </a:solidFill>
              </a:defRPr>
            </a:lvl1pPr>
          </a:lstStyle>
          <a:p>
            <a:r>
              <a:rPr lang="en-US" dirty="0"/>
              <a:t>Research and Analysis for Insurance Professionals</a:t>
            </a:r>
          </a:p>
        </p:txBody>
      </p:sp>
      <p:sp>
        <p:nvSpPr>
          <p:cNvPr id="7" name="Slide Number Placeholder 5">
            <a:extLst>
              <a:ext uri="{FF2B5EF4-FFF2-40B4-BE49-F238E27FC236}">
                <a16:creationId xmlns:a16="http://schemas.microsoft.com/office/drawing/2014/main" id="{1C887740-6B51-4E38-DCE3-16CB86321B18}"/>
              </a:ext>
            </a:extLst>
          </p:cNvPr>
          <p:cNvSpPr>
            <a:spLocks noGrp="1"/>
          </p:cNvSpPr>
          <p:nvPr>
            <p:ph type="sldNum" sz="quarter" idx="4"/>
          </p:nvPr>
        </p:nvSpPr>
        <p:spPr>
          <a:xfrm>
            <a:off x="8719421" y="6405996"/>
            <a:ext cx="2643616" cy="365125"/>
          </a:xfrm>
          <a:prstGeom prst="rect">
            <a:avLst/>
          </a:prstGeom>
        </p:spPr>
        <p:txBody>
          <a:bodyPr anchor="ctr"/>
          <a:lstStyle>
            <a:lvl1pPr>
              <a:defRPr sz="1200"/>
            </a:lvl1pPr>
          </a:lstStyle>
          <a:p>
            <a:pPr algn="r"/>
            <a:fld id="{43CE825B-6020-45B9-9704-EAB41EA1B55C}" type="slidenum">
              <a:rPr lang="en-US" smtClean="0"/>
              <a:pPr algn="r"/>
              <a:t>‹#›</a:t>
            </a:fld>
            <a:endParaRPr lang="en-US" dirty="0"/>
          </a:p>
        </p:txBody>
      </p:sp>
      <p:pic>
        <p:nvPicPr>
          <p:cNvPr id="10" name="Picture 2">
            <a:extLst>
              <a:ext uri="{FF2B5EF4-FFF2-40B4-BE49-F238E27FC236}">
                <a16:creationId xmlns:a16="http://schemas.microsoft.com/office/drawing/2014/main" id="{E3B54851-EE2A-1503-AD90-57C52A7700D5}"/>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45142" b="39953"/>
          <a:stretch/>
        </p:blipFill>
        <p:spPr bwMode="auto">
          <a:xfrm>
            <a:off x="0" y="0"/>
            <a:ext cx="12192000" cy="155331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Diagram, engineering drawing&#10;&#10;Description automatically generated">
            <a:extLst>
              <a:ext uri="{FF2B5EF4-FFF2-40B4-BE49-F238E27FC236}">
                <a16:creationId xmlns:a16="http://schemas.microsoft.com/office/drawing/2014/main" id="{591555CF-D7D8-C352-04DC-DD607658A05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73277" y="0"/>
            <a:ext cx="6845445" cy="1553319"/>
          </a:xfrm>
          <a:prstGeom prst="rect">
            <a:avLst/>
          </a:prstGeom>
        </p:spPr>
      </p:pic>
      <p:sp>
        <p:nvSpPr>
          <p:cNvPr id="5" name="Text Placeholder 13">
            <a:extLst>
              <a:ext uri="{FF2B5EF4-FFF2-40B4-BE49-F238E27FC236}">
                <a16:creationId xmlns:a16="http://schemas.microsoft.com/office/drawing/2014/main" id="{6CD8BDCF-CFC9-F1AD-C45D-76F27A6903A3}"/>
              </a:ext>
            </a:extLst>
          </p:cNvPr>
          <p:cNvSpPr>
            <a:spLocks noGrp="1"/>
          </p:cNvSpPr>
          <p:nvPr>
            <p:ph type="body" sz="quarter" idx="10" hasCustomPrompt="1"/>
          </p:nvPr>
        </p:nvSpPr>
        <p:spPr>
          <a:xfrm>
            <a:off x="838200" y="6405563"/>
            <a:ext cx="2634379" cy="365125"/>
          </a:xfrm>
        </p:spPr>
        <p:txBody>
          <a:bodyPr anchor="ctr">
            <a:normAutofit/>
          </a:bodyPr>
          <a:lstStyle>
            <a:lvl1pPr marL="0" indent="0">
              <a:buNone/>
              <a:defRPr lang="en-US" sz="800" kern="1200" dirty="0">
                <a:solidFill>
                  <a:schemeClr val="tx1"/>
                </a:solidFill>
                <a:latin typeface="+mn-lt"/>
                <a:ea typeface="+mn-ea"/>
                <a:cs typeface="+mn-cs"/>
              </a:defRPr>
            </a:lvl1pPr>
          </a:lstStyle>
          <a:p>
            <a:pPr lvl="0"/>
            <a:r>
              <a:rPr lang="en-US" dirty="0"/>
              <a:t>Source: </a:t>
            </a:r>
          </a:p>
        </p:txBody>
      </p:sp>
    </p:spTree>
    <p:extLst>
      <p:ext uri="{BB962C8B-B14F-4D97-AF65-F5344CB8AC3E}">
        <p14:creationId xmlns:p14="http://schemas.microsoft.com/office/powerpoint/2010/main" val="1260093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image" Target="../media/image1.jpeg"/><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5">
                <a:lumMod val="5000"/>
                <a:lumOff val="95000"/>
              </a:schemeClr>
            </a:gs>
            <a:gs pos="74000">
              <a:schemeClr val="accent1">
                <a:lumMod val="20000"/>
                <a:lumOff val="80000"/>
              </a:schemeClr>
            </a:gs>
            <a:gs pos="83000">
              <a:schemeClr val="accent1">
                <a:lumMod val="20000"/>
                <a:lumOff val="80000"/>
              </a:schemeClr>
            </a:gs>
            <a:gs pos="100000">
              <a:schemeClr val="accent1">
                <a:lumMod val="20000"/>
                <a:lumOff val="80000"/>
              </a:schemeClr>
            </a:gs>
          </a:gsLst>
          <a:lin ang="5400000" scaled="1"/>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DC1B0B-CBCE-E303-DC5F-8A0F6635EEED}"/>
              </a:ext>
            </a:extLst>
          </p:cNvPr>
          <p:cNvSpPr>
            <a:spLocks noGrp="1"/>
          </p:cNvSpPr>
          <p:nvPr>
            <p:ph type="title"/>
          </p:nvPr>
        </p:nvSpPr>
        <p:spPr>
          <a:xfrm>
            <a:off x="838200" y="365125"/>
            <a:ext cx="10515600" cy="70629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8182B536-EB51-5E21-14DE-2213B10FE140}"/>
              </a:ext>
            </a:extLst>
          </p:cNvPr>
          <p:cNvSpPr>
            <a:spLocks noGrp="1"/>
          </p:cNvSpPr>
          <p:nvPr>
            <p:ph type="body" idx="1"/>
          </p:nvPr>
        </p:nvSpPr>
        <p:spPr>
          <a:xfrm>
            <a:off x="838200" y="1641987"/>
            <a:ext cx="10515600" cy="453497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2" descr="Assured Research, LLC">
            <a:extLst>
              <a:ext uri="{FF2B5EF4-FFF2-40B4-BE49-F238E27FC236}">
                <a16:creationId xmlns:a16="http://schemas.microsoft.com/office/drawing/2014/main" id="{FF74F8FB-2752-95F5-2AAF-FB77DFCFE1DA}"/>
              </a:ext>
            </a:extLst>
          </p:cNvPr>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11129963" y="265833"/>
            <a:ext cx="904875" cy="904875"/>
          </a:xfrm>
          <a:prstGeom prst="ellipse">
            <a:avLst/>
          </a:prstGeom>
          <a:noFill/>
          <a:ln w="12700">
            <a:solidFill>
              <a:schemeClr val="bg1"/>
            </a:solidFill>
          </a:ln>
          <a:effectLst>
            <a:outerShdw blurRad="203200" dist="38100" dir="2700000" algn="tl" rotWithShape="0">
              <a:prstClr val="black">
                <a:alpha val="22000"/>
              </a:prstClr>
            </a:outerShdw>
          </a:effectLst>
          <a:extLst>
            <a:ext uri="{909E8E84-426E-40DD-AFC4-6F175D3DCCD1}">
              <a14:hiddenFill xmlns:a14="http://schemas.microsoft.com/office/drawing/2010/main">
                <a:solidFill>
                  <a:srgbClr val="FFFFFF"/>
                </a:solidFill>
              </a14:hiddenFill>
            </a:ext>
          </a:extLst>
        </p:spPr>
      </p:pic>
      <p:sp>
        <p:nvSpPr>
          <p:cNvPr id="9" name="Footer Placeholder 4">
            <a:extLst>
              <a:ext uri="{FF2B5EF4-FFF2-40B4-BE49-F238E27FC236}">
                <a16:creationId xmlns:a16="http://schemas.microsoft.com/office/drawing/2014/main" id="{473E858A-793D-B4F9-7B5A-071943E05A12}"/>
              </a:ext>
            </a:extLst>
          </p:cNvPr>
          <p:cNvSpPr>
            <a:spLocks noGrp="1"/>
          </p:cNvSpPr>
          <p:nvPr>
            <p:ph type="ftr" sz="quarter" idx="3"/>
          </p:nvPr>
        </p:nvSpPr>
        <p:spPr>
          <a:xfrm>
            <a:off x="3572163" y="6405996"/>
            <a:ext cx="5047674" cy="365125"/>
          </a:xfrm>
          <a:prstGeom prst="rect">
            <a:avLst/>
          </a:prstGeom>
        </p:spPr>
        <p:txBody>
          <a:bodyPr vert="horz" lIns="91440" tIns="45720" rIns="91440" bIns="45720" rtlCol="0" anchor="ctr"/>
          <a:lstStyle>
            <a:lvl1pPr algn="ctr">
              <a:defRPr sz="1200" i="1">
                <a:solidFill>
                  <a:schemeClr val="tx1"/>
                </a:solidFill>
              </a:defRPr>
            </a:lvl1pPr>
          </a:lstStyle>
          <a:p>
            <a:r>
              <a:rPr lang="en-US" dirty="0"/>
              <a:t>Research and Analysis for Insurance and Investment Professionals</a:t>
            </a:r>
          </a:p>
        </p:txBody>
      </p:sp>
      <p:sp>
        <p:nvSpPr>
          <p:cNvPr id="10" name="Slide Number Placeholder 5">
            <a:extLst>
              <a:ext uri="{FF2B5EF4-FFF2-40B4-BE49-F238E27FC236}">
                <a16:creationId xmlns:a16="http://schemas.microsoft.com/office/drawing/2014/main" id="{C8E414D2-554F-A562-F4F3-46C0FA57C761}"/>
              </a:ext>
            </a:extLst>
          </p:cNvPr>
          <p:cNvSpPr>
            <a:spLocks noGrp="1"/>
          </p:cNvSpPr>
          <p:nvPr>
            <p:ph type="sldNum" sz="quarter" idx="4"/>
          </p:nvPr>
        </p:nvSpPr>
        <p:spPr>
          <a:xfrm>
            <a:off x="8719421" y="6405996"/>
            <a:ext cx="2643616" cy="365125"/>
          </a:xfrm>
          <a:prstGeom prst="rect">
            <a:avLst/>
          </a:prstGeom>
        </p:spPr>
        <p:txBody>
          <a:bodyPr anchor="ctr"/>
          <a:lstStyle>
            <a:lvl1pPr>
              <a:defRPr sz="1200"/>
            </a:lvl1pPr>
          </a:lstStyle>
          <a:p>
            <a:pPr algn="r"/>
            <a:fld id="{43CE825B-6020-45B9-9704-EAB41EA1B55C}" type="slidenum">
              <a:rPr lang="en-US" smtClean="0"/>
              <a:pPr algn="r"/>
              <a:t>‹#›</a:t>
            </a:fld>
            <a:endParaRPr lang="en-US" dirty="0"/>
          </a:p>
        </p:txBody>
      </p:sp>
    </p:spTree>
    <p:extLst>
      <p:ext uri="{BB962C8B-B14F-4D97-AF65-F5344CB8AC3E}">
        <p14:creationId xmlns:p14="http://schemas.microsoft.com/office/powerpoint/2010/main" val="420984253"/>
      </p:ext>
    </p:extLst>
  </p:cSld>
  <p:clrMap bg1="lt1" tx1="dk1" bg2="lt2" tx2="dk2" accent1="accent1" accent2="accent2" accent3="accent3" accent4="accent4" accent5="accent5" accent6="accent6" hlink="hlink" folHlink="folHlink"/>
  <p:sldLayoutIdLst>
    <p:sldLayoutId id="2147483650" r:id="rId1"/>
    <p:sldLayoutId id="2147483661" r:id="rId2"/>
    <p:sldLayoutId id="2147483663" r:id="rId3"/>
    <p:sldLayoutId id="2147483660" r:id="rId4"/>
    <p:sldLayoutId id="2147483669" r:id="rId5"/>
    <p:sldLayoutId id="2147483667" r:id="rId6"/>
    <p:sldLayoutId id="2147483668" r:id="rId7"/>
    <p:sldLayoutId id="2147483651" r:id="rId8"/>
    <p:sldLayoutId id="2147483662" r:id="rId9"/>
    <p:sldLayoutId id="2147483664" r:id="rId10"/>
    <p:sldLayoutId id="2147483665" r:id="rId11"/>
    <p:sldLayoutId id="2147483666" r:id="rId12"/>
    <p:sldLayoutId id="2147483653" r:id="rId13"/>
    <p:sldLayoutId id="2147483652" r:id="rId14"/>
    <p:sldLayoutId id="2147483654" r:id="rId15"/>
    <p:sldLayoutId id="2147483656" r:id="rId16"/>
    <p:sldLayoutId id="2147483657" r:id="rId17"/>
    <p:sldLayoutId id="2147483658" r:id="rId18"/>
    <p:sldLayoutId id="2147483659" r:id="rId19"/>
  </p:sldLayoutIdLst>
  <p:hf hdr="0" dt="0"/>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528" userDrawn="1">
          <p15:clr>
            <a:srgbClr val="F26B43"/>
          </p15:clr>
        </p15:guide>
        <p15:guide id="3" pos="715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chemeClr val="accent5">
                <a:lumMod val="5000"/>
                <a:lumOff val="95000"/>
              </a:schemeClr>
            </a:gs>
            <a:gs pos="74000">
              <a:schemeClr val="accent1">
                <a:lumMod val="20000"/>
                <a:lumOff val="80000"/>
              </a:schemeClr>
            </a:gs>
            <a:gs pos="83000">
              <a:schemeClr val="accent1">
                <a:lumMod val="20000"/>
                <a:lumOff val="80000"/>
              </a:schemeClr>
            </a:gs>
            <a:gs pos="100000">
              <a:schemeClr val="accent1">
                <a:lumMod val="20000"/>
                <a:lumOff val="80000"/>
              </a:schemeClr>
            </a:gs>
          </a:gsLst>
          <a:lin ang="5400000" scaled="1"/>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DC1B0B-CBCE-E303-DC5F-8A0F6635EEED}"/>
              </a:ext>
            </a:extLst>
          </p:cNvPr>
          <p:cNvSpPr>
            <a:spLocks noGrp="1"/>
          </p:cNvSpPr>
          <p:nvPr>
            <p:ph type="title"/>
          </p:nvPr>
        </p:nvSpPr>
        <p:spPr>
          <a:xfrm>
            <a:off x="838200" y="365125"/>
            <a:ext cx="10515600" cy="70629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8182B536-EB51-5E21-14DE-2213B10FE140}"/>
              </a:ext>
            </a:extLst>
          </p:cNvPr>
          <p:cNvSpPr>
            <a:spLocks noGrp="1"/>
          </p:cNvSpPr>
          <p:nvPr>
            <p:ph type="body" idx="1"/>
          </p:nvPr>
        </p:nvSpPr>
        <p:spPr>
          <a:xfrm>
            <a:off x="838200" y="1641987"/>
            <a:ext cx="10515600" cy="453497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2" descr="Assured Research, LLC">
            <a:extLst>
              <a:ext uri="{FF2B5EF4-FFF2-40B4-BE49-F238E27FC236}">
                <a16:creationId xmlns:a16="http://schemas.microsoft.com/office/drawing/2014/main" id="{FF74F8FB-2752-95F5-2AAF-FB77DFCFE1DA}"/>
              </a:ext>
            </a:extLst>
          </p:cNvPr>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11129963" y="265833"/>
            <a:ext cx="904875" cy="904875"/>
          </a:xfrm>
          <a:prstGeom prst="ellipse">
            <a:avLst/>
          </a:prstGeom>
          <a:noFill/>
          <a:ln w="12700">
            <a:solidFill>
              <a:schemeClr val="bg1"/>
            </a:solidFill>
          </a:ln>
          <a:effectLst>
            <a:outerShdw blurRad="203200" dist="38100" dir="2700000" algn="tl" rotWithShape="0">
              <a:prstClr val="black">
                <a:alpha val="22000"/>
              </a:prstClr>
            </a:outerShdw>
          </a:effectLst>
          <a:extLst>
            <a:ext uri="{909E8E84-426E-40DD-AFC4-6F175D3DCCD1}">
              <a14:hiddenFill xmlns:a14="http://schemas.microsoft.com/office/drawing/2010/main">
                <a:solidFill>
                  <a:srgbClr val="FFFFFF"/>
                </a:solidFill>
              </a14:hiddenFill>
            </a:ext>
          </a:extLst>
        </p:spPr>
      </p:pic>
      <p:sp>
        <p:nvSpPr>
          <p:cNvPr id="9" name="Footer Placeholder 4">
            <a:extLst>
              <a:ext uri="{FF2B5EF4-FFF2-40B4-BE49-F238E27FC236}">
                <a16:creationId xmlns:a16="http://schemas.microsoft.com/office/drawing/2014/main" id="{473E858A-793D-B4F9-7B5A-071943E05A12}"/>
              </a:ext>
            </a:extLst>
          </p:cNvPr>
          <p:cNvSpPr>
            <a:spLocks noGrp="1"/>
          </p:cNvSpPr>
          <p:nvPr>
            <p:ph type="ftr" sz="quarter" idx="3"/>
          </p:nvPr>
        </p:nvSpPr>
        <p:spPr>
          <a:xfrm>
            <a:off x="3572163" y="6405996"/>
            <a:ext cx="5047674" cy="365125"/>
          </a:xfrm>
          <a:prstGeom prst="rect">
            <a:avLst/>
          </a:prstGeom>
        </p:spPr>
        <p:txBody>
          <a:bodyPr vert="horz" lIns="91440" tIns="45720" rIns="91440" bIns="45720" rtlCol="0" anchor="ctr"/>
          <a:lstStyle>
            <a:lvl1pPr algn="ctr">
              <a:defRPr sz="1200" i="1">
                <a:solidFill>
                  <a:schemeClr val="tx1"/>
                </a:solidFill>
              </a:defRPr>
            </a:lvl1pPr>
          </a:lstStyle>
          <a:p>
            <a:r>
              <a:rPr lang="en-US" dirty="0"/>
              <a:t>Research and Analysis for Insurance and Investment Professionals</a:t>
            </a:r>
          </a:p>
        </p:txBody>
      </p:sp>
      <p:sp>
        <p:nvSpPr>
          <p:cNvPr id="10" name="Slide Number Placeholder 5">
            <a:extLst>
              <a:ext uri="{FF2B5EF4-FFF2-40B4-BE49-F238E27FC236}">
                <a16:creationId xmlns:a16="http://schemas.microsoft.com/office/drawing/2014/main" id="{C8E414D2-554F-A562-F4F3-46C0FA57C761}"/>
              </a:ext>
            </a:extLst>
          </p:cNvPr>
          <p:cNvSpPr>
            <a:spLocks noGrp="1"/>
          </p:cNvSpPr>
          <p:nvPr>
            <p:ph type="sldNum" sz="quarter" idx="4"/>
          </p:nvPr>
        </p:nvSpPr>
        <p:spPr>
          <a:xfrm>
            <a:off x="8719421" y="6405996"/>
            <a:ext cx="2643616" cy="365125"/>
          </a:xfrm>
          <a:prstGeom prst="rect">
            <a:avLst/>
          </a:prstGeom>
        </p:spPr>
        <p:txBody>
          <a:bodyPr anchor="ctr"/>
          <a:lstStyle>
            <a:lvl1pPr>
              <a:defRPr sz="1200"/>
            </a:lvl1pPr>
          </a:lstStyle>
          <a:p>
            <a:pPr algn="r"/>
            <a:fld id="{43CE825B-6020-45B9-9704-EAB41EA1B55C}" type="slidenum">
              <a:rPr lang="en-US" smtClean="0"/>
              <a:pPr algn="r"/>
              <a:t>‹#›</a:t>
            </a:fld>
            <a:endParaRPr lang="en-US" dirty="0"/>
          </a:p>
        </p:txBody>
      </p:sp>
    </p:spTree>
    <p:extLst>
      <p:ext uri="{BB962C8B-B14F-4D97-AF65-F5344CB8AC3E}">
        <p14:creationId xmlns:p14="http://schemas.microsoft.com/office/powerpoint/2010/main" val="276311466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Lst>
  <p:hf hdr="0" dt="0"/>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528">
          <p15:clr>
            <a:srgbClr val="F26B43"/>
          </p15:clr>
        </p15:guide>
        <p15:guide id="3" pos="715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5" Type="http://schemas.openxmlformats.org/officeDocument/2006/relationships/chart" Target="../charts/chart8.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12.emf"/><Relationship Id="rId7" Type="http://schemas.openxmlformats.org/officeDocument/2006/relationships/image" Target="../media/image27.png"/><Relationship Id="rId2" Type="http://schemas.openxmlformats.org/officeDocument/2006/relationships/package" Target="../embeddings/Microsoft_Excel_Macro-Enabled_Worksheet.xlsm"/><Relationship Id="rId1" Type="http://schemas.openxmlformats.org/officeDocument/2006/relationships/slideLayout" Target="../slideLayouts/slideLayout11.xml"/><Relationship Id="rId6" Type="http://schemas.openxmlformats.org/officeDocument/2006/relationships/customXml" Target="../ink/ink2.xml"/><Relationship Id="rId5" Type="http://schemas.openxmlformats.org/officeDocument/2006/relationships/image" Target="../media/image26.png"/><Relationship Id="rId4" Type="http://schemas.openxmlformats.org/officeDocument/2006/relationships/customXml" Target="../ink/ink1.xml"/><Relationship Id="rId9"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chart" Target="../charts/chart9.xml"/><Relationship Id="rId1" Type="http://schemas.openxmlformats.org/officeDocument/2006/relationships/slideLayout" Target="../slideLayouts/slideLayout11.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Excel_Macro-Enabled_Worksheet1.xlsm"/><Relationship Id="rId2" Type="http://schemas.openxmlformats.org/officeDocument/2006/relationships/image" Target="../media/image15.emf"/><Relationship Id="rId1" Type="http://schemas.openxmlformats.org/officeDocument/2006/relationships/slideLayout" Target="../slideLayouts/slideLayout4.xml"/><Relationship Id="rId4" Type="http://schemas.openxmlformats.org/officeDocument/2006/relationships/image" Target="../media/image16.emf"/></Relationships>
</file>

<file path=ppt/slides/_rels/slide16.xml.rels><?xml version="1.0" encoding="UTF-8" standalone="yes"?>
<Relationships xmlns="http://schemas.openxmlformats.org/package/2006/relationships"><Relationship Id="rId3" Type="http://schemas.openxmlformats.org/officeDocument/2006/relationships/package" Target="../embeddings/Microsoft_Excel_Macro-Enabled_Worksheet2.xlsm"/><Relationship Id="rId2" Type="http://schemas.openxmlformats.org/officeDocument/2006/relationships/image" Target="../media/image17.emf"/><Relationship Id="rId1" Type="http://schemas.openxmlformats.org/officeDocument/2006/relationships/slideLayout" Target="../slideLayouts/slideLayout4.xml"/><Relationship Id="rId6" Type="http://schemas.openxmlformats.org/officeDocument/2006/relationships/image" Target="../media/image36.png"/><Relationship Id="rId5" Type="http://schemas.openxmlformats.org/officeDocument/2006/relationships/customXml" Target="../ink/ink5.xml"/><Relationship Id="rId4" Type="http://schemas.openxmlformats.org/officeDocument/2006/relationships/image" Target="../media/image18.emf"/></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microsoft.com/office/2014/relationships/chartEx" Target="../charts/chartEx1.xml"/><Relationship Id="rId1" Type="http://schemas.openxmlformats.org/officeDocument/2006/relationships/slideLayout" Target="../slideLayouts/slideLayout11.xml"/><Relationship Id="rId5" Type="http://schemas.openxmlformats.org/officeDocument/2006/relationships/image" Target="../media/image38.png"/><Relationship Id="rId4" Type="http://schemas.openxmlformats.org/officeDocument/2006/relationships/customXml" Target="../ink/ink6.xml"/></Relationships>
</file>

<file path=ppt/slides/_rels/slide1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6.xml"/><Relationship Id="rId4" Type="http://schemas.openxmlformats.org/officeDocument/2006/relationships/chart" Target="../charts/char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microsoft.com/office/2014/relationships/chartEx" Target="../charts/chartEx2.xml"/><Relationship Id="rId1" Type="http://schemas.openxmlformats.org/officeDocument/2006/relationships/slideLayout" Target="../slideLayouts/slideLayout13.xml"/><Relationship Id="rId4" Type="http://schemas.openxmlformats.org/officeDocument/2006/relationships/chart" Target="../charts/chart13.xml"/></Relationships>
</file>

<file path=ppt/slides/_rels/slide22.xml.rels><?xml version="1.0" encoding="UTF-8" standalone="yes"?>
<Relationships xmlns="http://schemas.openxmlformats.org/package/2006/relationships"><Relationship Id="rId3" Type="http://schemas.openxmlformats.org/officeDocument/2006/relationships/image" Target="../media/image60.png"/><Relationship Id="rId2" Type="http://schemas.microsoft.com/office/2014/relationships/chartEx" Target="../charts/chartEx3.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5.xml"/><Relationship Id="rId4" Type="http://schemas.openxmlformats.org/officeDocument/2006/relationships/chart" Target="../charts/chart3.xml"/></Relationships>
</file>

<file path=ppt/slides/_rels/slide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44E3C-DAD4-16E8-DDF3-75D625DB75C8}"/>
              </a:ext>
            </a:extLst>
          </p:cNvPr>
          <p:cNvSpPr>
            <a:spLocks noGrp="1"/>
          </p:cNvSpPr>
          <p:nvPr>
            <p:ph type="title"/>
          </p:nvPr>
        </p:nvSpPr>
        <p:spPr/>
        <p:txBody>
          <a:bodyPr>
            <a:normAutofit/>
          </a:bodyPr>
          <a:lstStyle/>
          <a:p>
            <a:r>
              <a:rPr lang="en-US" sz="4000" dirty="0"/>
              <a:t>What’s on the Minds of Actuaries?</a:t>
            </a:r>
          </a:p>
        </p:txBody>
      </p:sp>
      <p:sp>
        <p:nvSpPr>
          <p:cNvPr id="3" name="Footer Placeholder 2">
            <a:extLst>
              <a:ext uri="{FF2B5EF4-FFF2-40B4-BE49-F238E27FC236}">
                <a16:creationId xmlns:a16="http://schemas.microsoft.com/office/drawing/2014/main" id="{19351331-6BC8-D1C5-4D8D-530FFF17FDB5}"/>
              </a:ext>
            </a:extLst>
          </p:cNvPr>
          <p:cNvSpPr>
            <a:spLocks noGrp="1"/>
          </p:cNvSpPr>
          <p:nvPr>
            <p:ph type="ftr" sz="quarter" idx="3"/>
          </p:nvPr>
        </p:nvSpPr>
        <p:spPr/>
        <p:txBody>
          <a:bodyPr/>
          <a:lstStyle/>
          <a:p>
            <a:r>
              <a:rPr lang="en-US" dirty="0"/>
              <a:t>Research and Analysis for Insurance Professionals</a:t>
            </a:r>
          </a:p>
        </p:txBody>
      </p:sp>
      <p:sp>
        <p:nvSpPr>
          <p:cNvPr id="4" name="Text Placeholder 3">
            <a:extLst>
              <a:ext uri="{FF2B5EF4-FFF2-40B4-BE49-F238E27FC236}">
                <a16:creationId xmlns:a16="http://schemas.microsoft.com/office/drawing/2014/main" id="{3897BFF9-6018-EB93-09F3-7AF8D6971D9C}"/>
              </a:ext>
            </a:extLst>
          </p:cNvPr>
          <p:cNvSpPr>
            <a:spLocks noGrp="1"/>
          </p:cNvSpPr>
          <p:nvPr>
            <p:ph type="body" sz="quarter" idx="11"/>
          </p:nvPr>
        </p:nvSpPr>
        <p:spPr/>
        <p:txBody>
          <a:bodyPr>
            <a:normAutofit lnSpcReduction="10000"/>
          </a:bodyPr>
          <a:lstStyle/>
          <a:p>
            <a:r>
              <a:rPr lang="en-US" dirty="0"/>
              <a:t>Presented by Bill Wilt (Assured Research) and Mike Angelina (Maguire Academy of Insurance and Risk Management, Saint Joseph’s University</a:t>
            </a:r>
          </a:p>
        </p:txBody>
      </p:sp>
      <p:sp>
        <p:nvSpPr>
          <p:cNvPr id="5" name="Text Placeholder 4">
            <a:extLst>
              <a:ext uri="{FF2B5EF4-FFF2-40B4-BE49-F238E27FC236}">
                <a16:creationId xmlns:a16="http://schemas.microsoft.com/office/drawing/2014/main" id="{1666B49A-0DD1-C7D8-9293-E5CE7A38F7D6}"/>
              </a:ext>
            </a:extLst>
          </p:cNvPr>
          <p:cNvSpPr>
            <a:spLocks noGrp="1"/>
          </p:cNvSpPr>
          <p:nvPr>
            <p:ph type="body" sz="quarter" idx="12"/>
          </p:nvPr>
        </p:nvSpPr>
        <p:spPr/>
        <p:txBody>
          <a:bodyPr/>
          <a:lstStyle/>
          <a:p>
            <a:r>
              <a:rPr lang="en-US" dirty="0"/>
              <a:t>September 9, 2024</a:t>
            </a:r>
          </a:p>
        </p:txBody>
      </p:sp>
    </p:spTree>
    <p:extLst>
      <p:ext uri="{BB962C8B-B14F-4D97-AF65-F5344CB8AC3E}">
        <p14:creationId xmlns:p14="http://schemas.microsoft.com/office/powerpoint/2010/main" val="380484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2E1CA-D551-A3E6-3C96-BACE6D754298}"/>
              </a:ext>
            </a:extLst>
          </p:cNvPr>
          <p:cNvSpPr>
            <a:spLocks noGrp="1"/>
          </p:cNvSpPr>
          <p:nvPr>
            <p:ph type="title"/>
          </p:nvPr>
        </p:nvSpPr>
        <p:spPr/>
        <p:txBody>
          <a:bodyPr/>
          <a:lstStyle/>
          <a:p>
            <a:r>
              <a:rPr lang="en-US" dirty="0"/>
              <a:t>Commercial Auto Liability: Change in ULRs CY23 – CY22</a:t>
            </a:r>
          </a:p>
        </p:txBody>
      </p:sp>
      <p:sp>
        <p:nvSpPr>
          <p:cNvPr id="4" name="Footer Placeholder 3">
            <a:extLst>
              <a:ext uri="{FF2B5EF4-FFF2-40B4-BE49-F238E27FC236}">
                <a16:creationId xmlns:a16="http://schemas.microsoft.com/office/drawing/2014/main" id="{968C4975-668D-CC62-6F15-19127CAED62C}"/>
              </a:ext>
            </a:extLst>
          </p:cNvPr>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Arial"/>
                <a:ea typeface="+mn-ea"/>
                <a:cs typeface="+mn-cs"/>
              </a:rPr>
              <a:t>Research and Analysis for Insurance Professionals</a:t>
            </a:r>
          </a:p>
        </p:txBody>
      </p:sp>
      <p:sp>
        <p:nvSpPr>
          <p:cNvPr id="5" name="Slide Number Placeholder 4">
            <a:extLst>
              <a:ext uri="{FF2B5EF4-FFF2-40B4-BE49-F238E27FC236}">
                <a16:creationId xmlns:a16="http://schemas.microsoft.com/office/drawing/2014/main" id="{F17BAC8E-4008-2D0B-FAF7-54AE48E8F64F}"/>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CE825B-6020-45B9-9704-EAB41EA1B55C}"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ext Placeholder 5">
            <a:extLst>
              <a:ext uri="{FF2B5EF4-FFF2-40B4-BE49-F238E27FC236}">
                <a16:creationId xmlns:a16="http://schemas.microsoft.com/office/drawing/2014/main" id="{95FF3384-80CF-BECF-1828-768F40F67275}"/>
              </a:ext>
            </a:extLst>
          </p:cNvPr>
          <p:cNvSpPr>
            <a:spLocks noGrp="1"/>
          </p:cNvSpPr>
          <p:nvPr>
            <p:ph type="body" sz="quarter" idx="10"/>
          </p:nvPr>
        </p:nvSpPr>
        <p:spPr/>
        <p:txBody>
          <a:bodyPr/>
          <a:lstStyle/>
          <a:p>
            <a:r>
              <a:rPr lang="en-US" dirty="0"/>
              <a:t>Source: ©2024 S&amp;P Global Market Intelligence, Assured Research</a:t>
            </a:r>
          </a:p>
        </p:txBody>
      </p:sp>
      <p:sp>
        <p:nvSpPr>
          <p:cNvPr id="17" name="TextBox 16">
            <a:extLst>
              <a:ext uri="{FF2B5EF4-FFF2-40B4-BE49-F238E27FC236}">
                <a16:creationId xmlns:a16="http://schemas.microsoft.com/office/drawing/2014/main" id="{015A8442-2136-D01D-3B2C-DAA5A5592075}"/>
              </a:ext>
            </a:extLst>
          </p:cNvPr>
          <p:cNvSpPr txBox="1"/>
          <p:nvPr/>
        </p:nvSpPr>
        <p:spPr>
          <a:xfrm>
            <a:off x="4588478" y="1589518"/>
            <a:ext cx="2392823" cy="3970318"/>
          </a:xfrm>
          <a:prstGeom prst="rect">
            <a:avLst/>
          </a:prstGeom>
          <a:solidFill>
            <a:schemeClr val="tx2">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Arial"/>
                <a:ea typeface="+mn-ea"/>
                <a:cs typeface="+mn-cs"/>
              </a:rPr>
              <a:t>It’d be tough be put a positive spin on anything CAL-related. Our reserving work pointed to a $5.4 bil. deficiency with 5-6 points of ULR shortfall on AYs 22-23. </a:t>
            </a:r>
            <a:r>
              <a:rPr kumimoji="0" lang="en-US" sz="1800" b="1" i="1" u="none" strike="noStrike" kern="1200" cap="none" spc="0" normalizeH="0" baseline="0" noProof="0" dirty="0">
                <a:ln>
                  <a:noFill/>
                </a:ln>
                <a:solidFill>
                  <a:prstClr val="black"/>
                </a:solidFill>
                <a:effectLst/>
                <a:uLnTx/>
                <a:uFillTx/>
                <a:latin typeface="Arial"/>
                <a:ea typeface="+mn-ea"/>
                <a:cs typeface="+mn-cs"/>
              </a:rPr>
              <a:t>Companies writing 70% of CAL premium reported adverse development on AY22 in CY23!</a:t>
            </a:r>
          </a:p>
        </p:txBody>
      </p:sp>
      <p:pic>
        <p:nvPicPr>
          <p:cNvPr id="3" name="Picture 2">
            <a:extLst>
              <a:ext uri="{FF2B5EF4-FFF2-40B4-BE49-F238E27FC236}">
                <a16:creationId xmlns:a16="http://schemas.microsoft.com/office/drawing/2014/main" id="{32BDD481-4504-985F-0780-C8DCF737CA64}"/>
              </a:ext>
            </a:extLst>
          </p:cNvPr>
          <p:cNvPicPr>
            <a:picLocks noChangeAspect="1"/>
          </p:cNvPicPr>
          <p:nvPr/>
        </p:nvPicPr>
        <p:blipFill>
          <a:blip r:embed="rId2"/>
          <a:stretch>
            <a:fillRect/>
          </a:stretch>
        </p:blipFill>
        <p:spPr>
          <a:xfrm>
            <a:off x="798683" y="1247182"/>
            <a:ext cx="3579975" cy="2465994"/>
          </a:xfrm>
          <a:prstGeom prst="rect">
            <a:avLst/>
          </a:prstGeom>
        </p:spPr>
      </p:pic>
      <p:pic>
        <p:nvPicPr>
          <p:cNvPr id="8" name="Picture 7">
            <a:extLst>
              <a:ext uri="{FF2B5EF4-FFF2-40B4-BE49-F238E27FC236}">
                <a16:creationId xmlns:a16="http://schemas.microsoft.com/office/drawing/2014/main" id="{30B69AD8-29C4-B4D6-3255-E6531F39E267}"/>
              </a:ext>
            </a:extLst>
          </p:cNvPr>
          <p:cNvPicPr>
            <a:picLocks noChangeAspect="1"/>
          </p:cNvPicPr>
          <p:nvPr/>
        </p:nvPicPr>
        <p:blipFill>
          <a:blip r:embed="rId3"/>
          <a:stretch>
            <a:fillRect/>
          </a:stretch>
        </p:blipFill>
        <p:spPr>
          <a:xfrm>
            <a:off x="7191121" y="1256084"/>
            <a:ext cx="3567052" cy="2457092"/>
          </a:xfrm>
          <a:prstGeom prst="rect">
            <a:avLst/>
          </a:prstGeom>
        </p:spPr>
      </p:pic>
      <p:sp>
        <p:nvSpPr>
          <p:cNvPr id="19" name="TextBox 18">
            <a:extLst>
              <a:ext uri="{FF2B5EF4-FFF2-40B4-BE49-F238E27FC236}">
                <a16:creationId xmlns:a16="http://schemas.microsoft.com/office/drawing/2014/main" id="{27135330-43B0-BA89-97FA-5DCE1750C8F6}"/>
              </a:ext>
            </a:extLst>
          </p:cNvPr>
          <p:cNvSpPr txBox="1"/>
          <p:nvPr/>
        </p:nvSpPr>
        <p:spPr>
          <a:xfrm>
            <a:off x="2084542" y="2866540"/>
            <a:ext cx="73180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AY19</a:t>
            </a:r>
          </a:p>
        </p:txBody>
      </p:sp>
      <p:sp>
        <p:nvSpPr>
          <p:cNvPr id="20" name="TextBox 19">
            <a:extLst>
              <a:ext uri="{FF2B5EF4-FFF2-40B4-BE49-F238E27FC236}">
                <a16:creationId xmlns:a16="http://schemas.microsoft.com/office/drawing/2014/main" id="{95C85F99-338E-0AF0-40E9-9F07243E375A}"/>
              </a:ext>
            </a:extLst>
          </p:cNvPr>
          <p:cNvSpPr txBox="1"/>
          <p:nvPr/>
        </p:nvSpPr>
        <p:spPr>
          <a:xfrm>
            <a:off x="8673239" y="2867033"/>
            <a:ext cx="73180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AY20</a:t>
            </a:r>
          </a:p>
        </p:txBody>
      </p:sp>
      <p:pic>
        <p:nvPicPr>
          <p:cNvPr id="9" name="Picture 8">
            <a:extLst>
              <a:ext uri="{FF2B5EF4-FFF2-40B4-BE49-F238E27FC236}">
                <a16:creationId xmlns:a16="http://schemas.microsoft.com/office/drawing/2014/main" id="{53B7B09C-0DA1-44D2-F67C-AC9A3A720F71}"/>
              </a:ext>
            </a:extLst>
          </p:cNvPr>
          <p:cNvPicPr>
            <a:picLocks noChangeAspect="1"/>
          </p:cNvPicPr>
          <p:nvPr/>
        </p:nvPicPr>
        <p:blipFill>
          <a:blip r:embed="rId4"/>
          <a:stretch>
            <a:fillRect/>
          </a:stretch>
        </p:blipFill>
        <p:spPr>
          <a:xfrm>
            <a:off x="798683" y="3826156"/>
            <a:ext cx="3579975" cy="2465994"/>
          </a:xfrm>
          <a:prstGeom prst="rect">
            <a:avLst/>
          </a:prstGeom>
        </p:spPr>
      </p:pic>
      <p:sp>
        <p:nvSpPr>
          <p:cNvPr id="22" name="TextBox 21">
            <a:extLst>
              <a:ext uri="{FF2B5EF4-FFF2-40B4-BE49-F238E27FC236}">
                <a16:creationId xmlns:a16="http://schemas.microsoft.com/office/drawing/2014/main" id="{3BB5B6FF-2520-2C8C-F8E1-36019E660520}"/>
              </a:ext>
            </a:extLst>
          </p:cNvPr>
          <p:cNvSpPr txBox="1"/>
          <p:nvPr/>
        </p:nvSpPr>
        <p:spPr>
          <a:xfrm>
            <a:off x="2084541" y="5467503"/>
            <a:ext cx="73180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AY21</a:t>
            </a:r>
          </a:p>
        </p:txBody>
      </p:sp>
      <p:graphicFrame>
        <p:nvGraphicFramePr>
          <p:cNvPr id="10" name="Chart 9">
            <a:extLst>
              <a:ext uri="{FF2B5EF4-FFF2-40B4-BE49-F238E27FC236}">
                <a16:creationId xmlns:a16="http://schemas.microsoft.com/office/drawing/2014/main" id="{FEF88D29-B809-4E19-95D3-B8C2E3F9DBD3}"/>
              </a:ext>
            </a:extLst>
          </p:cNvPr>
          <p:cNvGraphicFramePr>
            <a:graphicFrameLocks/>
          </p:cNvGraphicFramePr>
          <p:nvPr/>
        </p:nvGraphicFramePr>
        <p:xfrm>
          <a:off x="7191121" y="3835497"/>
          <a:ext cx="3563498" cy="2457092"/>
        </p:xfrm>
        <a:graphic>
          <a:graphicData uri="http://schemas.openxmlformats.org/drawingml/2006/chart">
            <c:chart xmlns:c="http://schemas.openxmlformats.org/drawingml/2006/chart" xmlns:r="http://schemas.openxmlformats.org/officeDocument/2006/relationships" r:id="rId5"/>
          </a:graphicData>
        </a:graphic>
      </p:graphicFrame>
      <p:sp>
        <p:nvSpPr>
          <p:cNvPr id="24" name="TextBox 23">
            <a:extLst>
              <a:ext uri="{FF2B5EF4-FFF2-40B4-BE49-F238E27FC236}">
                <a16:creationId xmlns:a16="http://schemas.microsoft.com/office/drawing/2014/main" id="{0D049681-3224-71FF-5FBC-16D3A67D3242}"/>
              </a:ext>
            </a:extLst>
          </p:cNvPr>
          <p:cNvSpPr txBox="1"/>
          <p:nvPr/>
        </p:nvSpPr>
        <p:spPr>
          <a:xfrm>
            <a:off x="8673238" y="5375170"/>
            <a:ext cx="73180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AY22</a:t>
            </a:r>
          </a:p>
        </p:txBody>
      </p:sp>
    </p:spTree>
    <p:extLst>
      <p:ext uri="{BB962C8B-B14F-4D97-AF65-F5344CB8AC3E}">
        <p14:creationId xmlns:p14="http://schemas.microsoft.com/office/powerpoint/2010/main" val="2716838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2D450-357D-02AD-9A0B-3EE67D598667}"/>
              </a:ext>
            </a:extLst>
          </p:cNvPr>
          <p:cNvSpPr>
            <a:spLocks noGrp="1"/>
          </p:cNvSpPr>
          <p:nvPr>
            <p:ph type="title"/>
          </p:nvPr>
        </p:nvSpPr>
        <p:spPr/>
        <p:txBody>
          <a:bodyPr/>
          <a:lstStyle/>
          <a:p>
            <a:r>
              <a:rPr lang="en-US" dirty="0"/>
              <a:t>Reserve Adequacy</a:t>
            </a:r>
          </a:p>
        </p:txBody>
      </p:sp>
      <p:sp>
        <p:nvSpPr>
          <p:cNvPr id="3" name="Text Placeholder 2">
            <a:extLst>
              <a:ext uri="{FF2B5EF4-FFF2-40B4-BE49-F238E27FC236}">
                <a16:creationId xmlns:a16="http://schemas.microsoft.com/office/drawing/2014/main" id="{7FAB4669-85E7-A36C-F7E4-8652822C1901}"/>
              </a:ext>
            </a:extLst>
          </p:cNvPr>
          <p:cNvSpPr>
            <a:spLocks noGrp="1"/>
          </p:cNvSpPr>
          <p:nvPr>
            <p:ph type="body" idx="1"/>
          </p:nvPr>
        </p:nvSpPr>
        <p:spPr/>
        <p:txBody>
          <a:bodyPr>
            <a:normAutofit/>
          </a:bodyPr>
          <a:lstStyle/>
          <a:p>
            <a:r>
              <a:rPr lang="en-US" dirty="0"/>
              <a:t>The P/C industry has released reserves for 18 (!) consecutive years. The sum total of released reserves is $154 bil. or about 1.6 loss ratio points (industrywide).</a:t>
            </a:r>
          </a:p>
          <a:p>
            <a:endParaRPr lang="en-US" dirty="0"/>
          </a:p>
          <a:p>
            <a:r>
              <a:rPr lang="en-US" dirty="0"/>
              <a:t>But cracks are beginning to emerge!</a:t>
            </a:r>
          </a:p>
        </p:txBody>
      </p:sp>
      <p:sp>
        <p:nvSpPr>
          <p:cNvPr id="4" name="Footer Placeholder 3">
            <a:extLst>
              <a:ext uri="{FF2B5EF4-FFF2-40B4-BE49-F238E27FC236}">
                <a16:creationId xmlns:a16="http://schemas.microsoft.com/office/drawing/2014/main" id="{F390A67A-739F-A363-083B-DCB9BC14E2E7}"/>
              </a:ext>
            </a:extLst>
          </p:cNvPr>
          <p:cNvSpPr>
            <a:spLocks noGrp="1"/>
          </p:cNvSpPr>
          <p:nvPr>
            <p:ph type="ftr" sz="quarter" idx="3"/>
          </p:nvPr>
        </p:nvSpPr>
        <p:spPr/>
        <p:txBody>
          <a:bodyPr/>
          <a:lstStyle/>
          <a:p>
            <a:r>
              <a:rPr lang="en-US" dirty="0"/>
              <a:t>Research and Analysis for Insurance Professionals</a:t>
            </a:r>
          </a:p>
        </p:txBody>
      </p:sp>
      <p:sp>
        <p:nvSpPr>
          <p:cNvPr id="5" name="Slide Number Placeholder 4">
            <a:extLst>
              <a:ext uri="{FF2B5EF4-FFF2-40B4-BE49-F238E27FC236}">
                <a16:creationId xmlns:a16="http://schemas.microsoft.com/office/drawing/2014/main" id="{A0F71547-DAF8-85E0-7CD6-2BFAD97ABFF7}"/>
              </a:ext>
            </a:extLst>
          </p:cNvPr>
          <p:cNvSpPr>
            <a:spLocks noGrp="1"/>
          </p:cNvSpPr>
          <p:nvPr>
            <p:ph type="sldNum" sz="quarter" idx="4"/>
          </p:nvPr>
        </p:nvSpPr>
        <p:spPr/>
        <p:txBody>
          <a:bodyPr/>
          <a:lstStyle/>
          <a:p>
            <a:pPr algn="r"/>
            <a:fld id="{43CE825B-6020-45B9-9704-EAB41EA1B55C}" type="slidenum">
              <a:rPr lang="en-US" smtClean="0"/>
              <a:pPr algn="r"/>
              <a:t>11</a:t>
            </a:fld>
            <a:endParaRPr lang="en-US" dirty="0"/>
          </a:p>
        </p:txBody>
      </p:sp>
    </p:spTree>
    <p:extLst>
      <p:ext uri="{BB962C8B-B14F-4D97-AF65-F5344CB8AC3E}">
        <p14:creationId xmlns:p14="http://schemas.microsoft.com/office/powerpoint/2010/main" val="3591077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17F6F-3B0B-E421-BCAE-2608ECB285DD}"/>
              </a:ext>
            </a:extLst>
          </p:cNvPr>
          <p:cNvSpPr>
            <a:spLocks noGrp="1"/>
          </p:cNvSpPr>
          <p:nvPr>
            <p:ph type="title"/>
          </p:nvPr>
        </p:nvSpPr>
        <p:spPr/>
        <p:txBody>
          <a:bodyPr/>
          <a:lstStyle/>
          <a:p>
            <a:r>
              <a:rPr lang="en-US" dirty="0"/>
              <a:t>P&amp;C Loss Reserves: Keep Calm and Carry On</a:t>
            </a:r>
          </a:p>
        </p:txBody>
      </p:sp>
      <p:sp>
        <p:nvSpPr>
          <p:cNvPr id="3" name="Footer Placeholder 2">
            <a:extLst>
              <a:ext uri="{FF2B5EF4-FFF2-40B4-BE49-F238E27FC236}">
                <a16:creationId xmlns:a16="http://schemas.microsoft.com/office/drawing/2014/main" id="{CC8202DE-FE26-664F-3757-EBC8E253EFFE}"/>
              </a:ext>
            </a:extLst>
          </p:cNvPr>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Arial"/>
                <a:ea typeface="+mn-ea"/>
                <a:cs typeface="+mn-cs"/>
              </a:rPr>
              <a:t>Research and Analysis for Insurance Professionals</a:t>
            </a:r>
          </a:p>
        </p:txBody>
      </p:sp>
      <p:sp>
        <p:nvSpPr>
          <p:cNvPr id="4" name="Slide Number Placeholder 3">
            <a:extLst>
              <a:ext uri="{FF2B5EF4-FFF2-40B4-BE49-F238E27FC236}">
                <a16:creationId xmlns:a16="http://schemas.microsoft.com/office/drawing/2014/main" id="{CD7404E9-1F21-6D59-9A5C-F0704C424A10}"/>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CE825B-6020-45B9-9704-EAB41EA1B55C}"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Text Placeholder 4">
            <a:extLst>
              <a:ext uri="{FF2B5EF4-FFF2-40B4-BE49-F238E27FC236}">
                <a16:creationId xmlns:a16="http://schemas.microsoft.com/office/drawing/2014/main" id="{C4C534CF-F3A2-7127-F16C-D4C1D64EBCC5}"/>
              </a:ext>
            </a:extLst>
          </p:cNvPr>
          <p:cNvSpPr>
            <a:spLocks noGrp="1"/>
          </p:cNvSpPr>
          <p:nvPr>
            <p:ph type="body" sz="quarter" idx="10"/>
          </p:nvPr>
        </p:nvSpPr>
        <p:spPr/>
        <p:txBody>
          <a:bodyPr/>
          <a:lstStyle/>
          <a:p>
            <a:r>
              <a:rPr lang="en-US" dirty="0"/>
              <a:t>Source: ©2024 S&amp;P Global Market Intelligence, Assured Research</a:t>
            </a:r>
          </a:p>
        </p:txBody>
      </p:sp>
      <p:sp>
        <p:nvSpPr>
          <p:cNvPr id="7" name="Text Placeholder 6">
            <a:extLst>
              <a:ext uri="{FF2B5EF4-FFF2-40B4-BE49-F238E27FC236}">
                <a16:creationId xmlns:a16="http://schemas.microsoft.com/office/drawing/2014/main" id="{49490C53-E99F-004E-43DF-FC9F8941C706}"/>
              </a:ext>
            </a:extLst>
          </p:cNvPr>
          <p:cNvSpPr>
            <a:spLocks noGrp="1"/>
          </p:cNvSpPr>
          <p:nvPr>
            <p:ph type="body" sz="quarter" idx="12"/>
          </p:nvPr>
        </p:nvSpPr>
        <p:spPr>
          <a:xfrm>
            <a:off x="8280875" y="1235641"/>
            <a:ext cx="2955216" cy="4933665"/>
          </a:xfrm>
        </p:spPr>
        <p:txBody>
          <a:bodyPr/>
          <a:lstStyle/>
          <a:p>
            <a:r>
              <a:rPr lang="en-US" dirty="0"/>
              <a:t>We estimate the industry’s carried reserves on accident years (“AY”s) 2014-2023 are redundant by about $11.7 billion, or 1.4% of carried reserves (for loss + defense and cost containment, or L&amp;DCC).That’s about ½ the redundancy we’ve pointed to each of the past three years.</a:t>
            </a:r>
          </a:p>
          <a:p>
            <a:endParaRPr lang="en-US" dirty="0"/>
          </a:p>
          <a:p>
            <a:r>
              <a:rPr lang="en-US" dirty="0"/>
              <a:t>Our work doesn’t include analysis of years or liabilities prior to 2014 and we’re not attempting to account for any of the mass tort actions currently in various stages of legal development (oftentimes with bankrupted corporate entities).</a:t>
            </a:r>
          </a:p>
          <a:p>
            <a:endParaRPr lang="en-US" dirty="0"/>
          </a:p>
          <a:p>
            <a:endParaRPr lang="en-US" dirty="0"/>
          </a:p>
        </p:txBody>
      </p:sp>
      <p:graphicFrame>
        <p:nvGraphicFramePr>
          <p:cNvPr id="10" name="Object 9">
            <a:extLst>
              <a:ext uri="{FF2B5EF4-FFF2-40B4-BE49-F238E27FC236}">
                <a16:creationId xmlns:a16="http://schemas.microsoft.com/office/drawing/2014/main" id="{D018FE23-D841-C0CB-CEAB-D03C68587A98}"/>
              </a:ext>
            </a:extLst>
          </p:cNvPr>
          <p:cNvGraphicFramePr>
            <a:graphicFrameLocks noChangeAspect="1"/>
          </p:cNvGraphicFramePr>
          <p:nvPr>
            <p:extLst>
              <p:ext uri="{D42A27DB-BD31-4B8C-83A1-F6EECF244321}">
                <p14:modId xmlns:p14="http://schemas.microsoft.com/office/powerpoint/2010/main" val="2402470595"/>
              </p:ext>
            </p:extLst>
          </p:nvPr>
        </p:nvGraphicFramePr>
        <p:xfrm>
          <a:off x="955909" y="866599"/>
          <a:ext cx="6100985" cy="5420619"/>
        </p:xfrm>
        <a:graphic>
          <a:graphicData uri="http://schemas.openxmlformats.org/presentationml/2006/ole">
            <mc:AlternateContent xmlns:mc="http://schemas.openxmlformats.org/markup-compatibility/2006">
              <mc:Choice xmlns:v="urn:schemas-microsoft-com:vml" Requires="v">
                <p:oleObj name="Macro-Enabled Worksheet" r:id="rId2" imgW="5210171" imgH="4629150" progId="Excel.SheetMacroEnabled.12">
                  <p:embed/>
                </p:oleObj>
              </mc:Choice>
              <mc:Fallback>
                <p:oleObj name="Macro-Enabled Worksheet" r:id="rId2" imgW="5210171" imgH="4629150" progId="Excel.SheetMacroEnabled.12">
                  <p:embed/>
                  <p:pic>
                    <p:nvPicPr>
                      <p:cNvPr id="10" name="Object 9">
                        <a:extLst>
                          <a:ext uri="{FF2B5EF4-FFF2-40B4-BE49-F238E27FC236}">
                            <a16:creationId xmlns:a16="http://schemas.microsoft.com/office/drawing/2014/main" id="{D018FE23-D841-C0CB-CEAB-D03C68587A98}"/>
                          </a:ext>
                        </a:extLst>
                      </p:cNvPr>
                      <p:cNvPicPr/>
                      <p:nvPr/>
                    </p:nvPicPr>
                    <p:blipFill>
                      <a:blip r:embed="rId3"/>
                      <a:stretch>
                        <a:fillRect/>
                      </a:stretch>
                    </p:blipFill>
                    <p:spPr>
                      <a:xfrm>
                        <a:off x="955909" y="866599"/>
                        <a:ext cx="6100985" cy="5420619"/>
                      </a:xfrm>
                      <a:prstGeom prst="rect">
                        <a:avLst/>
                      </a:prstGeom>
                      <a:solidFill>
                        <a:schemeClr val="bg1">
                          <a:lumMod val="95000"/>
                        </a:schemeClr>
                      </a:solidFill>
                    </p:spPr>
                  </p:pic>
                </p:oleObj>
              </mc:Fallback>
            </mc:AlternateContent>
          </a:graphicData>
        </a:graphic>
      </p:graphicFrame>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73916DF7-A089-7267-BDC4-D18128725D7F}"/>
                  </a:ext>
                </a:extLst>
              </p14:cNvPr>
              <p14:cNvContentPartPr/>
              <p14:nvPr/>
            </p14:nvContentPartPr>
            <p14:xfrm>
              <a:off x="1025307" y="2117947"/>
              <a:ext cx="5972760" cy="129960"/>
            </p14:xfrm>
          </p:contentPart>
        </mc:Choice>
        <mc:Fallback xmlns="">
          <p:pic>
            <p:nvPicPr>
              <p:cNvPr id="6" name="Ink 5">
                <a:extLst>
                  <a:ext uri="{FF2B5EF4-FFF2-40B4-BE49-F238E27FC236}">
                    <a16:creationId xmlns:a16="http://schemas.microsoft.com/office/drawing/2014/main" id="{73916DF7-A089-7267-BDC4-D18128725D7F}"/>
                  </a:ext>
                </a:extLst>
              </p:cNvPr>
              <p:cNvPicPr/>
              <p:nvPr/>
            </p:nvPicPr>
            <p:blipFill>
              <a:blip r:embed="rId5"/>
              <a:stretch>
                <a:fillRect/>
              </a:stretch>
            </p:blipFill>
            <p:spPr>
              <a:xfrm>
                <a:off x="971307" y="2010307"/>
                <a:ext cx="6080400" cy="345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544CF056-A295-8A8D-060D-E690047017CC}"/>
                  </a:ext>
                </a:extLst>
              </p14:cNvPr>
              <p14:cNvContentPartPr/>
              <p14:nvPr/>
            </p14:nvContentPartPr>
            <p14:xfrm>
              <a:off x="1008027" y="5681587"/>
              <a:ext cx="5972760" cy="87120"/>
            </p14:xfrm>
          </p:contentPart>
        </mc:Choice>
        <mc:Fallback xmlns="">
          <p:pic>
            <p:nvPicPr>
              <p:cNvPr id="8" name="Ink 7">
                <a:extLst>
                  <a:ext uri="{FF2B5EF4-FFF2-40B4-BE49-F238E27FC236}">
                    <a16:creationId xmlns:a16="http://schemas.microsoft.com/office/drawing/2014/main" id="{544CF056-A295-8A8D-060D-E690047017CC}"/>
                  </a:ext>
                </a:extLst>
              </p:cNvPr>
              <p:cNvPicPr/>
              <p:nvPr/>
            </p:nvPicPr>
            <p:blipFill>
              <a:blip r:embed="rId7"/>
              <a:stretch>
                <a:fillRect/>
              </a:stretch>
            </p:blipFill>
            <p:spPr>
              <a:xfrm>
                <a:off x="954387" y="5573947"/>
                <a:ext cx="6080400" cy="302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0690F072-08EA-47AF-198E-EDAB95584311}"/>
                  </a:ext>
                </a:extLst>
              </p14:cNvPr>
              <p14:cNvContentPartPr/>
              <p14:nvPr/>
            </p14:nvContentPartPr>
            <p14:xfrm>
              <a:off x="965547" y="5894347"/>
              <a:ext cx="6049800" cy="96480"/>
            </p14:xfrm>
          </p:contentPart>
        </mc:Choice>
        <mc:Fallback xmlns="">
          <p:pic>
            <p:nvPicPr>
              <p:cNvPr id="9" name="Ink 8">
                <a:extLst>
                  <a:ext uri="{FF2B5EF4-FFF2-40B4-BE49-F238E27FC236}">
                    <a16:creationId xmlns:a16="http://schemas.microsoft.com/office/drawing/2014/main" id="{0690F072-08EA-47AF-198E-EDAB95584311}"/>
                  </a:ext>
                </a:extLst>
              </p:cNvPr>
              <p:cNvPicPr/>
              <p:nvPr/>
            </p:nvPicPr>
            <p:blipFill>
              <a:blip r:embed="rId9"/>
              <a:stretch>
                <a:fillRect/>
              </a:stretch>
            </p:blipFill>
            <p:spPr>
              <a:xfrm>
                <a:off x="911547" y="5786347"/>
                <a:ext cx="6157440" cy="312120"/>
              </a:xfrm>
              <a:prstGeom prst="rect">
                <a:avLst/>
              </a:prstGeom>
            </p:spPr>
          </p:pic>
        </mc:Fallback>
      </mc:AlternateContent>
    </p:spTree>
    <p:extLst>
      <p:ext uri="{BB962C8B-B14F-4D97-AF65-F5344CB8AC3E}">
        <p14:creationId xmlns:p14="http://schemas.microsoft.com/office/powerpoint/2010/main" val="652293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0407F-0C70-C069-AE15-C2B7174B0059}"/>
              </a:ext>
            </a:extLst>
          </p:cNvPr>
          <p:cNvSpPr>
            <a:spLocks noGrp="1"/>
          </p:cNvSpPr>
          <p:nvPr>
            <p:ph type="title"/>
          </p:nvPr>
        </p:nvSpPr>
        <p:spPr/>
        <p:txBody>
          <a:bodyPr/>
          <a:lstStyle/>
          <a:p>
            <a:r>
              <a:rPr lang="en-US" dirty="0"/>
              <a:t>Favorable PPD has averaged about 2.5% of Premiums </a:t>
            </a:r>
          </a:p>
        </p:txBody>
      </p:sp>
      <p:sp>
        <p:nvSpPr>
          <p:cNvPr id="3" name="Footer Placeholder 2">
            <a:extLst>
              <a:ext uri="{FF2B5EF4-FFF2-40B4-BE49-F238E27FC236}">
                <a16:creationId xmlns:a16="http://schemas.microsoft.com/office/drawing/2014/main" id="{343B43F2-A7A0-1E7F-75AC-3FA1AAD1F3DA}"/>
              </a:ext>
            </a:extLst>
          </p:cNvPr>
          <p:cNvSpPr>
            <a:spLocks noGrp="1"/>
          </p:cNvSpPr>
          <p:nvPr>
            <p:ph type="ftr" sz="quarter" idx="3"/>
          </p:nvPr>
        </p:nvSpPr>
        <p:spPr/>
        <p:txBody>
          <a:bodyPr/>
          <a:lstStyle/>
          <a:p>
            <a:r>
              <a:rPr lang="en-US" dirty="0"/>
              <a:t>Research and Analysis for Insurance Professionals</a:t>
            </a:r>
          </a:p>
        </p:txBody>
      </p:sp>
      <p:sp>
        <p:nvSpPr>
          <p:cNvPr id="4" name="Slide Number Placeholder 3">
            <a:extLst>
              <a:ext uri="{FF2B5EF4-FFF2-40B4-BE49-F238E27FC236}">
                <a16:creationId xmlns:a16="http://schemas.microsoft.com/office/drawing/2014/main" id="{C259888E-16B3-CA92-FD83-5DE84E4F0821}"/>
              </a:ext>
            </a:extLst>
          </p:cNvPr>
          <p:cNvSpPr>
            <a:spLocks noGrp="1"/>
          </p:cNvSpPr>
          <p:nvPr>
            <p:ph type="sldNum" sz="quarter" idx="4"/>
          </p:nvPr>
        </p:nvSpPr>
        <p:spPr/>
        <p:txBody>
          <a:bodyPr/>
          <a:lstStyle/>
          <a:p>
            <a:pPr algn="r"/>
            <a:fld id="{43CE825B-6020-45B9-9704-EAB41EA1B55C}" type="slidenum">
              <a:rPr lang="en-US" smtClean="0"/>
              <a:pPr algn="r"/>
              <a:t>13</a:t>
            </a:fld>
            <a:endParaRPr lang="en-US" dirty="0"/>
          </a:p>
        </p:txBody>
      </p:sp>
      <p:sp>
        <p:nvSpPr>
          <p:cNvPr id="5" name="Text Placeholder 4">
            <a:extLst>
              <a:ext uri="{FF2B5EF4-FFF2-40B4-BE49-F238E27FC236}">
                <a16:creationId xmlns:a16="http://schemas.microsoft.com/office/drawing/2014/main" id="{BC0C5258-D37C-CD0A-1BA7-D4A287DC6E01}"/>
              </a:ext>
            </a:extLst>
          </p:cNvPr>
          <p:cNvSpPr>
            <a:spLocks noGrp="1"/>
          </p:cNvSpPr>
          <p:nvPr>
            <p:ph type="body" sz="quarter" idx="10"/>
          </p:nvPr>
        </p:nvSpPr>
        <p:spPr/>
        <p:txBody>
          <a:bodyPr/>
          <a:lstStyle/>
          <a:p>
            <a:r>
              <a:rPr lang="en-US" dirty="0"/>
              <a:t>Source: ©2024 S&amp;P Global Market Intelligence, Assured Research</a:t>
            </a:r>
          </a:p>
        </p:txBody>
      </p:sp>
      <p:sp>
        <p:nvSpPr>
          <p:cNvPr id="7" name="Text Placeholder 6">
            <a:extLst>
              <a:ext uri="{FF2B5EF4-FFF2-40B4-BE49-F238E27FC236}">
                <a16:creationId xmlns:a16="http://schemas.microsoft.com/office/drawing/2014/main" id="{12162F8D-DD40-F833-2F4E-5549235E6D51}"/>
              </a:ext>
            </a:extLst>
          </p:cNvPr>
          <p:cNvSpPr>
            <a:spLocks noGrp="1"/>
          </p:cNvSpPr>
          <p:nvPr>
            <p:ph type="body" sz="quarter" idx="12"/>
          </p:nvPr>
        </p:nvSpPr>
        <p:spPr/>
        <p:txBody>
          <a:bodyPr/>
          <a:lstStyle/>
          <a:p>
            <a:r>
              <a:rPr lang="en-US" dirty="0"/>
              <a:t>Although a number of reserves charges at YE23 and into 1H24 shook the confidence of the investment and insurance communities.</a:t>
            </a:r>
          </a:p>
          <a:p>
            <a:r>
              <a:rPr lang="en-US" dirty="0"/>
              <a:t>P/C reserves have developed favorably for 18 consecutive years. Will YE2024 break their winning streak?</a:t>
            </a:r>
          </a:p>
          <a:p>
            <a:r>
              <a:rPr lang="en-US" dirty="0"/>
              <a:t>We don’t think so…thank you, workers’ compensation! (And probably private passenger auto.)</a:t>
            </a:r>
          </a:p>
        </p:txBody>
      </p:sp>
      <p:graphicFrame>
        <p:nvGraphicFramePr>
          <p:cNvPr id="11" name="Picture Placeholder 10">
            <a:extLst>
              <a:ext uri="{FF2B5EF4-FFF2-40B4-BE49-F238E27FC236}">
                <a16:creationId xmlns:a16="http://schemas.microsoft.com/office/drawing/2014/main" id="{DB2F1419-385C-401C-A9CF-55B20B1947FC}"/>
              </a:ext>
            </a:extLst>
          </p:cNvPr>
          <p:cNvGraphicFramePr>
            <a:graphicFrameLocks noGrp="1"/>
          </p:cNvGraphicFramePr>
          <p:nvPr>
            <p:ph type="pic" sz="quarter" idx="11"/>
            <p:extLst>
              <p:ext uri="{D42A27DB-BD31-4B8C-83A1-F6EECF244321}">
                <p14:modId xmlns:p14="http://schemas.microsoft.com/office/powerpoint/2010/main" val="2358061044"/>
              </p:ext>
            </p:extLst>
          </p:nvPr>
        </p:nvGraphicFramePr>
        <p:xfrm>
          <a:off x="828675" y="1565275"/>
          <a:ext cx="76327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a:extLst>
              <a:ext uri="{FF2B5EF4-FFF2-40B4-BE49-F238E27FC236}">
                <a16:creationId xmlns:a16="http://schemas.microsoft.com/office/drawing/2014/main" id="{F1E7D290-25CA-5547-3FE3-F95F3B8844CB}"/>
              </a:ext>
            </a:extLst>
          </p:cNvPr>
          <p:cNvSpPr txBox="1"/>
          <p:nvPr/>
        </p:nvSpPr>
        <p:spPr>
          <a:xfrm>
            <a:off x="6494804" y="2350093"/>
            <a:ext cx="1582484" cy="461665"/>
          </a:xfrm>
          <a:prstGeom prst="rect">
            <a:avLst/>
          </a:prstGeom>
          <a:noFill/>
        </p:spPr>
        <p:txBody>
          <a:bodyPr wrap="none" rtlCol="0">
            <a:spAutoFit/>
          </a:bodyPr>
          <a:lstStyle/>
          <a:p>
            <a:r>
              <a:rPr lang="en-US" sz="1200" dirty="0"/>
              <a:t>Cohort of 35 publicly</a:t>
            </a:r>
          </a:p>
          <a:p>
            <a:r>
              <a:rPr lang="en-US" sz="1200" dirty="0"/>
              <a:t>traded P/C Cos.</a:t>
            </a:r>
          </a:p>
        </p:txBody>
      </p:sp>
      <mc:AlternateContent xmlns:mc="http://schemas.openxmlformats.org/markup-compatibility/2006" xmlns:p14="http://schemas.microsoft.com/office/powerpoint/2010/main">
        <mc:Choice Requires="p14">
          <p:contentPart p14:bwMode="auto" r:id="rId3">
            <p14:nvContentPartPr>
              <p14:cNvPr id="13" name="Ink 12">
                <a:extLst>
                  <a:ext uri="{FF2B5EF4-FFF2-40B4-BE49-F238E27FC236}">
                    <a16:creationId xmlns:a16="http://schemas.microsoft.com/office/drawing/2014/main" id="{453A1E38-2AC7-3C7A-BB79-641C90540184}"/>
                  </a:ext>
                </a:extLst>
              </p14:cNvPr>
              <p14:cNvContentPartPr/>
              <p14:nvPr/>
            </p14:nvContentPartPr>
            <p14:xfrm>
              <a:off x="6901587" y="4732267"/>
              <a:ext cx="1294920" cy="608400"/>
            </p14:xfrm>
          </p:contentPart>
        </mc:Choice>
        <mc:Fallback xmlns="">
          <p:pic>
            <p:nvPicPr>
              <p:cNvPr id="13" name="Ink 12">
                <a:extLst>
                  <a:ext uri="{FF2B5EF4-FFF2-40B4-BE49-F238E27FC236}">
                    <a16:creationId xmlns:a16="http://schemas.microsoft.com/office/drawing/2014/main" id="{453A1E38-2AC7-3C7A-BB79-641C90540184}"/>
                  </a:ext>
                </a:extLst>
              </p:cNvPr>
              <p:cNvPicPr/>
              <p:nvPr/>
            </p:nvPicPr>
            <p:blipFill>
              <a:blip r:embed="rId4"/>
              <a:stretch>
                <a:fillRect/>
              </a:stretch>
            </p:blipFill>
            <p:spPr>
              <a:xfrm>
                <a:off x="6883947" y="4714627"/>
                <a:ext cx="1330560" cy="644040"/>
              </a:xfrm>
              <a:prstGeom prst="rect">
                <a:avLst/>
              </a:prstGeom>
            </p:spPr>
          </p:pic>
        </mc:Fallback>
      </mc:AlternateContent>
    </p:spTree>
    <p:extLst>
      <p:ext uri="{BB962C8B-B14F-4D97-AF65-F5344CB8AC3E}">
        <p14:creationId xmlns:p14="http://schemas.microsoft.com/office/powerpoint/2010/main" val="1875138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7F1CF-4470-0A46-4ABC-136B82C61926}"/>
              </a:ext>
            </a:extLst>
          </p:cNvPr>
          <p:cNvSpPr>
            <a:spLocks noGrp="1"/>
          </p:cNvSpPr>
          <p:nvPr>
            <p:ph type="title"/>
          </p:nvPr>
        </p:nvSpPr>
        <p:spPr/>
        <p:txBody>
          <a:bodyPr/>
          <a:lstStyle/>
          <a:p>
            <a:r>
              <a:rPr lang="en-US" dirty="0"/>
              <a:t>Dashboard: Workers’ Compensation</a:t>
            </a:r>
          </a:p>
        </p:txBody>
      </p:sp>
      <p:sp>
        <p:nvSpPr>
          <p:cNvPr id="4" name="Footer Placeholder 3">
            <a:extLst>
              <a:ext uri="{FF2B5EF4-FFF2-40B4-BE49-F238E27FC236}">
                <a16:creationId xmlns:a16="http://schemas.microsoft.com/office/drawing/2014/main" id="{A5A790CC-1358-5157-68CC-8C2F5327E270}"/>
              </a:ext>
            </a:extLst>
          </p:cNvPr>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Arial"/>
                <a:ea typeface="+mn-ea"/>
                <a:cs typeface="+mn-cs"/>
              </a:rPr>
              <a:t>Research and Analysis for Insurance Professionals</a:t>
            </a:r>
          </a:p>
        </p:txBody>
      </p:sp>
      <p:sp>
        <p:nvSpPr>
          <p:cNvPr id="5" name="Slide Number Placeholder 4">
            <a:extLst>
              <a:ext uri="{FF2B5EF4-FFF2-40B4-BE49-F238E27FC236}">
                <a16:creationId xmlns:a16="http://schemas.microsoft.com/office/drawing/2014/main" id="{EE8534C4-62BB-7B52-7F84-2F77F7C22E50}"/>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CE825B-6020-45B9-9704-EAB41EA1B55C}"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ext Placeholder 5">
            <a:extLst>
              <a:ext uri="{FF2B5EF4-FFF2-40B4-BE49-F238E27FC236}">
                <a16:creationId xmlns:a16="http://schemas.microsoft.com/office/drawing/2014/main" id="{F5EC0BD7-ED5D-8BE4-A35D-863AE3FBF4E1}"/>
              </a:ext>
            </a:extLst>
          </p:cNvPr>
          <p:cNvSpPr>
            <a:spLocks noGrp="1"/>
          </p:cNvSpPr>
          <p:nvPr>
            <p:ph type="body" sz="quarter" idx="10"/>
          </p:nvPr>
        </p:nvSpPr>
        <p:spPr/>
        <p:txBody>
          <a:bodyPr/>
          <a:lstStyle/>
          <a:p>
            <a:r>
              <a:rPr lang="en-US" dirty="0"/>
              <a:t>Source: ©2024 S&amp;P Global Market Intelligence, Assured Research</a:t>
            </a:r>
          </a:p>
        </p:txBody>
      </p:sp>
      <p:pic>
        <p:nvPicPr>
          <p:cNvPr id="7" name="Picture 6">
            <a:extLst>
              <a:ext uri="{FF2B5EF4-FFF2-40B4-BE49-F238E27FC236}">
                <a16:creationId xmlns:a16="http://schemas.microsoft.com/office/drawing/2014/main" id="{74D26A3C-714C-78F5-813E-EF0B380F5C72}"/>
              </a:ext>
            </a:extLst>
          </p:cNvPr>
          <p:cNvPicPr>
            <a:picLocks noChangeAspect="1"/>
          </p:cNvPicPr>
          <p:nvPr/>
        </p:nvPicPr>
        <p:blipFill>
          <a:blip r:embed="rId2"/>
          <a:stretch>
            <a:fillRect/>
          </a:stretch>
        </p:blipFill>
        <p:spPr>
          <a:xfrm>
            <a:off x="838200" y="1153114"/>
            <a:ext cx="7569449" cy="3315191"/>
          </a:xfrm>
          <a:prstGeom prst="rect">
            <a:avLst/>
          </a:prstGeom>
        </p:spPr>
      </p:pic>
      <p:pic>
        <p:nvPicPr>
          <p:cNvPr id="9" name="Picture 8">
            <a:extLst>
              <a:ext uri="{FF2B5EF4-FFF2-40B4-BE49-F238E27FC236}">
                <a16:creationId xmlns:a16="http://schemas.microsoft.com/office/drawing/2014/main" id="{AFD12154-BB6C-44CD-8C5C-87685B505DA4}"/>
              </a:ext>
            </a:extLst>
          </p:cNvPr>
          <p:cNvPicPr>
            <a:picLocks noChangeAspect="1"/>
          </p:cNvPicPr>
          <p:nvPr/>
        </p:nvPicPr>
        <p:blipFill>
          <a:blip r:embed="rId3"/>
          <a:stretch>
            <a:fillRect/>
          </a:stretch>
        </p:blipFill>
        <p:spPr>
          <a:xfrm>
            <a:off x="8991312" y="1368643"/>
            <a:ext cx="2371725" cy="2838450"/>
          </a:xfrm>
          <a:prstGeom prst="rect">
            <a:avLst/>
          </a:prstGeom>
          <a:solidFill>
            <a:schemeClr val="bg1">
              <a:lumMod val="95000"/>
            </a:schemeClr>
          </a:solidFill>
        </p:spPr>
      </p:pic>
      <p:sp>
        <p:nvSpPr>
          <p:cNvPr id="10" name="TextBox 9">
            <a:extLst>
              <a:ext uri="{FF2B5EF4-FFF2-40B4-BE49-F238E27FC236}">
                <a16:creationId xmlns:a16="http://schemas.microsoft.com/office/drawing/2014/main" id="{7859934B-69EB-51FE-216D-67931C02A14E}"/>
              </a:ext>
            </a:extLst>
          </p:cNvPr>
          <p:cNvSpPr txBox="1"/>
          <p:nvPr/>
        </p:nvSpPr>
        <p:spPr>
          <a:xfrm>
            <a:off x="748146" y="4539296"/>
            <a:ext cx="11018982" cy="16004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Arial"/>
                <a:ea typeface="+mn-ea"/>
                <a:cs typeface="+mn-cs"/>
              </a:rPr>
              <a:t>Our YE22 reserve analysis pointed to an $11 billion redundancy while $6 billion of favorable development emerged in CY23 (a level similar to recent years). Why on earth does this continue to happen? </a:t>
            </a:r>
            <a:endParaRPr lang="en-US" sz="1400" i="1" dirty="0">
              <a:solidFill>
                <a:prstClr val="black"/>
              </a:solidFill>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1"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prstClr val="black"/>
                </a:solidFill>
                <a:effectLst/>
                <a:uLnTx/>
                <a:uFillTx/>
                <a:latin typeface="Arial"/>
                <a:ea typeface="+mn-ea"/>
                <a:cs typeface="+mn-cs"/>
              </a:rPr>
              <a:t>Favorable megatrends</a:t>
            </a:r>
            <a:r>
              <a:rPr lang="en-US" sz="1400" b="1" i="1" dirty="0">
                <a:solidFill>
                  <a:prstClr val="black"/>
                </a:solidFill>
                <a:latin typeface="Arial"/>
              </a:rPr>
              <a:t> include:</a:t>
            </a:r>
            <a:r>
              <a:rPr lang="en-US" sz="1400" i="1" dirty="0">
                <a:solidFill>
                  <a:prstClr val="black"/>
                </a:solidFill>
                <a:latin typeface="Arial"/>
              </a:rPr>
              <a:t> 1)</a:t>
            </a:r>
            <a:r>
              <a:rPr kumimoji="0" lang="en-US" sz="1400" b="0" i="1" u="none" strike="noStrike" kern="1200" cap="none" spc="0" normalizeH="0" baseline="0" noProof="0" dirty="0">
                <a:ln>
                  <a:noFill/>
                </a:ln>
                <a:solidFill>
                  <a:prstClr val="black"/>
                </a:solidFill>
                <a:effectLst/>
                <a:uLnTx/>
                <a:uFillTx/>
                <a:latin typeface="Arial"/>
                <a:ea typeface="+mn-ea"/>
                <a:cs typeface="+mn-cs"/>
              </a:rPr>
              <a:t>reductions in opioid Rx; 2) rising % of medically insured post ACA; 3) realized medical trend below provisions (e.g., 2-3% vs 5%), 4) smart applications of technology, medical triage, RTW programs, 5) wage inflation &gt; medical inflation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i="1" dirty="0">
              <a:solidFill>
                <a:prstClr val="black"/>
              </a:solidFill>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Arial"/>
                <a:ea typeface="+mn-ea"/>
                <a:cs typeface="+mn-cs"/>
              </a:rPr>
              <a:t>We forecast more of the same for WC in 2024.</a:t>
            </a:r>
          </a:p>
        </p:txBody>
      </p:sp>
      <p:sp>
        <p:nvSpPr>
          <p:cNvPr id="12" name="TextBox 11">
            <a:extLst>
              <a:ext uri="{FF2B5EF4-FFF2-40B4-BE49-F238E27FC236}">
                <a16:creationId xmlns:a16="http://schemas.microsoft.com/office/drawing/2014/main" id="{921C2441-7D29-8259-B7C9-23BBA2B06F26}"/>
              </a:ext>
            </a:extLst>
          </p:cNvPr>
          <p:cNvSpPr txBox="1"/>
          <p:nvPr/>
        </p:nvSpPr>
        <p:spPr>
          <a:xfrm>
            <a:off x="8482120" y="4207093"/>
            <a:ext cx="288091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Arial"/>
                <a:ea typeface="+mn-ea"/>
                <a:cs typeface="+mn-cs"/>
              </a:rPr>
              <a:t>Favorable/Adverse Co. Ratio: 4.6 </a:t>
            </a:r>
          </a:p>
        </p:txBody>
      </p:sp>
      <p:sp>
        <p:nvSpPr>
          <p:cNvPr id="3" name="Oval 2">
            <a:extLst>
              <a:ext uri="{FF2B5EF4-FFF2-40B4-BE49-F238E27FC236}">
                <a16:creationId xmlns:a16="http://schemas.microsoft.com/office/drawing/2014/main" id="{23C20D5E-F2E7-E5D9-F644-924806610D4F}"/>
              </a:ext>
            </a:extLst>
          </p:cNvPr>
          <p:cNvSpPr/>
          <p:nvPr/>
        </p:nvSpPr>
        <p:spPr>
          <a:xfrm>
            <a:off x="7593874" y="4292433"/>
            <a:ext cx="418012" cy="200298"/>
          </a:xfrm>
          <a:prstGeom prst="ellipse">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8" name="Oval 7">
            <a:extLst>
              <a:ext uri="{FF2B5EF4-FFF2-40B4-BE49-F238E27FC236}">
                <a16:creationId xmlns:a16="http://schemas.microsoft.com/office/drawing/2014/main" id="{88889621-59D2-52ED-D47C-BA9C8EDBB49D}"/>
              </a:ext>
            </a:extLst>
          </p:cNvPr>
          <p:cNvSpPr/>
          <p:nvPr/>
        </p:nvSpPr>
        <p:spPr>
          <a:xfrm>
            <a:off x="8016689" y="4145719"/>
            <a:ext cx="418012" cy="200298"/>
          </a:xfrm>
          <a:prstGeom prst="ellipse">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1" name="Oval 10">
            <a:extLst>
              <a:ext uri="{FF2B5EF4-FFF2-40B4-BE49-F238E27FC236}">
                <a16:creationId xmlns:a16="http://schemas.microsoft.com/office/drawing/2014/main" id="{8646C38C-205A-B779-096C-79C3535A0EA4}"/>
              </a:ext>
            </a:extLst>
          </p:cNvPr>
          <p:cNvSpPr/>
          <p:nvPr/>
        </p:nvSpPr>
        <p:spPr>
          <a:xfrm>
            <a:off x="7593874" y="2952689"/>
            <a:ext cx="418012" cy="200298"/>
          </a:xfrm>
          <a:prstGeom prst="ellipse">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3" name="Oval 12">
            <a:extLst>
              <a:ext uri="{FF2B5EF4-FFF2-40B4-BE49-F238E27FC236}">
                <a16:creationId xmlns:a16="http://schemas.microsoft.com/office/drawing/2014/main" id="{62F4213E-2D7F-48CE-0135-3844E46FA0DC}"/>
              </a:ext>
            </a:extLst>
          </p:cNvPr>
          <p:cNvSpPr/>
          <p:nvPr/>
        </p:nvSpPr>
        <p:spPr>
          <a:xfrm>
            <a:off x="8046894" y="2954496"/>
            <a:ext cx="418012" cy="200298"/>
          </a:xfrm>
          <a:prstGeom prst="ellipse">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6" name="Oval 15">
            <a:extLst>
              <a:ext uri="{FF2B5EF4-FFF2-40B4-BE49-F238E27FC236}">
                <a16:creationId xmlns:a16="http://schemas.microsoft.com/office/drawing/2014/main" id="{1DEDEAF0-B8C5-5165-F0C2-999D5AD9DECD}"/>
              </a:ext>
            </a:extLst>
          </p:cNvPr>
          <p:cNvSpPr/>
          <p:nvPr/>
        </p:nvSpPr>
        <p:spPr>
          <a:xfrm>
            <a:off x="10885715" y="3152986"/>
            <a:ext cx="566056" cy="861665"/>
          </a:xfrm>
          <a:prstGeom prst="ellipse">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0069440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7F1CF-4470-0A46-4ABC-136B82C61926}"/>
              </a:ext>
            </a:extLst>
          </p:cNvPr>
          <p:cNvSpPr>
            <a:spLocks noGrp="1"/>
          </p:cNvSpPr>
          <p:nvPr>
            <p:ph type="title"/>
          </p:nvPr>
        </p:nvSpPr>
        <p:spPr/>
        <p:txBody>
          <a:bodyPr/>
          <a:lstStyle/>
          <a:p>
            <a:r>
              <a:rPr lang="en-US" dirty="0"/>
              <a:t>Dashboard: Commercial Auto Liability</a:t>
            </a:r>
          </a:p>
        </p:txBody>
      </p:sp>
      <p:sp>
        <p:nvSpPr>
          <p:cNvPr id="4" name="Footer Placeholder 3">
            <a:extLst>
              <a:ext uri="{FF2B5EF4-FFF2-40B4-BE49-F238E27FC236}">
                <a16:creationId xmlns:a16="http://schemas.microsoft.com/office/drawing/2014/main" id="{A5A790CC-1358-5157-68CC-8C2F5327E270}"/>
              </a:ext>
            </a:extLst>
          </p:cNvPr>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Arial"/>
                <a:ea typeface="+mn-ea"/>
                <a:cs typeface="+mn-cs"/>
              </a:rPr>
              <a:t>Research and Analysis for Insurance Professionals</a:t>
            </a:r>
          </a:p>
        </p:txBody>
      </p:sp>
      <p:sp>
        <p:nvSpPr>
          <p:cNvPr id="5" name="Slide Number Placeholder 4">
            <a:extLst>
              <a:ext uri="{FF2B5EF4-FFF2-40B4-BE49-F238E27FC236}">
                <a16:creationId xmlns:a16="http://schemas.microsoft.com/office/drawing/2014/main" id="{EE8534C4-62BB-7B52-7F84-2F77F7C22E50}"/>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CE825B-6020-45B9-9704-EAB41EA1B55C}"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ext Placeholder 5">
            <a:extLst>
              <a:ext uri="{FF2B5EF4-FFF2-40B4-BE49-F238E27FC236}">
                <a16:creationId xmlns:a16="http://schemas.microsoft.com/office/drawing/2014/main" id="{F5EC0BD7-ED5D-8BE4-A35D-863AE3FBF4E1}"/>
              </a:ext>
            </a:extLst>
          </p:cNvPr>
          <p:cNvSpPr>
            <a:spLocks noGrp="1"/>
          </p:cNvSpPr>
          <p:nvPr>
            <p:ph type="body" sz="quarter" idx="10"/>
          </p:nvPr>
        </p:nvSpPr>
        <p:spPr/>
        <p:txBody>
          <a:bodyPr/>
          <a:lstStyle/>
          <a:p>
            <a:r>
              <a:rPr lang="en-US" dirty="0"/>
              <a:t>Source: ©2024 S&amp;P Global Market Intelligence, Assured Research</a:t>
            </a:r>
          </a:p>
        </p:txBody>
      </p:sp>
      <p:sp>
        <p:nvSpPr>
          <p:cNvPr id="10" name="TextBox 9">
            <a:extLst>
              <a:ext uri="{FF2B5EF4-FFF2-40B4-BE49-F238E27FC236}">
                <a16:creationId xmlns:a16="http://schemas.microsoft.com/office/drawing/2014/main" id="{7859934B-69EB-51FE-216D-67931C02A14E}"/>
              </a:ext>
            </a:extLst>
          </p:cNvPr>
          <p:cNvSpPr txBox="1"/>
          <p:nvPr/>
        </p:nvSpPr>
        <p:spPr>
          <a:xfrm>
            <a:off x="737167" y="4609185"/>
            <a:ext cx="11018982"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Arial"/>
                <a:ea typeface="+mn-ea"/>
                <a:cs typeface="+mn-cs"/>
              </a:rPr>
              <a:t>Our YE22 reserve analysis pointed to a $1.1 billion deficiency while $3.0 billion of adverse development emerged in CY23. Our new estimate is a $5.4 billion deficiency.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i="1" dirty="0">
              <a:solidFill>
                <a:prstClr val="black"/>
              </a:solidFill>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prstClr val="black"/>
                </a:solidFill>
                <a:effectLst/>
                <a:uLnTx/>
                <a:uFillTx/>
                <a:latin typeface="Arial"/>
                <a:ea typeface="+mn-ea"/>
                <a:cs typeface="+mn-cs"/>
              </a:rPr>
              <a:t>What’s goin</a:t>
            </a:r>
            <a:r>
              <a:rPr lang="en-US" sz="1400" b="1" i="1" dirty="0">
                <a:solidFill>
                  <a:prstClr val="black"/>
                </a:solidFill>
                <a:latin typeface="Arial"/>
              </a:rPr>
              <a:t>g on? </a:t>
            </a:r>
            <a:r>
              <a:rPr lang="en-US" sz="1400" i="1" dirty="0">
                <a:solidFill>
                  <a:prstClr val="black"/>
                </a:solidFill>
                <a:latin typeface="Arial"/>
              </a:rPr>
              <a:t>Commercial auto has been ground zero for social inflation. We asked a prominent defense attorney why: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1"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1" dirty="0">
                <a:solidFill>
                  <a:prstClr val="black"/>
                </a:solidFill>
                <a:latin typeface="Arial"/>
              </a:rPr>
              <a:t>Obviously, the mechanism and extent of injury in these types of cases can be tremendous, and a jury pool may already have biases based on their own experiences on the road. I believe part of the reason for the increase in claims in this industry is the perception that we will settle everything without going to trial. </a:t>
            </a:r>
          </a:p>
        </p:txBody>
      </p:sp>
      <p:pic>
        <p:nvPicPr>
          <p:cNvPr id="3" name="Picture 2">
            <a:extLst>
              <a:ext uri="{FF2B5EF4-FFF2-40B4-BE49-F238E27FC236}">
                <a16:creationId xmlns:a16="http://schemas.microsoft.com/office/drawing/2014/main" id="{292BFBD7-86CE-1A95-9384-E282AA7E406E}"/>
              </a:ext>
            </a:extLst>
          </p:cNvPr>
          <p:cNvPicPr>
            <a:picLocks noChangeAspect="1"/>
          </p:cNvPicPr>
          <p:nvPr/>
        </p:nvPicPr>
        <p:blipFill>
          <a:blip r:embed="rId2"/>
          <a:stretch>
            <a:fillRect/>
          </a:stretch>
        </p:blipFill>
        <p:spPr>
          <a:xfrm>
            <a:off x="737167" y="1139177"/>
            <a:ext cx="7982254" cy="3400119"/>
          </a:xfrm>
          <a:prstGeom prst="rect">
            <a:avLst/>
          </a:prstGeom>
        </p:spPr>
      </p:pic>
      <p:graphicFrame>
        <p:nvGraphicFramePr>
          <p:cNvPr id="11" name="Object 10">
            <a:extLst>
              <a:ext uri="{FF2B5EF4-FFF2-40B4-BE49-F238E27FC236}">
                <a16:creationId xmlns:a16="http://schemas.microsoft.com/office/drawing/2014/main" id="{5095C56A-6F9F-EEB4-CC53-9BC6D77A4972}"/>
              </a:ext>
            </a:extLst>
          </p:cNvPr>
          <p:cNvGraphicFramePr>
            <a:graphicFrameLocks noChangeAspect="1"/>
          </p:cNvGraphicFramePr>
          <p:nvPr/>
        </p:nvGraphicFramePr>
        <p:xfrm>
          <a:off x="9077325" y="1434299"/>
          <a:ext cx="2276475" cy="2809875"/>
        </p:xfrm>
        <a:graphic>
          <a:graphicData uri="http://schemas.openxmlformats.org/presentationml/2006/ole">
            <mc:AlternateContent xmlns:mc="http://schemas.openxmlformats.org/markup-compatibility/2006">
              <mc:Choice xmlns:v="urn:schemas-microsoft-com:vml" Requires="v">
                <p:oleObj name="Macro-Enabled Worksheet" r:id="rId3" imgW="2276457" imgH="2809811" progId="Excel.SheetMacroEnabled.12">
                  <p:embed/>
                </p:oleObj>
              </mc:Choice>
              <mc:Fallback>
                <p:oleObj name="Macro-Enabled Worksheet" r:id="rId3" imgW="2276457" imgH="2809811" progId="Excel.SheetMacroEnabled.12">
                  <p:embed/>
                  <p:pic>
                    <p:nvPicPr>
                      <p:cNvPr id="11" name="Object 10">
                        <a:extLst>
                          <a:ext uri="{FF2B5EF4-FFF2-40B4-BE49-F238E27FC236}">
                            <a16:creationId xmlns:a16="http://schemas.microsoft.com/office/drawing/2014/main" id="{5095C56A-6F9F-EEB4-CC53-9BC6D77A4972}"/>
                          </a:ext>
                        </a:extLst>
                      </p:cNvPr>
                      <p:cNvPicPr/>
                      <p:nvPr/>
                    </p:nvPicPr>
                    <p:blipFill>
                      <a:blip r:embed="rId4"/>
                      <a:stretch>
                        <a:fillRect/>
                      </a:stretch>
                    </p:blipFill>
                    <p:spPr>
                      <a:xfrm>
                        <a:off x="9077325" y="1434299"/>
                        <a:ext cx="2276475" cy="2809875"/>
                      </a:xfrm>
                      <a:prstGeom prst="rect">
                        <a:avLst/>
                      </a:prstGeom>
                      <a:solidFill>
                        <a:schemeClr val="bg1">
                          <a:lumMod val="95000"/>
                        </a:schemeClr>
                      </a:solidFill>
                    </p:spPr>
                  </p:pic>
                </p:oleObj>
              </mc:Fallback>
            </mc:AlternateContent>
          </a:graphicData>
        </a:graphic>
      </p:graphicFrame>
      <p:sp>
        <p:nvSpPr>
          <p:cNvPr id="7" name="TextBox 6">
            <a:extLst>
              <a:ext uri="{FF2B5EF4-FFF2-40B4-BE49-F238E27FC236}">
                <a16:creationId xmlns:a16="http://schemas.microsoft.com/office/drawing/2014/main" id="{B64EED16-7074-1E47-E682-6997BD1986B2}"/>
              </a:ext>
            </a:extLst>
          </p:cNvPr>
          <p:cNvSpPr txBox="1"/>
          <p:nvPr/>
        </p:nvSpPr>
        <p:spPr>
          <a:xfrm>
            <a:off x="8886211" y="4231519"/>
            <a:ext cx="288091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Arial"/>
                <a:ea typeface="+mn-ea"/>
                <a:cs typeface="+mn-cs"/>
              </a:rPr>
              <a:t>Favorable/Adverse Co. Ratio: 0.6 </a:t>
            </a:r>
          </a:p>
        </p:txBody>
      </p:sp>
      <p:sp>
        <p:nvSpPr>
          <p:cNvPr id="8" name="Oval 7">
            <a:extLst>
              <a:ext uri="{FF2B5EF4-FFF2-40B4-BE49-F238E27FC236}">
                <a16:creationId xmlns:a16="http://schemas.microsoft.com/office/drawing/2014/main" id="{65D78BEB-E9B8-F3E0-FF59-270F5DCA96BD}"/>
              </a:ext>
            </a:extLst>
          </p:cNvPr>
          <p:cNvSpPr/>
          <p:nvPr/>
        </p:nvSpPr>
        <p:spPr>
          <a:xfrm>
            <a:off x="7855131" y="4354286"/>
            <a:ext cx="322218" cy="185010"/>
          </a:xfrm>
          <a:prstGeom prst="ellipse">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9" name="Oval 8">
            <a:extLst>
              <a:ext uri="{FF2B5EF4-FFF2-40B4-BE49-F238E27FC236}">
                <a16:creationId xmlns:a16="http://schemas.microsoft.com/office/drawing/2014/main" id="{05F38B32-652D-E34C-4F75-1D2915B8EFB7}"/>
              </a:ext>
            </a:extLst>
          </p:cNvPr>
          <p:cNvSpPr/>
          <p:nvPr/>
        </p:nvSpPr>
        <p:spPr>
          <a:xfrm>
            <a:off x="8415046" y="4231519"/>
            <a:ext cx="322218" cy="185010"/>
          </a:xfrm>
          <a:prstGeom prst="ellipse">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cxnSp>
        <p:nvCxnSpPr>
          <p:cNvPr id="13" name="Straight Arrow Connector 12">
            <a:extLst>
              <a:ext uri="{FF2B5EF4-FFF2-40B4-BE49-F238E27FC236}">
                <a16:creationId xmlns:a16="http://schemas.microsoft.com/office/drawing/2014/main" id="{ECC05D13-48D1-E071-FB37-1A89D34909EF}"/>
              </a:ext>
            </a:extLst>
          </p:cNvPr>
          <p:cNvCxnSpPr/>
          <p:nvPr/>
        </p:nvCxnSpPr>
        <p:spPr>
          <a:xfrm flipH="1">
            <a:off x="2444097" y="4231519"/>
            <a:ext cx="2521010" cy="12276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92BCF6D-1DB7-D0DD-847F-3B61F059F68E}"/>
              </a:ext>
            </a:extLst>
          </p:cNvPr>
          <p:cNvCxnSpPr>
            <a:cxnSpLocks/>
          </p:cNvCxnSpPr>
          <p:nvPr/>
        </p:nvCxnSpPr>
        <p:spPr>
          <a:xfrm flipV="1">
            <a:off x="4965107" y="3315768"/>
            <a:ext cx="1623700" cy="91575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D89871A-022C-B31A-85BB-6AD7DD8137D8}"/>
              </a:ext>
            </a:extLst>
          </p:cNvPr>
          <p:cNvSpPr txBox="1"/>
          <p:nvPr/>
        </p:nvSpPr>
        <p:spPr>
          <a:xfrm>
            <a:off x="5267036" y="4139014"/>
            <a:ext cx="575417" cy="307777"/>
          </a:xfrm>
          <a:prstGeom prst="rect">
            <a:avLst/>
          </a:prstGeom>
          <a:solidFill>
            <a:schemeClr val="bg1">
              <a:lumMod val="9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Arial"/>
                <a:ea typeface="+mn-ea"/>
                <a:cs typeface="+mn-cs"/>
              </a:rPr>
              <a:t>Red!</a:t>
            </a:r>
          </a:p>
        </p:txBody>
      </p:sp>
      <p:sp>
        <p:nvSpPr>
          <p:cNvPr id="18" name="Oval 17">
            <a:extLst>
              <a:ext uri="{FF2B5EF4-FFF2-40B4-BE49-F238E27FC236}">
                <a16:creationId xmlns:a16="http://schemas.microsoft.com/office/drawing/2014/main" id="{62C410AE-C4C3-C898-F66F-51F82B9FBD18}"/>
              </a:ext>
            </a:extLst>
          </p:cNvPr>
          <p:cNvSpPr/>
          <p:nvPr/>
        </p:nvSpPr>
        <p:spPr>
          <a:xfrm>
            <a:off x="10816747" y="3429000"/>
            <a:ext cx="638086" cy="604615"/>
          </a:xfrm>
          <a:prstGeom prst="ellipse">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333973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7F1CF-4470-0A46-4ABC-136B82C61926}"/>
              </a:ext>
            </a:extLst>
          </p:cNvPr>
          <p:cNvSpPr>
            <a:spLocks noGrp="1"/>
          </p:cNvSpPr>
          <p:nvPr>
            <p:ph type="title"/>
          </p:nvPr>
        </p:nvSpPr>
        <p:spPr/>
        <p:txBody>
          <a:bodyPr/>
          <a:lstStyle/>
          <a:p>
            <a:r>
              <a:rPr lang="en-US" dirty="0"/>
              <a:t>Dashboard: Other Liability Occurrence</a:t>
            </a:r>
          </a:p>
        </p:txBody>
      </p:sp>
      <p:sp>
        <p:nvSpPr>
          <p:cNvPr id="4" name="Footer Placeholder 3">
            <a:extLst>
              <a:ext uri="{FF2B5EF4-FFF2-40B4-BE49-F238E27FC236}">
                <a16:creationId xmlns:a16="http://schemas.microsoft.com/office/drawing/2014/main" id="{A5A790CC-1358-5157-68CC-8C2F5327E270}"/>
              </a:ext>
            </a:extLst>
          </p:cNvPr>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Arial"/>
                <a:ea typeface="+mn-ea"/>
                <a:cs typeface="+mn-cs"/>
              </a:rPr>
              <a:t>Research and Analysis for Insurance Professionals</a:t>
            </a:r>
          </a:p>
        </p:txBody>
      </p:sp>
      <p:sp>
        <p:nvSpPr>
          <p:cNvPr id="5" name="Slide Number Placeholder 4">
            <a:extLst>
              <a:ext uri="{FF2B5EF4-FFF2-40B4-BE49-F238E27FC236}">
                <a16:creationId xmlns:a16="http://schemas.microsoft.com/office/drawing/2014/main" id="{EE8534C4-62BB-7B52-7F84-2F77F7C22E50}"/>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CE825B-6020-45B9-9704-EAB41EA1B55C}"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ext Placeholder 5">
            <a:extLst>
              <a:ext uri="{FF2B5EF4-FFF2-40B4-BE49-F238E27FC236}">
                <a16:creationId xmlns:a16="http://schemas.microsoft.com/office/drawing/2014/main" id="{F5EC0BD7-ED5D-8BE4-A35D-863AE3FBF4E1}"/>
              </a:ext>
            </a:extLst>
          </p:cNvPr>
          <p:cNvSpPr>
            <a:spLocks noGrp="1"/>
          </p:cNvSpPr>
          <p:nvPr>
            <p:ph type="body" sz="quarter" idx="10"/>
          </p:nvPr>
        </p:nvSpPr>
        <p:spPr/>
        <p:txBody>
          <a:bodyPr/>
          <a:lstStyle/>
          <a:p>
            <a:r>
              <a:rPr lang="en-US" dirty="0"/>
              <a:t>Source: ©2024 S&amp;P Global Market Intelligence, Assured Research</a:t>
            </a:r>
          </a:p>
        </p:txBody>
      </p:sp>
      <p:sp>
        <p:nvSpPr>
          <p:cNvPr id="10" name="TextBox 9">
            <a:extLst>
              <a:ext uri="{FF2B5EF4-FFF2-40B4-BE49-F238E27FC236}">
                <a16:creationId xmlns:a16="http://schemas.microsoft.com/office/drawing/2014/main" id="{7859934B-69EB-51FE-216D-67931C02A14E}"/>
              </a:ext>
            </a:extLst>
          </p:cNvPr>
          <p:cNvSpPr txBox="1"/>
          <p:nvPr/>
        </p:nvSpPr>
        <p:spPr>
          <a:xfrm>
            <a:off x="748146" y="4620424"/>
            <a:ext cx="11018982"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Arial"/>
                <a:ea typeface="+mn-ea"/>
                <a:cs typeface="+mn-cs"/>
              </a:rPr>
              <a:t>Our YE22 reserve analysis pointed to a $4.7 billion deficiency while $4.7 billion of adverse development emerged in CY23. Our new estimate is a $6.4 billion deficiency…so what changed?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i="1" dirty="0">
              <a:solidFill>
                <a:prstClr val="black"/>
              </a:solidFill>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Arial"/>
                <a:ea typeface="+mn-ea"/>
                <a:cs typeface="+mn-cs"/>
              </a:rPr>
              <a:t>What’s happening? 1) Social inflation, 2) lengthening development patters (changing legal tactics, court closures, etc.), 3) changing dynamics in </a:t>
            </a:r>
            <a:r>
              <a:rPr lang="en-US" sz="1400" i="1" dirty="0">
                <a:solidFill>
                  <a:prstClr val="black"/>
                </a:solidFill>
                <a:latin typeface="Arial"/>
              </a:rPr>
              <a:t>insurance towers…pressure by insurers high on insurers lower in the tower to settle…even if liability could/should be challenged.</a:t>
            </a:r>
            <a:endParaRPr kumimoji="0" lang="en-US" sz="1400" b="0" i="1" u="none" strike="noStrike" kern="1200" cap="none" spc="0" normalizeH="0" baseline="0" noProof="0" dirty="0">
              <a:ln>
                <a:noFill/>
              </a:ln>
              <a:solidFill>
                <a:prstClr val="black"/>
              </a:solidFill>
              <a:effectLst/>
              <a:uLnTx/>
              <a:uFillTx/>
              <a:latin typeface="Arial"/>
              <a:ea typeface="+mn-ea"/>
              <a:cs typeface="+mn-cs"/>
            </a:endParaRPr>
          </a:p>
        </p:txBody>
      </p:sp>
      <p:pic>
        <p:nvPicPr>
          <p:cNvPr id="7" name="Picture 6">
            <a:extLst>
              <a:ext uri="{FF2B5EF4-FFF2-40B4-BE49-F238E27FC236}">
                <a16:creationId xmlns:a16="http://schemas.microsoft.com/office/drawing/2014/main" id="{628DDF7B-A521-44BA-6880-5C1153E533D4}"/>
              </a:ext>
            </a:extLst>
          </p:cNvPr>
          <p:cNvPicPr>
            <a:picLocks noChangeAspect="1"/>
          </p:cNvPicPr>
          <p:nvPr/>
        </p:nvPicPr>
        <p:blipFill>
          <a:blip r:embed="rId2"/>
          <a:stretch>
            <a:fillRect/>
          </a:stretch>
        </p:blipFill>
        <p:spPr>
          <a:xfrm>
            <a:off x="748146" y="1099841"/>
            <a:ext cx="7971275" cy="3411032"/>
          </a:xfrm>
          <a:prstGeom prst="rect">
            <a:avLst/>
          </a:prstGeom>
        </p:spPr>
      </p:pic>
      <p:graphicFrame>
        <p:nvGraphicFramePr>
          <p:cNvPr id="8" name="Object 7">
            <a:extLst>
              <a:ext uri="{FF2B5EF4-FFF2-40B4-BE49-F238E27FC236}">
                <a16:creationId xmlns:a16="http://schemas.microsoft.com/office/drawing/2014/main" id="{3E3E071A-90B1-F06D-2D61-42A48C5D08A4}"/>
              </a:ext>
            </a:extLst>
          </p:cNvPr>
          <p:cNvGraphicFramePr>
            <a:graphicFrameLocks noChangeAspect="1"/>
          </p:cNvGraphicFramePr>
          <p:nvPr/>
        </p:nvGraphicFramePr>
        <p:xfrm>
          <a:off x="9167379" y="1400419"/>
          <a:ext cx="2276475" cy="2809875"/>
        </p:xfrm>
        <a:graphic>
          <a:graphicData uri="http://schemas.openxmlformats.org/presentationml/2006/ole">
            <mc:AlternateContent xmlns:mc="http://schemas.openxmlformats.org/markup-compatibility/2006">
              <mc:Choice xmlns:v="urn:schemas-microsoft-com:vml" Requires="v">
                <p:oleObj name="Macro-Enabled Worksheet" r:id="rId3" imgW="2276457" imgH="2809811" progId="Excel.SheetMacroEnabled.12">
                  <p:embed/>
                </p:oleObj>
              </mc:Choice>
              <mc:Fallback>
                <p:oleObj name="Macro-Enabled Worksheet" r:id="rId3" imgW="2276457" imgH="2809811" progId="Excel.SheetMacroEnabled.12">
                  <p:embed/>
                  <p:pic>
                    <p:nvPicPr>
                      <p:cNvPr id="8" name="Object 7">
                        <a:extLst>
                          <a:ext uri="{FF2B5EF4-FFF2-40B4-BE49-F238E27FC236}">
                            <a16:creationId xmlns:a16="http://schemas.microsoft.com/office/drawing/2014/main" id="{3E3E071A-90B1-F06D-2D61-42A48C5D08A4}"/>
                          </a:ext>
                        </a:extLst>
                      </p:cNvPr>
                      <p:cNvPicPr/>
                      <p:nvPr/>
                    </p:nvPicPr>
                    <p:blipFill>
                      <a:blip r:embed="rId4"/>
                      <a:stretch>
                        <a:fillRect/>
                      </a:stretch>
                    </p:blipFill>
                    <p:spPr>
                      <a:xfrm>
                        <a:off x="9167379" y="1400419"/>
                        <a:ext cx="2276475" cy="2809875"/>
                      </a:xfrm>
                      <a:prstGeom prst="rect">
                        <a:avLst/>
                      </a:prstGeom>
                      <a:solidFill>
                        <a:schemeClr val="bg1">
                          <a:lumMod val="95000"/>
                        </a:schemeClr>
                      </a:solidFill>
                    </p:spPr>
                  </p:pic>
                </p:oleObj>
              </mc:Fallback>
            </mc:AlternateContent>
          </a:graphicData>
        </a:graphic>
      </p:graphicFrame>
      <p:sp>
        <p:nvSpPr>
          <p:cNvPr id="3" name="TextBox 2">
            <a:extLst>
              <a:ext uri="{FF2B5EF4-FFF2-40B4-BE49-F238E27FC236}">
                <a16:creationId xmlns:a16="http://schemas.microsoft.com/office/drawing/2014/main" id="{BD05E4EF-F6F1-22DE-6FFB-D1138430A556}"/>
              </a:ext>
            </a:extLst>
          </p:cNvPr>
          <p:cNvSpPr txBox="1"/>
          <p:nvPr/>
        </p:nvSpPr>
        <p:spPr>
          <a:xfrm>
            <a:off x="8865157" y="4231518"/>
            <a:ext cx="288091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Arial"/>
                <a:ea typeface="+mn-ea"/>
                <a:cs typeface="+mn-cs"/>
              </a:rPr>
              <a:t>Favorable/Adverse Co. Ratio: 0.7 </a:t>
            </a:r>
          </a:p>
        </p:txBody>
      </p:sp>
      <p:sp>
        <p:nvSpPr>
          <p:cNvPr id="9" name="TextBox 8">
            <a:extLst>
              <a:ext uri="{FF2B5EF4-FFF2-40B4-BE49-F238E27FC236}">
                <a16:creationId xmlns:a16="http://schemas.microsoft.com/office/drawing/2014/main" id="{0DC4D749-C16F-5652-2A22-C3E5A273AD9B}"/>
              </a:ext>
            </a:extLst>
          </p:cNvPr>
          <p:cNvSpPr txBox="1"/>
          <p:nvPr/>
        </p:nvSpPr>
        <p:spPr>
          <a:xfrm>
            <a:off x="2592995" y="4219467"/>
            <a:ext cx="4132863" cy="276999"/>
          </a:xfrm>
          <a:prstGeom prst="rect">
            <a:avLst/>
          </a:prstGeom>
          <a:solidFill>
            <a:schemeClr val="bg1">
              <a:lumMod val="95000"/>
            </a:schemeClr>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Arial"/>
                <a:ea typeface="+mn-ea"/>
                <a:cs typeface="+mn-cs"/>
              </a:rPr>
              <a:t>Provisioning for development more conservative than past</a:t>
            </a:r>
          </a:p>
        </p:txBody>
      </p:sp>
      <p:sp>
        <p:nvSpPr>
          <p:cNvPr id="11" name="Oval 10">
            <a:extLst>
              <a:ext uri="{FF2B5EF4-FFF2-40B4-BE49-F238E27FC236}">
                <a16:creationId xmlns:a16="http://schemas.microsoft.com/office/drawing/2014/main" id="{781E034B-4771-4A69-962D-E20F0905B447}"/>
              </a:ext>
            </a:extLst>
          </p:cNvPr>
          <p:cNvSpPr/>
          <p:nvPr/>
        </p:nvSpPr>
        <p:spPr>
          <a:xfrm>
            <a:off x="7824984" y="4308923"/>
            <a:ext cx="460033" cy="253685"/>
          </a:xfrm>
          <a:prstGeom prst="ellipse">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cxnSp>
        <p:nvCxnSpPr>
          <p:cNvPr id="13" name="Straight Arrow Connector 12">
            <a:extLst>
              <a:ext uri="{FF2B5EF4-FFF2-40B4-BE49-F238E27FC236}">
                <a16:creationId xmlns:a16="http://schemas.microsoft.com/office/drawing/2014/main" id="{16B74B7D-2DB3-E4E5-1760-2C0578D00D36}"/>
              </a:ext>
            </a:extLst>
          </p:cNvPr>
          <p:cNvCxnSpPr/>
          <p:nvPr/>
        </p:nvCxnSpPr>
        <p:spPr>
          <a:xfrm>
            <a:off x="6725858" y="4387273"/>
            <a:ext cx="46003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5">
            <p14:nvContentPartPr>
              <p14:cNvPr id="14" name="Ink 13">
                <a:extLst>
                  <a:ext uri="{FF2B5EF4-FFF2-40B4-BE49-F238E27FC236}">
                    <a16:creationId xmlns:a16="http://schemas.microsoft.com/office/drawing/2014/main" id="{9E135B8D-01F6-B04E-9D30-79D80B96C2A1}"/>
                  </a:ext>
                </a:extLst>
              </p14:cNvPr>
              <p14:cNvContentPartPr/>
              <p14:nvPr/>
            </p14:nvContentPartPr>
            <p14:xfrm>
              <a:off x="10763667" y="2607547"/>
              <a:ext cx="1067040" cy="1711800"/>
            </p14:xfrm>
          </p:contentPart>
        </mc:Choice>
        <mc:Fallback xmlns="">
          <p:pic>
            <p:nvPicPr>
              <p:cNvPr id="14" name="Ink 13">
                <a:extLst>
                  <a:ext uri="{FF2B5EF4-FFF2-40B4-BE49-F238E27FC236}">
                    <a16:creationId xmlns:a16="http://schemas.microsoft.com/office/drawing/2014/main" id="{9E135B8D-01F6-B04E-9D30-79D80B96C2A1}"/>
                  </a:ext>
                </a:extLst>
              </p:cNvPr>
              <p:cNvPicPr/>
              <p:nvPr/>
            </p:nvPicPr>
            <p:blipFill>
              <a:blip r:embed="rId6"/>
              <a:stretch>
                <a:fillRect/>
              </a:stretch>
            </p:blipFill>
            <p:spPr>
              <a:xfrm>
                <a:off x="10746027" y="2589907"/>
                <a:ext cx="1102680" cy="1747440"/>
              </a:xfrm>
              <a:prstGeom prst="rect">
                <a:avLst/>
              </a:prstGeom>
            </p:spPr>
          </p:pic>
        </mc:Fallback>
      </mc:AlternateContent>
    </p:spTree>
    <p:extLst>
      <p:ext uri="{BB962C8B-B14F-4D97-AF65-F5344CB8AC3E}">
        <p14:creationId xmlns:p14="http://schemas.microsoft.com/office/powerpoint/2010/main" val="2512982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027BA-C9F9-B603-AE3D-4AC2E3AD42AB}"/>
              </a:ext>
            </a:extLst>
          </p:cNvPr>
          <p:cNvSpPr>
            <a:spLocks noGrp="1"/>
          </p:cNvSpPr>
          <p:nvPr>
            <p:ph type="title"/>
          </p:nvPr>
        </p:nvSpPr>
        <p:spPr/>
        <p:txBody>
          <a:bodyPr/>
          <a:lstStyle/>
          <a:p>
            <a:r>
              <a:rPr lang="en-US" dirty="0"/>
              <a:t>Where is the Liability Development Coming From?</a:t>
            </a:r>
          </a:p>
        </p:txBody>
      </p:sp>
      <p:sp>
        <p:nvSpPr>
          <p:cNvPr id="3" name="Footer Placeholder 2">
            <a:extLst>
              <a:ext uri="{FF2B5EF4-FFF2-40B4-BE49-F238E27FC236}">
                <a16:creationId xmlns:a16="http://schemas.microsoft.com/office/drawing/2014/main" id="{5AC17B2B-807D-10BD-A213-EEA2DB0B072C}"/>
              </a:ext>
            </a:extLst>
          </p:cNvPr>
          <p:cNvSpPr>
            <a:spLocks noGrp="1"/>
          </p:cNvSpPr>
          <p:nvPr>
            <p:ph type="ftr" sz="quarter" idx="3"/>
          </p:nvPr>
        </p:nvSpPr>
        <p:spPr/>
        <p:txBody>
          <a:bodyPr/>
          <a:lstStyle/>
          <a:p>
            <a:r>
              <a:rPr lang="en-US" dirty="0"/>
              <a:t>Research and Analysis for Insurance Professionals</a:t>
            </a:r>
          </a:p>
        </p:txBody>
      </p:sp>
      <p:sp>
        <p:nvSpPr>
          <p:cNvPr id="4" name="Slide Number Placeholder 3">
            <a:extLst>
              <a:ext uri="{FF2B5EF4-FFF2-40B4-BE49-F238E27FC236}">
                <a16:creationId xmlns:a16="http://schemas.microsoft.com/office/drawing/2014/main" id="{8A0ABC6F-9CB5-4E7E-5E27-F5886E30E0F5}"/>
              </a:ext>
            </a:extLst>
          </p:cNvPr>
          <p:cNvSpPr>
            <a:spLocks noGrp="1"/>
          </p:cNvSpPr>
          <p:nvPr>
            <p:ph type="sldNum" sz="quarter" idx="4"/>
          </p:nvPr>
        </p:nvSpPr>
        <p:spPr/>
        <p:txBody>
          <a:bodyPr/>
          <a:lstStyle/>
          <a:p>
            <a:pPr algn="r"/>
            <a:fld id="{43CE825B-6020-45B9-9704-EAB41EA1B55C}" type="slidenum">
              <a:rPr lang="en-US" smtClean="0"/>
              <a:pPr algn="r"/>
              <a:t>17</a:t>
            </a:fld>
            <a:endParaRPr lang="en-US" dirty="0"/>
          </a:p>
        </p:txBody>
      </p:sp>
      <p:sp>
        <p:nvSpPr>
          <p:cNvPr id="5" name="Text Placeholder 4">
            <a:extLst>
              <a:ext uri="{FF2B5EF4-FFF2-40B4-BE49-F238E27FC236}">
                <a16:creationId xmlns:a16="http://schemas.microsoft.com/office/drawing/2014/main" id="{F8F1BD40-944B-CEEA-673C-C5C192F8D871}"/>
              </a:ext>
            </a:extLst>
          </p:cNvPr>
          <p:cNvSpPr>
            <a:spLocks noGrp="1"/>
          </p:cNvSpPr>
          <p:nvPr>
            <p:ph type="body" sz="quarter" idx="10"/>
          </p:nvPr>
        </p:nvSpPr>
        <p:spPr/>
        <p:txBody>
          <a:bodyPr/>
          <a:lstStyle/>
          <a:p>
            <a:r>
              <a:rPr lang="en-US" dirty="0"/>
              <a:t>Source: ©2024 S&amp;P Global Market Intelligence, Assured Research</a:t>
            </a:r>
          </a:p>
        </p:txBody>
      </p:sp>
      <p:sp>
        <p:nvSpPr>
          <p:cNvPr id="7" name="Text Placeholder 6">
            <a:extLst>
              <a:ext uri="{FF2B5EF4-FFF2-40B4-BE49-F238E27FC236}">
                <a16:creationId xmlns:a16="http://schemas.microsoft.com/office/drawing/2014/main" id="{73CF576B-61C5-8224-1B8B-DD28504401E1}"/>
              </a:ext>
            </a:extLst>
          </p:cNvPr>
          <p:cNvSpPr>
            <a:spLocks noGrp="1"/>
          </p:cNvSpPr>
          <p:nvPr>
            <p:ph type="body" sz="quarter" idx="12"/>
          </p:nvPr>
        </p:nvSpPr>
        <p:spPr/>
        <p:txBody>
          <a:bodyPr/>
          <a:lstStyle/>
          <a:p>
            <a:r>
              <a:rPr lang="en-US" dirty="0"/>
              <a:t>In 2023, from commercial excess and umbrella and facilities/premises policies…and personal umbrella.</a:t>
            </a:r>
          </a:p>
          <a:p>
            <a:r>
              <a:rPr lang="en-US" dirty="0"/>
              <a:t>Adverse development NOT coming from D&amp;O/E&amp;O.</a:t>
            </a:r>
          </a:p>
          <a:p>
            <a:endParaRPr lang="en-US" dirty="0"/>
          </a:p>
          <a:p>
            <a:endParaRPr lang="en-US" dirty="0"/>
          </a:p>
        </p:txBody>
      </p:sp>
      <mc:AlternateContent xmlns:mc="http://schemas.openxmlformats.org/markup-compatibility/2006" xmlns:cx1="http://schemas.microsoft.com/office/drawing/2015/9/8/chartex">
        <mc:Choice Requires="cx1">
          <p:graphicFrame>
            <p:nvGraphicFramePr>
              <p:cNvPr id="8" name="Picture Placeholder 7">
                <a:extLst>
                  <a:ext uri="{FF2B5EF4-FFF2-40B4-BE49-F238E27FC236}">
                    <a16:creationId xmlns:a16="http://schemas.microsoft.com/office/drawing/2014/main" id="{7D6FA74F-2E1B-9A62-F76F-EE01559F4076}"/>
                  </a:ext>
                </a:extLst>
              </p:cNvPr>
              <p:cNvGraphicFramePr>
                <a:graphicFrameLocks noGrp="1"/>
              </p:cNvGraphicFramePr>
              <p:nvPr>
                <p:ph type="pic" sz="quarter" idx="11"/>
                <p:extLst>
                  <p:ext uri="{D42A27DB-BD31-4B8C-83A1-F6EECF244321}">
                    <p14:modId xmlns:p14="http://schemas.microsoft.com/office/powerpoint/2010/main" val="1221824598"/>
                  </p:ext>
                </p:extLst>
              </p:nvPr>
            </p:nvGraphicFramePr>
            <p:xfrm>
              <a:off x="828675" y="1565275"/>
              <a:ext cx="7632700" cy="4525963"/>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8" name="Picture Placeholder 7">
                <a:extLst>
                  <a:ext uri="{FF2B5EF4-FFF2-40B4-BE49-F238E27FC236}">
                    <a16:creationId xmlns:a16="http://schemas.microsoft.com/office/drawing/2014/main" id="{7D6FA74F-2E1B-9A62-F76F-EE01559F4076}"/>
                  </a:ext>
                </a:extLst>
              </p:cNvPr>
              <p:cNvPicPr>
                <a:picLocks noGrp="1" noRot="1" noChangeAspect="1" noMove="1" noResize="1" noEditPoints="1" noAdjustHandles="1" noChangeArrowheads="1" noChangeShapeType="1"/>
              </p:cNvPicPr>
              <p:nvPr/>
            </p:nvPicPr>
            <p:blipFill>
              <a:blip r:embed="rId3"/>
              <a:stretch>
                <a:fillRect/>
              </a:stretch>
            </p:blipFill>
            <p:spPr>
              <a:xfrm>
                <a:off x="828675" y="1565275"/>
                <a:ext cx="7632700" cy="4525963"/>
              </a:xfrm>
              <a:prstGeom prst="rect">
                <a:avLst/>
              </a:prstGeom>
            </p:spPr>
          </p:pic>
        </mc:Fallback>
      </mc:AlternateContent>
      <p:cxnSp>
        <p:nvCxnSpPr>
          <p:cNvPr id="12" name="Straight Connector 11">
            <a:extLst>
              <a:ext uri="{FF2B5EF4-FFF2-40B4-BE49-F238E27FC236}">
                <a16:creationId xmlns:a16="http://schemas.microsoft.com/office/drawing/2014/main" id="{4FBCE935-BA68-1D0E-2F87-F73E3500505B}"/>
              </a:ext>
            </a:extLst>
          </p:cNvPr>
          <p:cNvCxnSpPr/>
          <p:nvPr/>
        </p:nvCxnSpPr>
        <p:spPr>
          <a:xfrm>
            <a:off x="1469877" y="3640508"/>
            <a:ext cx="693063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F09AB1F-F379-C57D-A71C-1AC4F35DDC9A}"/>
              </a:ext>
            </a:extLst>
          </p:cNvPr>
          <p:cNvCxnSpPr/>
          <p:nvPr/>
        </p:nvCxnSpPr>
        <p:spPr>
          <a:xfrm flipH="1">
            <a:off x="2589376" y="1888621"/>
            <a:ext cx="717846" cy="9144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5456BCE-DA44-2B72-F8A1-8DC74C236832}"/>
              </a:ext>
            </a:extLst>
          </p:cNvPr>
          <p:cNvCxnSpPr/>
          <p:nvPr/>
        </p:nvCxnSpPr>
        <p:spPr>
          <a:xfrm flipH="1">
            <a:off x="3724543" y="2021980"/>
            <a:ext cx="717846" cy="9144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4">
            <p14:nvContentPartPr>
              <p14:cNvPr id="16" name="Ink 15">
                <a:extLst>
                  <a:ext uri="{FF2B5EF4-FFF2-40B4-BE49-F238E27FC236}">
                    <a16:creationId xmlns:a16="http://schemas.microsoft.com/office/drawing/2014/main" id="{63DD2F47-1A38-FF04-B43B-E692782D7918}"/>
                  </a:ext>
                </a:extLst>
              </p14:cNvPr>
              <p14:cNvContentPartPr/>
              <p14:nvPr/>
            </p14:nvContentPartPr>
            <p14:xfrm>
              <a:off x="1695987" y="5372707"/>
              <a:ext cx="2894040" cy="910440"/>
            </p14:xfrm>
          </p:contentPart>
        </mc:Choice>
        <mc:Fallback xmlns="">
          <p:pic>
            <p:nvPicPr>
              <p:cNvPr id="16" name="Ink 15">
                <a:extLst>
                  <a:ext uri="{FF2B5EF4-FFF2-40B4-BE49-F238E27FC236}">
                    <a16:creationId xmlns:a16="http://schemas.microsoft.com/office/drawing/2014/main" id="{63DD2F47-1A38-FF04-B43B-E692782D7918}"/>
                  </a:ext>
                </a:extLst>
              </p:cNvPr>
              <p:cNvPicPr/>
              <p:nvPr/>
            </p:nvPicPr>
            <p:blipFill>
              <a:blip r:embed="rId5"/>
              <a:stretch>
                <a:fillRect/>
              </a:stretch>
            </p:blipFill>
            <p:spPr>
              <a:xfrm>
                <a:off x="1678347" y="5354707"/>
                <a:ext cx="2929680" cy="946080"/>
              </a:xfrm>
              <a:prstGeom prst="rect">
                <a:avLst/>
              </a:prstGeom>
            </p:spPr>
          </p:pic>
        </mc:Fallback>
      </mc:AlternateContent>
    </p:spTree>
    <p:extLst>
      <p:ext uri="{BB962C8B-B14F-4D97-AF65-F5344CB8AC3E}">
        <p14:creationId xmlns:p14="http://schemas.microsoft.com/office/powerpoint/2010/main" val="181258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B55B34-5383-2033-500E-D99BD8E287A7}"/>
              </a:ext>
            </a:extLst>
          </p:cNvPr>
          <p:cNvSpPr>
            <a:spLocks noGrp="1"/>
          </p:cNvSpPr>
          <p:nvPr>
            <p:ph type="title"/>
          </p:nvPr>
        </p:nvSpPr>
        <p:spPr/>
        <p:txBody>
          <a:bodyPr/>
          <a:lstStyle/>
          <a:p>
            <a:r>
              <a:rPr lang="en-US" dirty="0"/>
              <a:t>Much of the Worst Experience Being Ceded to Reinsurers</a:t>
            </a:r>
          </a:p>
        </p:txBody>
      </p:sp>
      <p:sp>
        <p:nvSpPr>
          <p:cNvPr id="4" name="Footer Placeholder 3">
            <a:extLst>
              <a:ext uri="{FF2B5EF4-FFF2-40B4-BE49-F238E27FC236}">
                <a16:creationId xmlns:a16="http://schemas.microsoft.com/office/drawing/2014/main" id="{9A693D81-AB05-9950-BCCA-F4BE058575DE}"/>
              </a:ext>
            </a:extLst>
          </p:cNvPr>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Arial"/>
                <a:ea typeface="+mn-ea"/>
                <a:cs typeface="+mn-cs"/>
              </a:rPr>
              <a:t>Research and Analysis for Insurance Professionals</a:t>
            </a:r>
          </a:p>
        </p:txBody>
      </p:sp>
      <p:sp>
        <p:nvSpPr>
          <p:cNvPr id="5" name="Slide Number Placeholder 4">
            <a:extLst>
              <a:ext uri="{FF2B5EF4-FFF2-40B4-BE49-F238E27FC236}">
                <a16:creationId xmlns:a16="http://schemas.microsoft.com/office/drawing/2014/main" id="{92031DBA-0060-F48F-16B9-F7627D64D6B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CE825B-6020-45B9-9704-EAB41EA1B55C}"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ext Placeholder 5">
            <a:extLst>
              <a:ext uri="{FF2B5EF4-FFF2-40B4-BE49-F238E27FC236}">
                <a16:creationId xmlns:a16="http://schemas.microsoft.com/office/drawing/2014/main" id="{0034B2D0-94A6-F7AF-3BD5-C81ABB06FB06}"/>
              </a:ext>
            </a:extLst>
          </p:cNvPr>
          <p:cNvSpPr>
            <a:spLocks noGrp="1"/>
          </p:cNvSpPr>
          <p:nvPr>
            <p:ph type="body" sz="quarter" idx="10"/>
          </p:nvPr>
        </p:nvSpPr>
        <p:spPr/>
        <p:txBody>
          <a:bodyPr/>
          <a:lstStyle/>
          <a:p>
            <a:r>
              <a:rPr lang="en-US" dirty="0"/>
              <a:t>Source: ©2024 S&amp;P Global Market Intelligence, Assured Research</a:t>
            </a:r>
          </a:p>
        </p:txBody>
      </p:sp>
      <p:sp>
        <p:nvSpPr>
          <p:cNvPr id="9" name="Text Placeholder 8">
            <a:extLst>
              <a:ext uri="{FF2B5EF4-FFF2-40B4-BE49-F238E27FC236}">
                <a16:creationId xmlns:a16="http://schemas.microsoft.com/office/drawing/2014/main" id="{8EFF3893-0B5A-156A-8526-8C340AE2AC5E}"/>
              </a:ext>
            </a:extLst>
          </p:cNvPr>
          <p:cNvSpPr>
            <a:spLocks noGrp="1"/>
          </p:cNvSpPr>
          <p:nvPr>
            <p:ph type="body" sz="quarter" idx="20"/>
          </p:nvPr>
        </p:nvSpPr>
        <p:spPr/>
        <p:txBody>
          <a:bodyPr/>
          <a:lstStyle/>
          <a:p>
            <a:r>
              <a:rPr lang="en-US" dirty="0"/>
              <a:t>Gross ULRs</a:t>
            </a:r>
          </a:p>
        </p:txBody>
      </p:sp>
      <p:sp>
        <p:nvSpPr>
          <p:cNvPr id="10" name="Text Placeholder 9">
            <a:extLst>
              <a:ext uri="{FF2B5EF4-FFF2-40B4-BE49-F238E27FC236}">
                <a16:creationId xmlns:a16="http://schemas.microsoft.com/office/drawing/2014/main" id="{487C9C0E-1576-EB29-3EAF-A11348D99F61}"/>
              </a:ext>
            </a:extLst>
          </p:cNvPr>
          <p:cNvSpPr>
            <a:spLocks noGrp="1"/>
          </p:cNvSpPr>
          <p:nvPr>
            <p:ph type="body" sz="quarter" idx="21"/>
          </p:nvPr>
        </p:nvSpPr>
        <p:spPr/>
        <p:txBody>
          <a:bodyPr/>
          <a:lstStyle/>
          <a:p>
            <a:r>
              <a:rPr lang="en-US" dirty="0"/>
              <a:t>Ceded ULRs</a:t>
            </a:r>
          </a:p>
        </p:txBody>
      </p:sp>
      <p:sp>
        <p:nvSpPr>
          <p:cNvPr id="11" name="Text Placeholder 10">
            <a:extLst>
              <a:ext uri="{FF2B5EF4-FFF2-40B4-BE49-F238E27FC236}">
                <a16:creationId xmlns:a16="http://schemas.microsoft.com/office/drawing/2014/main" id="{ADCB9D1E-B3DB-3DC7-2CB7-6F6ADC43C78C}"/>
              </a:ext>
            </a:extLst>
          </p:cNvPr>
          <p:cNvSpPr>
            <a:spLocks noGrp="1"/>
          </p:cNvSpPr>
          <p:nvPr>
            <p:ph type="body" sz="quarter" idx="22"/>
          </p:nvPr>
        </p:nvSpPr>
        <p:spPr/>
        <p:txBody>
          <a:bodyPr/>
          <a:lstStyle/>
          <a:p>
            <a:r>
              <a:rPr lang="en-US" dirty="0"/>
              <a:t>Net ULRs</a:t>
            </a:r>
          </a:p>
        </p:txBody>
      </p:sp>
      <p:graphicFrame>
        <p:nvGraphicFramePr>
          <p:cNvPr id="23" name="Content Placeholder 22">
            <a:extLst>
              <a:ext uri="{FF2B5EF4-FFF2-40B4-BE49-F238E27FC236}">
                <a16:creationId xmlns:a16="http://schemas.microsoft.com/office/drawing/2014/main" id="{D7682C78-2307-F69A-3D59-2CB3D0165D4B}"/>
              </a:ext>
            </a:extLst>
          </p:cNvPr>
          <p:cNvGraphicFramePr>
            <a:graphicFrameLocks noGrp="1"/>
          </p:cNvGraphicFramePr>
          <p:nvPr>
            <p:ph idx="17"/>
          </p:nvPr>
        </p:nvGraphicFramePr>
        <p:xfrm>
          <a:off x="838200" y="1874838"/>
          <a:ext cx="3378200" cy="41941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4" name="Content Placeholder 23">
            <a:extLst>
              <a:ext uri="{FF2B5EF4-FFF2-40B4-BE49-F238E27FC236}">
                <a16:creationId xmlns:a16="http://schemas.microsoft.com/office/drawing/2014/main" id="{E7024AB5-C203-3AE5-8A57-CD8182E2ECB4}"/>
              </a:ext>
            </a:extLst>
          </p:cNvPr>
          <p:cNvGraphicFramePr>
            <a:graphicFrameLocks noGrp="1"/>
          </p:cNvGraphicFramePr>
          <p:nvPr>
            <p:ph idx="18"/>
          </p:nvPr>
        </p:nvGraphicFramePr>
        <p:xfrm>
          <a:off x="4411663" y="1874838"/>
          <a:ext cx="3378200" cy="41941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 name="Content Placeholder 24">
            <a:extLst>
              <a:ext uri="{FF2B5EF4-FFF2-40B4-BE49-F238E27FC236}">
                <a16:creationId xmlns:a16="http://schemas.microsoft.com/office/drawing/2014/main" id="{F1D9330C-3AA5-0062-F152-40CFCB72EBCB}"/>
              </a:ext>
            </a:extLst>
          </p:cNvPr>
          <p:cNvGraphicFramePr>
            <a:graphicFrameLocks noGrp="1"/>
          </p:cNvGraphicFramePr>
          <p:nvPr>
            <p:ph idx="19"/>
          </p:nvPr>
        </p:nvGraphicFramePr>
        <p:xfrm>
          <a:off x="7985125" y="1874838"/>
          <a:ext cx="3378200" cy="41941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279187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B55B34-5383-2033-500E-D99BD8E287A7}"/>
              </a:ext>
            </a:extLst>
          </p:cNvPr>
          <p:cNvSpPr>
            <a:spLocks noGrp="1"/>
          </p:cNvSpPr>
          <p:nvPr>
            <p:ph type="title"/>
          </p:nvPr>
        </p:nvSpPr>
        <p:spPr/>
        <p:txBody>
          <a:bodyPr/>
          <a:lstStyle/>
          <a:p>
            <a:r>
              <a:rPr lang="en-US" dirty="0"/>
              <a:t>Largest Reserve (Decreases) Increases in Cal. Year ‘23</a:t>
            </a:r>
          </a:p>
        </p:txBody>
      </p:sp>
      <p:sp>
        <p:nvSpPr>
          <p:cNvPr id="4" name="Footer Placeholder 3">
            <a:extLst>
              <a:ext uri="{FF2B5EF4-FFF2-40B4-BE49-F238E27FC236}">
                <a16:creationId xmlns:a16="http://schemas.microsoft.com/office/drawing/2014/main" id="{9A693D81-AB05-9950-BCCA-F4BE058575DE}"/>
              </a:ext>
            </a:extLst>
          </p:cNvPr>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Arial"/>
                <a:ea typeface="+mn-ea"/>
                <a:cs typeface="+mn-cs"/>
              </a:rPr>
              <a:t>Research and Analysis for Insurance Professionals</a:t>
            </a:r>
          </a:p>
        </p:txBody>
      </p:sp>
      <p:sp>
        <p:nvSpPr>
          <p:cNvPr id="5" name="Slide Number Placeholder 4">
            <a:extLst>
              <a:ext uri="{FF2B5EF4-FFF2-40B4-BE49-F238E27FC236}">
                <a16:creationId xmlns:a16="http://schemas.microsoft.com/office/drawing/2014/main" id="{92031DBA-0060-F48F-16B9-F7627D64D6B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CE825B-6020-45B9-9704-EAB41EA1B55C}"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ext Placeholder 5">
            <a:extLst>
              <a:ext uri="{FF2B5EF4-FFF2-40B4-BE49-F238E27FC236}">
                <a16:creationId xmlns:a16="http://schemas.microsoft.com/office/drawing/2014/main" id="{0034B2D0-94A6-F7AF-3BD5-C81ABB06FB06}"/>
              </a:ext>
            </a:extLst>
          </p:cNvPr>
          <p:cNvSpPr>
            <a:spLocks noGrp="1"/>
          </p:cNvSpPr>
          <p:nvPr>
            <p:ph type="body" sz="quarter" idx="10"/>
          </p:nvPr>
        </p:nvSpPr>
        <p:spPr/>
        <p:txBody>
          <a:bodyPr/>
          <a:lstStyle/>
          <a:p>
            <a:r>
              <a:rPr lang="en-US" dirty="0"/>
              <a:t>Source: ©2024 S&amp;P Global Market Intelligence, Assured Research</a:t>
            </a:r>
          </a:p>
        </p:txBody>
      </p:sp>
      <p:sp>
        <p:nvSpPr>
          <p:cNvPr id="9" name="Text Placeholder 8">
            <a:extLst>
              <a:ext uri="{FF2B5EF4-FFF2-40B4-BE49-F238E27FC236}">
                <a16:creationId xmlns:a16="http://schemas.microsoft.com/office/drawing/2014/main" id="{8EFF3893-0B5A-156A-8526-8C340AE2AC5E}"/>
              </a:ext>
            </a:extLst>
          </p:cNvPr>
          <p:cNvSpPr>
            <a:spLocks noGrp="1"/>
          </p:cNvSpPr>
          <p:nvPr>
            <p:ph type="body" sz="quarter" idx="20"/>
          </p:nvPr>
        </p:nvSpPr>
        <p:spPr/>
        <p:txBody>
          <a:bodyPr/>
          <a:lstStyle/>
          <a:p>
            <a:r>
              <a:rPr lang="en-US" dirty="0"/>
              <a:t>Workers’ Compensation</a:t>
            </a:r>
          </a:p>
        </p:txBody>
      </p:sp>
      <p:sp>
        <p:nvSpPr>
          <p:cNvPr id="10" name="Text Placeholder 9">
            <a:extLst>
              <a:ext uri="{FF2B5EF4-FFF2-40B4-BE49-F238E27FC236}">
                <a16:creationId xmlns:a16="http://schemas.microsoft.com/office/drawing/2014/main" id="{487C9C0E-1576-EB29-3EAF-A11348D99F61}"/>
              </a:ext>
            </a:extLst>
          </p:cNvPr>
          <p:cNvSpPr>
            <a:spLocks noGrp="1"/>
          </p:cNvSpPr>
          <p:nvPr>
            <p:ph type="body" sz="quarter" idx="21"/>
          </p:nvPr>
        </p:nvSpPr>
        <p:spPr/>
        <p:txBody>
          <a:bodyPr/>
          <a:lstStyle/>
          <a:p>
            <a:r>
              <a:rPr lang="en-US" dirty="0"/>
              <a:t>Commercial Auto Liability</a:t>
            </a:r>
          </a:p>
        </p:txBody>
      </p:sp>
      <p:sp>
        <p:nvSpPr>
          <p:cNvPr id="11" name="Text Placeholder 10">
            <a:extLst>
              <a:ext uri="{FF2B5EF4-FFF2-40B4-BE49-F238E27FC236}">
                <a16:creationId xmlns:a16="http://schemas.microsoft.com/office/drawing/2014/main" id="{ADCB9D1E-B3DB-3DC7-2CB7-6F6ADC43C78C}"/>
              </a:ext>
            </a:extLst>
          </p:cNvPr>
          <p:cNvSpPr>
            <a:spLocks noGrp="1"/>
          </p:cNvSpPr>
          <p:nvPr>
            <p:ph type="body" sz="quarter" idx="22"/>
          </p:nvPr>
        </p:nvSpPr>
        <p:spPr/>
        <p:txBody>
          <a:bodyPr/>
          <a:lstStyle/>
          <a:p>
            <a:r>
              <a:rPr lang="en-US" dirty="0"/>
              <a:t>Other Liability Occurrence</a:t>
            </a:r>
          </a:p>
        </p:txBody>
      </p:sp>
      <p:graphicFrame>
        <p:nvGraphicFramePr>
          <p:cNvPr id="33" name="Content Placeholder 32">
            <a:extLst>
              <a:ext uri="{FF2B5EF4-FFF2-40B4-BE49-F238E27FC236}">
                <a16:creationId xmlns:a16="http://schemas.microsoft.com/office/drawing/2014/main" id="{F0814500-CFEA-DF31-AB2C-8638DC6C8499}"/>
              </a:ext>
            </a:extLst>
          </p:cNvPr>
          <p:cNvGraphicFramePr>
            <a:graphicFrameLocks noGrp="1"/>
          </p:cNvGraphicFramePr>
          <p:nvPr>
            <p:ph idx="19"/>
            <p:extLst>
              <p:ext uri="{D42A27DB-BD31-4B8C-83A1-F6EECF244321}">
                <p14:modId xmlns:p14="http://schemas.microsoft.com/office/powerpoint/2010/main" val="3780687144"/>
              </p:ext>
            </p:extLst>
          </p:nvPr>
        </p:nvGraphicFramePr>
        <p:xfrm>
          <a:off x="8298874" y="1806576"/>
          <a:ext cx="2730500" cy="2200275"/>
        </p:xfrm>
        <a:graphic>
          <a:graphicData uri="http://schemas.openxmlformats.org/drawingml/2006/table">
            <a:tbl>
              <a:tblPr/>
              <a:tblGrid>
                <a:gridCol w="1828800">
                  <a:extLst>
                    <a:ext uri="{9D8B030D-6E8A-4147-A177-3AD203B41FA5}">
                      <a16:colId xmlns:a16="http://schemas.microsoft.com/office/drawing/2014/main" val="3956995672"/>
                    </a:ext>
                  </a:extLst>
                </a:gridCol>
                <a:gridCol w="901700">
                  <a:extLst>
                    <a:ext uri="{9D8B030D-6E8A-4147-A177-3AD203B41FA5}">
                      <a16:colId xmlns:a16="http://schemas.microsoft.com/office/drawing/2014/main" val="1889767349"/>
                    </a:ext>
                  </a:extLst>
                </a:gridCol>
              </a:tblGrid>
              <a:tr h="200025">
                <a:tc>
                  <a:txBody>
                    <a:bodyPr/>
                    <a:lstStyle/>
                    <a:p>
                      <a:pPr algn="l" fontAlgn="b"/>
                      <a:r>
                        <a:rPr lang="en-US" sz="1200" b="1" i="0" u="none" strike="noStrike" dirty="0">
                          <a:solidFill>
                            <a:srgbClr val="000000"/>
                          </a:solidFill>
                          <a:effectLst/>
                          <a:latin typeface="Calibri" panose="020F0502020204030204" pitchFamily="34" charset="0"/>
                        </a:rPr>
                        <a:t>Company</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en-US" sz="1200" b="1" i="0" u="none" strike="noStrike" dirty="0">
                          <a:solidFill>
                            <a:srgbClr val="000000"/>
                          </a:solidFill>
                          <a:effectLst/>
                          <a:latin typeface="Calibri" panose="020F0502020204030204" pitchFamily="34" charset="0"/>
                        </a:rPr>
                        <a:t>OLO, $000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01681678"/>
                  </a:ext>
                </a:extLst>
              </a:tr>
              <a:tr h="200025">
                <a:tc>
                  <a:txBody>
                    <a:bodyPr/>
                    <a:lstStyle/>
                    <a:p>
                      <a:pPr algn="l" fontAlgn="b"/>
                      <a:r>
                        <a:rPr lang="en-US" sz="1200" b="0" i="0" u="none" strike="noStrike" dirty="0">
                          <a:solidFill>
                            <a:srgbClr val="000000"/>
                          </a:solidFill>
                          <a:effectLst/>
                          <a:latin typeface="Calibri" panose="020F0502020204030204" pitchFamily="34" charset="0"/>
                        </a:rPr>
                        <a:t>Travelers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lumMod val="95000"/>
                      </a:schemeClr>
                    </a:solidFill>
                  </a:tcPr>
                </a:tc>
                <a:tc>
                  <a:txBody>
                    <a:bodyPr/>
                    <a:lstStyle/>
                    <a:p>
                      <a:pPr algn="r" fontAlgn="b"/>
                      <a:r>
                        <a:rPr lang="en-US" sz="1200" b="0" i="0" u="none" strike="noStrike" dirty="0">
                          <a:solidFill>
                            <a:srgbClr val="000000"/>
                          </a:solidFill>
                          <a:effectLst/>
                          <a:latin typeface="Calibri" panose="020F0502020204030204" pitchFamily="34" charset="0"/>
                        </a:rPr>
                        <a:t> $     883,234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lumMod val="95000"/>
                      </a:schemeClr>
                    </a:solidFill>
                  </a:tcPr>
                </a:tc>
                <a:extLst>
                  <a:ext uri="{0D108BD9-81ED-4DB2-BD59-A6C34878D82A}">
                    <a16:rowId xmlns:a16="http://schemas.microsoft.com/office/drawing/2014/main" val="2186714202"/>
                  </a:ext>
                </a:extLst>
              </a:tr>
              <a:tr h="200025">
                <a:tc>
                  <a:txBody>
                    <a:bodyPr/>
                    <a:lstStyle/>
                    <a:p>
                      <a:pPr algn="l" fontAlgn="b"/>
                      <a:r>
                        <a:rPr lang="en-US" sz="1200" b="0" i="0" u="none" strike="noStrike" dirty="0">
                          <a:solidFill>
                            <a:srgbClr val="000000"/>
                          </a:solidFill>
                          <a:effectLst/>
                          <a:latin typeface="Calibri" panose="020F0502020204030204" pitchFamily="34" charset="0"/>
                        </a:rPr>
                        <a:t>State Farm </a:t>
                      </a:r>
                    </a:p>
                  </a:txBody>
                  <a:tcPr marL="9525" marR="9525" marT="9525" marB="0" anchor="b">
                    <a:lnL>
                      <a:noFill/>
                    </a:lnL>
                    <a:lnR>
                      <a:noFill/>
                    </a:lnR>
                    <a:lnT>
                      <a:noFill/>
                    </a:lnT>
                    <a:lnB>
                      <a:noFill/>
                    </a:lnB>
                    <a:solidFill>
                      <a:schemeClr val="bg1">
                        <a:lumMod val="95000"/>
                      </a:schemeClr>
                    </a:solidFill>
                  </a:tcPr>
                </a:tc>
                <a:tc>
                  <a:txBody>
                    <a:bodyPr/>
                    <a:lstStyle/>
                    <a:p>
                      <a:pPr algn="r" fontAlgn="b"/>
                      <a:r>
                        <a:rPr lang="en-US" sz="1200" b="0" i="0" u="none" strike="noStrike" dirty="0">
                          <a:solidFill>
                            <a:srgbClr val="000000"/>
                          </a:solidFill>
                          <a:effectLst/>
                          <a:latin typeface="Calibri" panose="020F0502020204030204" pitchFamily="34" charset="0"/>
                        </a:rPr>
                        <a:t> $     731,509 </a:t>
                      </a:r>
                    </a:p>
                  </a:txBody>
                  <a:tcPr marL="9525" marR="9525" marT="9525" marB="0" anchor="b">
                    <a:lnL>
                      <a:noFill/>
                    </a:lnL>
                    <a:lnR>
                      <a:noFill/>
                    </a:lnR>
                    <a:lnT>
                      <a:noFill/>
                    </a:lnT>
                    <a:lnB>
                      <a:noFill/>
                    </a:lnB>
                    <a:solidFill>
                      <a:schemeClr val="bg1">
                        <a:lumMod val="95000"/>
                      </a:schemeClr>
                    </a:solidFill>
                  </a:tcPr>
                </a:tc>
                <a:extLst>
                  <a:ext uri="{0D108BD9-81ED-4DB2-BD59-A6C34878D82A}">
                    <a16:rowId xmlns:a16="http://schemas.microsoft.com/office/drawing/2014/main" val="864691023"/>
                  </a:ext>
                </a:extLst>
              </a:tr>
              <a:tr h="200025">
                <a:tc>
                  <a:txBody>
                    <a:bodyPr/>
                    <a:lstStyle/>
                    <a:p>
                      <a:pPr algn="l" fontAlgn="b"/>
                      <a:r>
                        <a:rPr lang="en-US" sz="1200" b="0" i="0" u="none" strike="noStrike" dirty="0">
                          <a:solidFill>
                            <a:srgbClr val="000000"/>
                          </a:solidFill>
                          <a:effectLst/>
                          <a:latin typeface="Calibri" panose="020F0502020204030204" pitchFamily="34" charset="0"/>
                        </a:rPr>
                        <a:t>Liberty Mutual </a:t>
                      </a:r>
                    </a:p>
                  </a:txBody>
                  <a:tcPr marL="9525" marR="9525" marT="9525" marB="0" anchor="b">
                    <a:lnL>
                      <a:noFill/>
                    </a:lnL>
                    <a:lnR>
                      <a:noFill/>
                    </a:lnR>
                    <a:lnT>
                      <a:noFill/>
                    </a:lnT>
                    <a:lnB>
                      <a:noFill/>
                    </a:lnB>
                    <a:solidFill>
                      <a:schemeClr val="bg1">
                        <a:lumMod val="95000"/>
                      </a:schemeClr>
                    </a:solidFill>
                  </a:tcPr>
                </a:tc>
                <a:tc>
                  <a:txBody>
                    <a:bodyPr/>
                    <a:lstStyle/>
                    <a:p>
                      <a:pPr algn="r" fontAlgn="b"/>
                      <a:r>
                        <a:rPr lang="en-US" sz="1200" b="0" i="0" u="none" strike="noStrike" dirty="0">
                          <a:solidFill>
                            <a:srgbClr val="000000"/>
                          </a:solidFill>
                          <a:effectLst/>
                          <a:latin typeface="Calibri" panose="020F0502020204030204" pitchFamily="34" charset="0"/>
                        </a:rPr>
                        <a:t> $     538,497 </a:t>
                      </a:r>
                    </a:p>
                  </a:txBody>
                  <a:tcPr marL="9525" marR="9525" marT="9525" marB="0" anchor="b">
                    <a:lnL>
                      <a:noFill/>
                    </a:lnL>
                    <a:lnR>
                      <a:noFill/>
                    </a:lnR>
                    <a:lnT>
                      <a:noFill/>
                    </a:lnT>
                    <a:lnB>
                      <a:noFill/>
                    </a:lnB>
                    <a:solidFill>
                      <a:schemeClr val="bg1">
                        <a:lumMod val="95000"/>
                      </a:schemeClr>
                    </a:solidFill>
                  </a:tcPr>
                </a:tc>
                <a:extLst>
                  <a:ext uri="{0D108BD9-81ED-4DB2-BD59-A6C34878D82A}">
                    <a16:rowId xmlns:a16="http://schemas.microsoft.com/office/drawing/2014/main" val="365700875"/>
                  </a:ext>
                </a:extLst>
              </a:tr>
              <a:tr h="200025">
                <a:tc>
                  <a:txBody>
                    <a:bodyPr/>
                    <a:lstStyle/>
                    <a:p>
                      <a:pPr algn="l" fontAlgn="b"/>
                      <a:r>
                        <a:rPr lang="en-US" sz="1200" b="0" i="0" u="none" strike="noStrike" dirty="0">
                          <a:solidFill>
                            <a:srgbClr val="000000"/>
                          </a:solidFill>
                          <a:effectLst/>
                          <a:latin typeface="Calibri" panose="020F0502020204030204" pitchFamily="34" charset="0"/>
                        </a:rPr>
                        <a:t>The Hartford </a:t>
                      </a:r>
                    </a:p>
                  </a:txBody>
                  <a:tcPr marL="9525" marR="9525" marT="9525" marB="0" anchor="b">
                    <a:lnL>
                      <a:noFill/>
                    </a:lnL>
                    <a:lnR>
                      <a:noFill/>
                    </a:lnR>
                    <a:lnT>
                      <a:noFill/>
                    </a:lnT>
                    <a:lnB>
                      <a:noFill/>
                    </a:lnB>
                    <a:solidFill>
                      <a:schemeClr val="bg1">
                        <a:lumMod val="95000"/>
                      </a:schemeClr>
                    </a:solidFill>
                  </a:tcPr>
                </a:tc>
                <a:tc>
                  <a:txBody>
                    <a:bodyPr/>
                    <a:lstStyle/>
                    <a:p>
                      <a:pPr algn="r" fontAlgn="b"/>
                      <a:r>
                        <a:rPr lang="en-US" sz="1200" b="0" i="0" u="none" strike="noStrike" dirty="0">
                          <a:solidFill>
                            <a:srgbClr val="000000"/>
                          </a:solidFill>
                          <a:effectLst/>
                          <a:latin typeface="Calibri" panose="020F0502020204030204" pitchFamily="34" charset="0"/>
                        </a:rPr>
                        <a:t> $     425,177 </a:t>
                      </a:r>
                    </a:p>
                  </a:txBody>
                  <a:tcPr marL="9525" marR="9525" marT="9525" marB="0" anchor="b">
                    <a:lnL>
                      <a:noFill/>
                    </a:lnL>
                    <a:lnR>
                      <a:noFill/>
                    </a:lnR>
                    <a:lnT>
                      <a:noFill/>
                    </a:lnT>
                    <a:lnB>
                      <a:noFill/>
                    </a:lnB>
                    <a:solidFill>
                      <a:schemeClr val="bg1">
                        <a:lumMod val="95000"/>
                      </a:schemeClr>
                    </a:solidFill>
                  </a:tcPr>
                </a:tc>
                <a:extLst>
                  <a:ext uri="{0D108BD9-81ED-4DB2-BD59-A6C34878D82A}">
                    <a16:rowId xmlns:a16="http://schemas.microsoft.com/office/drawing/2014/main" val="603114984"/>
                  </a:ext>
                </a:extLst>
              </a:tr>
              <a:tr h="200025">
                <a:tc>
                  <a:txBody>
                    <a:bodyPr/>
                    <a:lstStyle/>
                    <a:p>
                      <a:pPr algn="l" fontAlgn="b"/>
                      <a:r>
                        <a:rPr lang="en-US" sz="1200" b="0" i="0" u="none" strike="noStrike" dirty="0">
                          <a:solidFill>
                            <a:srgbClr val="000000"/>
                          </a:solidFill>
                          <a:effectLst/>
                          <a:latin typeface="Calibri" panose="020F0502020204030204" pitchFamily="34" charset="0"/>
                        </a:rPr>
                        <a:t>Chubb </a:t>
                      </a:r>
                    </a:p>
                  </a:txBody>
                  <a:tcPr marL="9525" marR="9525" marT="9525" marB="0" anchor="b">
                    <a:lnL>
                      <a:noFill/>
                    </a:lnL>
                    <a:lnR>
                      <a:noFill/>
                    </a:lnR>
                    <a:lnT>
                      <a:noFill/>
                    </a:lnT>
                    <a:lnB>
                      <a:noFill/>
                    </a:lnB>
                    <a:solidFill>
                      <a:schemeClr val="bg1">
                        <a:lumMod val="95000"/>
                      </a:schemeClr>
                    </a:solidFill>
                  </a:tcPr>
                </a:tc>
                <a:tc>
                  <a:txBody>
                    <a:bodyPr/>
                    <a:lstStyle/>
                    <a:p>
                      <a:pPr algn="r" fontAlgn="b"/>
                      <a:r>
                        <a:rPr lang="en-US" sz="1200" b="0" i="0" u="none" strike="noStrike" dirty="0">
                          <a:solidFill>
                            <a:srgbClr val="000000"/>
                          </a:solidFill>
                          <a:effectLst/>
                          <a:latin typeface="Calibri" panose="020F0502020204030204" pitchFamily="34" charset="0"/>
                        </a:rPr>
                        <a:t> $     420,387 </a:t>
                      </a:r>
                    </a:p>
                  </a:txBody>
                  <a:tcPr marL="9525" marR="9525" marT="9525" marB="0" anchor="b">
                    <a:lnL>
                      <a:noFill/>
                    </a:lnL>
                    <a:lnR>
                      <a:noFill/>
                    </a:lnR>
                    <a:lnT>
                      <a:noFill/>
                    </a:lnT>
                    <a:lnB>
                      <a:noFill/>
                    </a:lnB>
                    <a:solidFill>
                      <a:schemeClr val="bg1">
                        <a:lumMod val="95000"/>
                      </a:schemeClr>
                    </a:solidFill>
                  </a:tcPr>
                </a:tc>
                <a:extLst>
                  <a:ext uri="{0D108BD9-81ED-4DB2-BD59-A6C34878D82A}">
                    <a16:rowId xmlns:a16="http://schemas.microsoft.com/office/drawing/2014/main" val="2276236040"/>
                  </a:ext>
                </a:extLst>
              </a:tr>
              <a:tr h="200025">
                <a:tc>
                  <a:txBody>
                    <a:bodyPr/>
                    <a:lstStyle/>
                    <a:p>
                      <a:pPr algn="l" fontAlgn="b"/>
                      <a:r>
                        <a:rPr lang="en-US" sz="1200" b="0" i="0" u="none" strike="noStrike" dirty="0">
                          <a:solidFill>
                            <a:srgbClr val="000000"/>
                          </a:solidFill>
                          <a:effectLst/>
                          <a:latin typeface="Calibri" panose="020F0502020204030204" pitchFamily="34" charset="0"/>
                        </a:rPr>
                        <a:t>AXIS </a:t>
                      </a:r>
                    </a:p>
                  </a:txBody>
                  <a:tcPr marL="9525" marR="9525" marT="9525" marB="0" anchor="b">
                    <a:lnL>
                      <a:noFill/>
                    </a:lnL>
                    <a:lnR>
                      <a:noFill/>
                    </a:lnR>
                    <a:lnT>
                      <a:noFill/>
                    </a:lnT>
                    <a:lnB>
                      <a:noFill/>
                    </a:lnB>
                    <a:solidFill>
                      <a:schemeClr val="bg1">
                        <a:lumMod val="95000"/>
                      </a:schemeClr>
                    </a:solidFill>
                  </a:tcPr>
                </a:tc>
                <a:tc>
                  <a:txBody>
                    <a:bodyPr/>
                    <a:lstStyle/>
                    <a:p>
                      <a:pPr algn="r" fontAlgn="b"/>
                      <a:r>
                        <a:rPr lang="en-US" sz="1200" b="0" i="0" u="none" strike="noStrike" dirty="0">
                          <a:solidFill>
                            <a:srgbClr val="000000"/>
                          </a:solidFill>
                          <a:effectLst/>
                          <a:latin typeface="Calibri" panose="020F0502020204030204" pitchFamily="34" charset="0"/>
                        </a:rPr>
                        <a:t> $     282,998 </a:t>
                      </a:r>
                    </a:p>
                  </a:txBody>
                  <a:tcPr marL="9525" marR="9525" marT="9525" marB="0" anchor="b">
                    <a:lnL>
                      <a:noFill/>
                    </a:lnL>
                    <a:lnR>
                      <a:noFill/>
                    </a:lnR>
                    <a:lnT>
                      <a:noFill/>
                    </a:lnT>
                    <a:lnB>
                      <a:noFill/>
                    </a:lnB>
                    <a:solidFill>
                      <a:schemeClr val="bg1">
                        <a:lumMod val="95000"/>
                      </a:schemeClr>
                    </a:solidFill>
                  </a:tcPr>
                </a:tc>
                <a:extLst>
                  <a:ext uri="{0D108BD9-81ED-4DB2-BD59-A6C34878D82A}">
                    <a16:rowId xmlns:a16="http://schemas.microsoft.com/office/drawing/2014/main" val="676731829"/>
                  </a:ext>
                </a:extLst>
              </a:tr>
              <a:tr h="200025">
                <a:tc>
                  <a:txBody>
                    <a:bodyPr/>
                    <a:lstStyle/>
                    <a:p>
                      <a:pPr algn="l" fontAlgn="b"/>
                      <a:r>
                        <a:rPr lang="en-US" sz="1200" b="0" i="0" u="none" strike="noStrike" dirty="0">
                          <a:solidFill>
                            <a:srgbClr val="000000"/>
                          </a:solidFill>
                          <a:effectLst/>
                          <a:latin typeface="Calibri" panose="020F0502020204030204" pitchFamily="34" charset="0"/>
                        </a:rPr>
                        <a:t>Markel </a:t>
                      </a:r>
                    </a:p>
                  </a:txBody>
                  <a:tcPr marL="9525" marR="9525" marT="9525" marB="0" anchor="b">
                    <a:lnL>
                      <a:noFill/>
                    </a:lnL>
                    <a:lnR>
                      <a:noFill/>
                    </a:lnR>
                    <a:lnT>
                      <a:noFill/>
                    </a:lnT>
                    <a:lnB>
                      <a:noFill/>
                    </a:lnB>
                    <a:solidFill>
                      <a:schemeClr val="bg1">
                        <a:lumMod val="95000"/>
                      </a:schemeClr>
                    </a:solidFill>
                  </a:tcPr>
                </a:tc>
                <a:tc>
                  <a:txBody>
                    <a:bodyPr/>
                    <a:lstStyle/>
                    <a:p>
                      <a:pPr algn="r" fontAlgn="b"/>
                      <a:r>
                        <a:rPr lang="en-US" sz="1200" b="0" i="0" u="none" strike="noStrike" dirty="0">
                          <a:solidFill>
                            <a:srgbClr val="000000"/>
                          </a:solidFill>
                          <a:effectLst/>
                          <a:latin typeface="Calibri" panose="020F0502020204030204" pitchFamily="34" charset="0"/>
                        </a:rPr>
                        <a:t> $     276,052 </a:t>
                      </a:r>
                    </a:p>
                  </a:txBody>
                  <a:tcPr marL="9525" marR="9525" marT="9525" marB="0" anchor="b">
                    <a:lnL>
                      <a:noFill/>
                    </a:lnL>
                    <a:lnR>
                      <a:noFill/>
                    </a:lnR>
                    <a:lnT>
                      <a:noFill/>
                    </a:lnT>
                    <a:lnB>
                      <a:noFill/>
                    </a:lnB>
                    <a:solidFill>
                      <a:schemeClr val="bg1">
                        <a:lumMod val="95000"/>
                      </a:schemeClr>
                    </a:solidFill>
                  </a:tcPr>
                </a:tc>
                <a:extLst>
                  <a:ext uri="{0D108BD9-81ED-4DB2-BD59-A6C34878D82A}">
                    <a16:rowId xmlns:a16="http://schemas.microsoft.com/office/drawing/2014/main" val="2188628052"/>
                  </a:ext>
                </a:extLst>
              </a:tr>
              <a:tr h="200025">
                <a:tc>
                  <a:txBody>
                    <a:bodyPr/>
                    <a:lstStyle/>
                    <a:p>
                      <a:pPr algn="l" fontAlgn="b"/>
                      <a:r>
                        <a:rPr lang="en-US" sz="1200" b="0" i="0" u="none" strike="noStrike" dirty="0">
                          <a:solidFill>
                            <a:srgbClr val="000000"/>
                          </a:solidFill>
                          <a:effectLst/>
                          <a:latin typeface="Calibri" panose="020F0502020204030204" pitchFamily="34" charset="0"/>
                        </a:rPr>
                        <a:t>Nationwide </a:t>
                      </a:r>
                    </a:p>
                  </a:txBody>
                  <a:tcPr marL="9525" marR="9525" marT="9525" marB="0" anchor="b">
                    <a:lnL>
                      <a:noFill/>
                    </a:lnL>
                    <a:lnR>
                      <a:noFill/>
                    </a:lnR>
                    <a:lnT>
                      <a:noFill/>
                    </a:lnT>
                    <a:lnB>
                      <a:noFill/>
                    </a:lnB>
                    <a:solidFill>
                      <a:schemeClr val="bg1">
                        <a:lumMod val="95000"/>
                      </a:schemeClr>
                    </a:solidFill>
                  </a:tcPr>
                </a:tc>
                <a:tc>
                  <a:txBody>
                    <a:bodyPr/>
                    <a:lstStyle/>
                    <a:p>
                      <a:pPr algn="r" fontAlgn="b"/>
                      <a:r>
                        <a:rPr lang="en-US" sz="1200" b="0" i="0" u="none" strike="noStrike" dirty="0">
                          <a:solidFill>
                            <a:srgbClr val="000000"/>
                          </a:solidFill>
                          <a:effectLst/>
                          <a:latin typeface="Calibri" panose="020F0502020204030204" pitchFamily="34" charset="0"/>
                        </a:rPr>
                        <a:t> $     271,196 </a:t>
                      </a:r>
                    </a:p>
                  </a:txBody>
                  <a:tcPr marL="9525" marR="9525" marT="9525" marB="0" anchor="b">
                    <a:lnL>
                      <a:noFill/>
                    </a:lnL>
                    <a:lnR>
                      <a:noFill/>
                    </a:lnR>
                    <a:lnT>
                      <a:noFill/>
                    </a:lnT>
                    <a:lnB>
                      <a:noFill/>
                    </a:lnB>
                    <a:solidFill>
                      <a:schemeClr val="bg1">
                        <a:lumMod val="95000"/>
                      </a:schemeClr>
                    </a:solidFill>
                  </a:tcPr>
                </a:tc>
                <a:extLst>
                  <a:ext uri="{0D108BD9-81ED-4DB2-BD59-A6C34878D82A}">
                    <a16:rowId xmlns:a16="http://schemas.microsoft.com/office/drawing/2014/main" val="1672009724"/>
                  </a:ext>
                </a:extLst>
              </a:tr>
              <a:tr h="200025">
                <a:tc>
                  <a:txBody>
                    <a:bodyPr/>
                    <a:lstStyle/>
                    <a:p>
                      <a:pPr algn="l" fontAlgn="b"/>
                      <a:r>
                        <a:rPr lang="en-US" sz="1200" b="0" i="0" u="none" strike="noStrike" dirty="0">
                          <a:solidFill>
                            <a:srgbClr val="000000"/>
                          </a:solidFill>
                          <a:effectLst/>
                          <a:latin typeface="Calibri" panose="020F0502020204030204" pitchFamily="34" charset="0"/>
                        </a:rPr>
                        <a:t>Fairfax Financial </a:t>
                      </a:r>
                    </a:p>
                  </a:txBody>
                  <a:tcPr marL="9525" marR="9525" marT="9525" marB="0" anchor="b">
                    <a:lnL>
                      <a:noFill/>
                    </a:lnL>
                    <a:lnR>
                      <a:noFill/>
                    </a:lnR>
                    <a:lnT>
                      <a:noFill/>
                    </a:lnT>
                    <a:lnB>
                      <a:noFill/>
                    </a:lnB>
                    <a:solidFill>
                      <a:schemeClr val="bg1">
                        <a:lumMod val="95000"/>
                      </a:schemeClr>
                    </a:solidFill>
                  </a:tcPr>
                </a:tc>
                <a:tc>
                  <a:txBody>
                    <a:bodyPr/>
                    <a:lstStyle/>
                    <a:p>
                      <a:pPr algn="r" fontAlgn="b"/>
                      <a:r>
                        <a:rPr lang="en-US" sz="1200" b="0" i="0" u="none" strike="noStrike" dirty="0">
                          <a:solidFill>
                            <a:srgbClr val="000000"/>
                          </a:solidFill>
                          <a:effectLst/>
                          <a:latin typeface="Calibri" panose="020F0502020204030204" pitchFamily="34" charset="0"/>
                        </a:rPr>
                        <a:t> $     239,692 </a:t>
                      </a:r>
                    </a:p>
                  </a:txBody>
                  <a:tcPr marL="9525" marR="9525" marT="9525" marB="0" anchor="b">
                    <a:lnL>
                      <a:noFill/>
                    </a:lnL>
                    <a:lnR>
                      <a:noFill/>
                    </a:lnR>
                    <a:lnT>
                      <a:noFill/>
                    </a:lnT>
                    <a:lnB>
                      <a:noFill/>
                    </a:lnB>
                    <a:solidFill>
                      <a:schemeClr val="bg1">
                        <a:lumMod val="95000"/>
                      </a:schemeClr>
                    </a:solidFill>
                  </a:tcPr>
                </a:tc>
                <a:extLst>
                  <a:ext uri="{0D108BD9-81ED-4DB2-BD59-A6C34878D82A}">
                    <a16:rowId xmlns:a16="http://schemas.microsoft.com/office/drawing/2014/main" val="4021256501"/>
                  </a:ext>
                </a:extLst>
              </a:tr>
              <a:tr h="200025">
                <a:tc>
                  <a:txBody>
                    <a:bodyPr/>
                    <a:lstStyle/>
                    <a:p>
                      <a:pPr algn="l" fontAlgn="b"/>
                      <a:r>
                        <a:rPr lang="en-US" sz="1200" b="0" i="0" u="none" strike="noStrike" dirty="0">
                          <a:solidFill>
                            <a:srgbClr val="000000"/>
                          </a:solidFill>
                          <a:effectLst/>
                          <a:latin typeface="Calibri" panose="020F0502020204030204" pitchFamily="34" charset="0"/>
                        </a:rPr>
                        <a:t>STARR Cos. </a:t>
                      </a:r>
                    </a:p>
                  </a:txBody>
                  <a:tcPr marL="9525" marR="9525" marT="9525" marB="0" anchor="b">
                    <a:lnL>
                      <a:noFill/>
                    </a:lnL>
                    <a:lnR>
                      <a:noFill/>
                    </a:lnR>
                    <a:lnT>
                      <a:noFill/>
                    </a:lnT>
                    <a:lnB>
                      <a:noFill/>
                    </a:lnB>
                    <a:solidFill>
                      <a:schemeClr val="bg1">
                        <a:lumMod val="95000"/>
                      </a:schemeClr>
                    </a:solidFill>
                  </a:tcPr>
                </a:tc>
                <a:tc>
                  <a:txBody>
                    <a:bodyPr/>
                    <a:lstStyle/>
                    <a:p>
                      <a:pPr algn="r" fontAlgn="b"/>
                      <a:r>
                        <a:rPr lang="en-US" sz="1200" b="0" i="0" u="none" strike="noStrike" dirty="0">
                          <a:solidFill>
                            <a:srgbClr val="000000"/>
                          </a:solidFill>
                          <a:effectLst/>
                          <a:latin typeface="Calibri" panose="020F0502020204030204" pitchFamily="34" charset="0"/>
                        </a:rPr>
                        <a:t> $     197,915 </a:t>
                      </a:r>
                    </a:p>
                  </a:txBody>
                  <a:tcPr marL="9525" marR="9525" marT="9525" marB="0" anchor="b">
                    <a:lnL>
                      <a:noFill/>
                    </a:lnL>
                    <a:lnR>
                      <a:noFill/>
                    </a:lnR>
                    <a:lnT>
                      <a:noFill/>
                    </a:lnT>
                    <a:lnB>
                      <a:noFill/>
                    </a:lnB>
                    <a:solidFill>
                      <a:schemeClr val="bg1">
                        <a:lumMod val="95000"/>
                      </a:schemeClr>
                    </a:solidFill>
                  </a:tcPr>
                </a:tc>
                <a:extLst>
                  <a:ext uri="{0D108BD9-81ED-4DB2-BD59-A6C34878D82A}">
                    <a16:rowId xmlns:a16="http://schemas.microsoft.com/office/drawing/2014/main" val="3462634791"/>
                  </a:ext>
                </a:extLst>
              </a:tr>
            </a:tbl>
          </a:graphicData>
        </a:graphic>
      </p:graphicFrame>
      <p:graphicFrame>
        <p:nvGraphicFramePr>
          <p:cNvPr id="28" name="Content Placeholder 27">
            <a:extLst>
              <a:ext uri="{FF2B5EF4-FFF2-40B4-BE49-F238E27FC236}">
                <a16:creationId xmlns:a16="http://schemas.microsoft.com/office/drawing/2014/main" id="{6F8E28A0-09A2-53CA-F680-7732DEEFB4B9}"/>
              </a:ext>
            </a:extLst>
          </p:cNvPr>
          <p:cNvGraphicFramePr>
            <a:graphicFrameLocks noGrp="1"/>
          </p:cNvGraphicFramePr>
          <p:nvPr>
            <p:ph idx="17"/>
            <p:extLst>
              <p:ext uri="{D42A27DB-BD31-4B8C-83A1-F6EECF244321}">
                <p14:modId xmlns:p14="http://schemas.microsoft.com/office/powerpoint/2010/main" val="3243298854"/>
              </p:ext>
            </p:extLst>
          </p:nvPr>
        </p:nvGraphicFramePr>
        <p:xfrm>
          <a:off x="921328" y="1806576"/>
          <a:ext cx="2971800" cy="2200275"/>
        </p:xfrm>
        <a:graphic>
          <a:graphicData uri="http://schemas.openxmlformats.org/drawingml/2006/table">
            <a:tbl>
              <a:tblPr/>
              <a:tblGrid>
                <a:gridCol w="2184400">
                  <a:extLst>
                    <a:ext uri="{9D8B030D-6E8A-4147-A177-3AD203B41FA5}">
                      <a16:colId xmlns:a16="http://schemas.microsoft.com/office/drawing/2014/main" val="2568099852"/>
                    </a:ext>
                  </a:extLst>
                </a:gridCol>
                <a:gridCol w="787400">
                  <a:extLst>
                    <a:ext uri="{9D8B030D-6E8A-4147-A177-3AD203B41FA5}">
                      <a16:colId xmlns:a16="http://schemas.microsoft.com/office/drawing/2014/main" val="2083408680"/>
                    </a:ext>
                  </a:extLst>
                </a:gridCol>
              </a:tblGrid>
              <a:tr h="200025">
                <a:tc>
                  <a:txBody>
                    <a:bodyPr/>
                    <a:lstStyle/>
                    <a:p>
                      <a:pPr algn="l" fontAlgn="b"/>
                      <a:r>
                        <a:rPr lang="en-US" sz="1200" b="1" i="0" u="none" strike="noStrike" dirty="0">
                          <a:solidFill>
                            <a:srgbClr val="000000"/>
                          </a:solidFill>
                          <a:effectLst/>
                          <a:latin typeface="Calibri" panose="020F0502020204030204" pitchFamily="34" charset="0"/>
                        </a:rPr>
                        <a:t>Company</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en-US" sz="1200" b="1" i="0" u="none" strike="noStrike" dirty="0">
                          <a:solidFill>
                            <a:srgbClr val="000000"/>
                          </a:solidFill>
                          <a:effectLst/>
                          <a:latin typeface="Calibri" panose="020F0502020204030204" pitchFamily="34" charset="0"/>
                        </a:rPr>
                        <a:t>WC, $000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3236637"/>
                  </a:ext>
                </a:extLst>
              </a:tr>
              <a:tr h="200025">
                <a:tc>
                  <a:txBody>
                    <a:bodyPr/>
                    <a:lstStyle/>
                    <a:p>
                      <a:pPr algn="l" fontAlgn="b"/>
                      <a:r>
                        <a:rPr lang="en-US" sz="1200" b="0" i="0" u="none" strike="noStrike" dirty="0">
                          <a:solidFill>
                            <a:srgbClr val="000000"/>
                          </a:solidFill>
                          <a:effectLst/>
                          <a:latin typeface="Calibri" panose="020F0502020204030204" pitchFamily="34" charset="0"/>
                        </a:rPr>
                        <a:t>Travelers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lumMod val="95000"/>
                      </a:schemeClr>
                    </a:solidFill>
                  </a:tcPr>
                </a:tc>
                <a:tc>
                  <a:txBody>
                    <a:bodyPr/>
                    <a:lstStyle/>
                    <a:p>
                      <a:pPr algn="r" fontAlgn="b"/>
                      <a:r>
                        <a:rPr lang="en-US" sz="1200" b="0" i="0" u="none" strike="noStrike" dirty="0">
                          <a:solidFill>
                            <a:srgbClr val="000000"/>
                          </a:solidFill>
                          <a:effectLst/>
                          <a:latin typeface="Calibri" panose="020F0502020204030204" pitchFamily="34" charset="0"/>
                        </a:rPr>
                        <a:t> $(903,920)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lumMod val="95000"/>
                      </a:schemeClr>
                    </a:solidFill>
                  </a:tcPr>
                </a:tc>
                <a:extLst>
                  <a:ext uri="{0D108BD9-81ED-4DB2-BD59-A6C34878D82A}">
                    <a16:rowId xmlns:a16="http://schemas.microsoft.com/office/drawing/2014/main" val="145072131"/>
                  </a:ext>
                </a:extLst>
              </a:tr>
              <a:tr h="200025">
                <a:tc>
                  <a:txBody>
                    <a:bodyPr/>
                    <a:lstStyle/>
                    <a:p>
                      <a:pPr algn="l" fontAlgn="b"/>
                      <a:r>
                        <a:rPr lang="en-US" sz="1200" b="0" i="0" u="none" strike="noStrike" dirty="0">
                          <a:solidFill>
                            <a:srgbClr val="000000"/>
                          </a:solidFill>
                          <a:effectLst/>
                          <a:latin typeface="Calibri" panose="020F0502020204030204" pitchFamily="34" charset="0"/>
                        </a:rPr>
                        <a:t>State Compensation Ins Fund</a:t>
                      </a:r>
                    </a:p>
                  </a:txBody>
                  <a:tcPr marL="9525" marR="9525" marT="9525" marB="0" anchor="b">
                    <a:lnL>
                      <a:noFill/>
                    </a:lnL>
                    <a:lnR>
                      <a:noFill/>
                    </a:lnR>
                    <a:lnT>
                      <a:noFill/>
                    </a:lnT>
                    <a:lnB>
                      <a:noFill/>
                    </a:lnB>
                    <a:solidFill>
                      <a:schemeClr val="bg1">
                        <a:lumMod val="95000"/>
                      </a:schemeClr>
                    </a:solidFill>
                  </a:tcPr>
                </a:tc>
                <a:tc>
                  <a:txBody>
                    <a:bodyPr/>
                    <a:lstStyle/>
                    <a:p>
                      <a:pPr algn="r" fontAlgn="b"/>
                      <a:r>
                        <a:rPr lang="en-US" sz="1200" b="0" i="0" u="none" strike="noStrike" dirty="0">
                          <a:solidFill>
                            <a:srgbClr val="000000"/>
                          </a:solidFill>
                          <a:effectLst/>
                          <a:latin typeface="Calibri" panose="020F0502020204030204" pitchFamily="34" charset="0"/>
                        </a:rPr>
                        <a:t> $(446,483)</a:t>
                      </a:r>
                    </a:p>
                  </a:txBody>
                  <a:tcPr marL="9525" marR="9525" marT="9525" marB="0" anchor="b">
                    <a:lnL>
                      <a:noFill/>
                    </a:lnL>
                    <a:lnR>
                      <a:noFill/>
                    </a:lnR>
                    <a:lnT>
                      <a:noFill/>
                    </a:lnT>
                    <a:lnB>
                      <a:noFill/>
                    </a:lnB>
                    <a:solidFill>
                      <a:schemeClr val="bg1">
                        <a:lumMod val="95000"/>
                      </a:schemeClr>
                    </a:solidFill>
                  </a:tcPr>
                </a:tc>
                <a:extLst>
                  <a:ext uri="{0D108BD9-81ED-4DB2-BD59-A6C34878D82A}">
                    <a16:rowId xmlns:a16="http://schemas.microsoft.com/office/drawing/2014/main" val="3195362314"/>
                  </a:ext>
                </a:extLst>
              </a:tr>
              <a:tr h="200025">
                <a:tc>
                  <a:txBody>
                    <a:bodyPr/>
                    <a:lstStyle/>
                    <a:p>
                      <a:pPr algn="l" fontAlgn="b"/>
                      <a:r>
                        <a:rPr lang="en-US" sz="1200" b="0" i="0" u="none" strike="noStrike" dirty="0">
                          <a:solidFill>
                            <a:srgbClr val="000000"/>
                          </a:solidFill>
                          <a:effectLst/>
                          <a:latin typeface="Calibri" panose="020F0502020204030204" pitchFamily="34" charset="0"/>
                        </a:rPr>
                        <a:t>The Hartford </a:t>
                      </a:r>
                    </a:p>
                  </a:txBody>
                  <a:tcPr marL="9525" marR="9525" marT="9525" marB="0" anchor="b">
                    <a:lnL>
                      <a:noFill/>
                    </a:lnL>
                    <a:lnR>
                      <a:noFill/>
                    </a:lnR>
                    <a:lnT>
                      <a:noFill/>
                    </a:lnT>
                    <a:lnB>
                      <a:noFill/>
                    </a:lnB>
                    <a:solidFill>
                      <a:schemeClr val="bg1">
                        <a:lumMod val="95000"/>
                      </a:schemeClr>
                    </a:solidFill>
                  </a:tcPr>
                </a:tc>
                <a:tc>
                  <a:txBody>
                    <a:bodyPr/>
                    <a:lstStyle/>
                    <a:p>
                      <a:pPr algn="r" fontAlgn="b"/>
                      <a:r>
                        <a:rPr lang="en-US" sz="1200" b="0" i="0" u="none" strike="noStrike" dirty="0">
                          <a:solidFill>
                            <a:srgbClr val="000000"/>
                          </a:solidFill>
                          <a:effectLst/>
                          <a:latin typeface="Calibri" panose="020F0502020204030204" pitchFamily="34" charset="0"/>
                        </a:rPr>
                        <a:t> $(326,957)</a:t>
                      </a:r>
                    </a:p>
                  </a:txBody>
                  <a:tcPr marL="9525" marR="9525" marT="9525" marB="0" anchor="b">
                    <a:lnL>
                      <a:noFill/>
                    </a:lnL>
                    <a:lnR>
                      <a:noFill/>
                    </a:lnR>
                    <a:lnT>
                      <a:noFill/>
                    </a:lnT>
                    <a:lnB>
                      <a:noFill/>
                    </a:lnB>
                    <a:solidFill>
                      <a:schemeClr val="bg1">
                        <a:lumMod val="95000"/>
                      </a:schemeClr>
                    </a:solidFill>
                  </a:tcPr>
                </a:tc>
                <a:extLst>
                  <a:ext uri="{0D108BD9-81ED-4DB2-BD59-A6C34878D82A}">
                    <a16:rowId xmlns:a16="http://schemas.microsoft.com/office/drawing/2014/main" val="3207048865"/>
                  </a:ext>
                </a:extLst>
              </a:tr>
              <a:tr h="200025">
                <a:tc>
                  <a:txBody>
                    <a:bodyPr/>
                    <a:lstStyle/>
                    <a:p>
                      <a:pPr algn="l" fontAlgn="b"/>
                      <a:r>
                        <a:rPr lang="en-US" sz="1200" b="0" i="0" u="none" strike="noStrike" dirty="0">
                          <a:solidFill>
                            <a:srgbClr val="000000"/>
                          </a:solidFill>
                          <a:effectLst/>
                          <a:latin typeface="Calibri" panose="020F0502020204030204" pitchFamily="34" charset="0"/>
                        </a:rPr>
                        <a:t>W. R. Berkley Corp. </a:t>
                      </a:r>
                    </a:p>
                  </a:txBody>
                  <a:tcPr marL="9525" marR="9525" marT="9525" marB="0" anchor="b">
                    <a:lnL>
                      <a:noFill/>
                    </a:lnL>
                    <a:lnR>
                      <a:noFill/>
                    </a:lnR>
                    <a:lnT>
                      <a:noFill/>
                    </a:lnT>
                    <a:lnB>
                      <a:noFill/>
                    </a:lnB>
                    <a:solidFill>
                      <a:schemeClr val="bg1">
                        <a:lumMod val="95000"/>
                      </a:schemeClr>
                    </a:solidFill>
                  </a:tcPr>
                </a:tc>
                <a:tc>
                  <a:txBody>
                    <a:bodyPr/>
                    <a:lstStyle/>
                    <a:p>
                      <a:pPr algn="r" fontAlgn="b"/>
                      <a:r>
                        <a:rPr lang="en-US" sz="1200" b="0" i="0" u="none" strike="noStrike" dirty="0">
                          <a:solidFill>
                            <a:srgbClr val="000000"/>
                          </a:solidFill>
                          <a:effectLst/>
                          <a:latin typeface="Calibri" panose="020F0502020204030204" pitchFamily="34" charset="0"/>
                        </a:rPr>
                        <a:t> $(250,027)</a:t>
                      </a:r>
                    </a:p>
                  </a:txBody>
                  <a:tcPr marL="9525" marR="9525" marT="9525" marB="0" anchor="b">
                    <a:lnL>
                      <a:noFill/>
                    </a:lnL>
                    <a:lnR>
                      <a:noFill/>
                    </a:lnR>
                    <a:lnT>
                      <a:noFill/>
                    </a:lnT>
                    <a:lnB>
                      <a:noFill/>
                    </a:lnB>
                    <a:solidFill>
                      <a:schemeClr val="bg1">
                        <a:lumMod val="95000"/>
                      </a:schemeClr>
                    </a:solidFill>
                  </a:tcPr>
                </a:tc>
                <a:extLst>
                  <a:ext uri="{0D108BD9-81ED-4DB2-BD59-A6C34878D82A}">
                    <a16:rowId xmlns:a16="http://schemas.microsoft.com/office/drawing/2014/main" val="3527583430"/>
                  </a:ext>
                </a:extLst>
              </a:tr>
              <a:tr h="200025">
                <a:tc>
                  <a:txBody>
                    <a:bodyPr/>
                    <a:lstStyle/>
                    <a:p>
                      <a:pPr algn="l" fontAlgn="b"/>
                      <a:r>
                        <a:rPr lang="en-US" sz="1200" b="0" i="0" u="none" strike="noStrike" dirty="0">
                          <a:solidFill>
                            <a:srgbClr val="000000"/>
                          </a:solidFill>
                          <a:effectLst/>
                          <a:latin typeface="Calibri" panose="020F0502020204030204" pitchFamily="34" charset="0"/>
                        </a:rPr>
                        <a:t>Berkshire Hathaway Inc. </a:t>
                      </a:r>
                    </a:p>
                  </a:txBody>
                  <a:tcPr marL="9525" marR="9525" marT="9525" marB="0" anchor="b">
                    <a:lnL>
                      <a:noFill/>
                    </a:lnL>
                    <a:lnR>
                      <a:noFill/>
                    </a:lnR>
                    <a:lnT>
                      <a:noFill/>
                    </a:lnT>
                    <a:lnB>
                      <a:noFill/>
                    </a:lnB>
                    <a:solidFill>
                      <a:schemeClr val="bg1">
                        <a:lumMod val="95000"/>
                      </a:schemeClr>
                    </a:solidFill>
                  </a:tcPr>
                </a:tc>
                <a:tc>
                  <a:txBody>
                    <a:bodyPr/>
                    <a:lstStyle/>
                    <a:p>
                      <a:pPr algn="r" fontAlgn="b"/>
                      <a:r>
                        <a:rPr lang="en-US" sz="1200" b="0" i="0" u="none" strike="noStrike" dirty="0">
                          <a:solidFill>
                            <a:srgbClr val="000000"/>
                          </a:solidFill>
                          <a:effectLst/>
                          <a:latin typeface="Calibri" panose="020F0502020204030204" pitchFamily="34" charset="0"/>
                        </a:rPr>
                        <a:t> $(235,654)</a:t>
                      </a:r>
                    </a:p>
                  </a:txBody>
                  <a:tcPr marL="9525" marR="9525" marT="9525" marB="0" anchor="b">
                    <a:lnL>
                      <a:noFill/>
                    </a:lnL>
                    <a:lnR>
                      <a:noFill/>
                    </a:lnR>
                    <a:lnT>
                      <a:noFill/>
                    </a:lnT>
                    <a:lnB>
                      <a:noFill/>
                    </a:lnB>
                    <a:solidFill>
                      <a:schemeClr val="bg1">
                        <a:lumMod val="95000"/>
                      </a:schemeClr>
                    </a:solidFill>
                  </a:tcPr>
                </a:tc>
                <a:extLst>
                  <a:ext uri="{0D108BD9-81ED-4DB2-BD59-A6C34878D82A}">
                    <a16:rowId xmlns:a16="http://schemas.microsoft.com/office/drawing/2014/main" val="3686383507"/>
                  </a:ext>
                </a:extLst>
              </a:tr>
              <a:tr h="200025">
                <a:tc>
                  <a:txBody>
                    <a:bodyPr/>
                    <a:lstStyle/>
                    <a:p>
                      <a:pPr algn="l" fontAlgn="b"/>
                      <a:r>
                        <a:rPr lang="en-US" sz="1200" b="0" i="0" u="none" strike="noStrike" dirty="0">
                          <a:solidFill>
                            <a:srgbClr val="000000"/>
                          </a:solidFill>
                          <a:effectLst/>
                          <a:latin typeface="Calibri" panose="020F0502020204030204" pitchFamily="34" charset="0"/>
                        </a:rPr>
                        <a:t>CNA </a:t>
                      </a:r>
                    </a:p>
                  </a:txBody>
                  <a:tcPr marL="9525" marR="9525" marT="9525" marB="0" anchor="b">
                    <a:lnL>
                      <a:noFill/>
                    </a:lnL>
                    <a:lnR>
                      <a:noFill/>
                    </a:lnR>
                    <a:lnT>
                      <a:noFill/>
                    </a:lnT>
                    <a:lnB>
                      <a:noFill/>
                    </a:lnB>
                    <a:solidFill>
                      <a:schemeClr val="bg1">
                        <a:lumMod val="95000"/>
                      </a:schemeClr>
                    </a:solidFill>
                  </a:tcPr>
                </a:tc>
                <a:tc>
                  <a:txBody>
                    <a:bodyPr/>
                    <a:lstStyle/>
                    <a:p>
                      <a:pPr algn="r" fontAlgn="b"/>
                      <a:r>
                        <a:rPr lang="en-US" sz="1200" b="0" i="0" u="none" strike="noStrike" dirty="0">
                          <a:solidFill>
                            <a:srgbClr val="000000"/>
                          </a:solidFill>
                          <a:effectLst/>
                          <a:latin typeface="Calibri" panose="020F0502020204030204" pitchFamily="34" charset="0"/>
                        </a:rPr>
                        <a:t> $(214,053)</a:t>
                      </a:r>
                    </a:p>
                  </a:txBody>
                  <a:tcPr marL="9525" marR="9525" marT="9525" marB="0" anchor="b">
                    <a:lnL>
                      <a:noFill/>
                    </a:lnL>
                    <a:lnR>
                      <a:noFill/>
                    </a:lnR>
                    <a:lnT>
                      <a:noFill/>
                    </a:lnT>
                    <a:lnB>
                      <a:noFill/>
                    </a:lnB>
                    <a:solidFill>
                      <a:schemeClr val="bg1">
                        <a:lumMod val="95000"/>
                      </a:schemeClr>
                    </a:solidFill>
                  </a:tcPr>
                </a:tc>
                <a:extLst>
                  <a:ext uri="{0D108BD9-81ED-4DB2-BD59-A6C34878D82A}">
                    <a16:rowId xmlns:a16="http://schemas.microsoft.com/office/drawing/2014/main" val="1615988108"/>
                  </a:ext>
                </a:extLst>
              </a:tr>
              <a:tr h="200025">
                <a:tc>
                  <a:txBody>
                    <a:bodyPr/>
                    <a:lstStyle/>
                    <a:p>
                      <a:pPr algn="l" fontAlgn="b"/>
                      <a:r>
                        <a:rPr lang="en-US" sz="1200" b="0" i="0" u="none" strike="noStrike" dirty="0">
                          <a:solidFill>
                            <a:srgbClr val="000000"/>
                          </a:solidFill>
                          <a:effectLst/>
                          <a:latin typeface="Calibri" panose="020F0502020204030204" pitchFamily="34" charset="0"/>
                        </a:rPr>
                        <a:t>Liberty Mutual </a:t>
                      </a:r>
                    </a:p>
                  </a:txBody>
                  <a:tcPr marL="9525" marR="9525" marT="9525" marB="0" anchor="b">
                    <a:lnL>
                      <a:noFill/>
                    </a:lnL>
                    <a:lnR>
                      <a:noFill/>
                    </a:lnR>
                    <a:lnT>
                      <a:noFill/>
                    </a:lnT>
                    <a:lnB>
                      <a:noFill/>
                    </a:lnB>
                    <a:solidFill>
                      <a:schemeClr val="bg1">
                        <a:lumMod val="95000"/>
                      </a:schemeClr>
                    </a:solidFill>
                  </a:tcPr>
                </a:tc>
                <a:tc>
                  <a:txBody>
                    <a:bodyPr/>
                    <a:lstStyle/>
                    <a:p>
                      <a:pPr algn="r" fontAlgn="b"/>
                      <a:r>
                        <a:rPr lang="en-US" sz="1200" b="0" i="0" u="none" strike="noStrike" dirty="0">
                          <a:solidFill>
                            <a:srgbClr val="000000"/>
                          </a:solidFill>
                          <a:effectLst/>
                          <a:latin typeface="Calibri" panose="020F0502020204030204" pitchFamily="34" charset="0"/>
                        </a:rPr>
                        <a:t> $(208,389)</a:t>
                      </a:r>
                    </a:p>
                  </a:txBody>
                  <a:tcPr marL="9525" marR="9525" marT="9525" marB="0" anchor="b">
                    <a:lnL>
                      <a:noFill/>
                    </a:lnL>
                    <a:lnR>
                      <a:noFill/>
                    </a:lnR>
                    <a:lnT>
                      <a:noFill/>
                    </a:lnT>
                    <a:lnB>
                      <a:noFill/>
                    </a:lnB>
                    <a:solidFill>
                      <a:schemeClr val="bg1">
                        <a:lumMod val="95000"/>
                      </a:schemeClr>
                    </a:solidFill>
                  </a:tcPr>
                </a:tc>
                <a:extLst>
                  <a:ext uri="{0D108BD9-81ED-4DB2-BD59-A6C34878D82A}">
                    <a16:rowId xmlns:a16="http://schemas.microsoft.com/office/drawing/2014/main" val="1696037737"/>
                  </a:ext>
                </a:extLst>
              </a:tr>
              <a:tr h="200025">
                <a:tc>
                  <a:txBody>
                    <a:bodyPr/>
                    <a:lstStyle/>
                    <a:p>
                      <a:pPr algn="l" fontAlgn="b"/>
                      <a:r>
                        <a:rPr lang="en-US" sz="1200" b="0" i="0" u="none" strike="noStrike" dirty="0">
                          <a:solidFill>
                            <a:srgbClr val="000000"/>
                          </a:solidFill>
                          <a:effectLst/>
                          <a:latin typeface="Calibri" panose="020F0502020204030204" pitchFamily="34" charset="0"/>
                        </a:rPr>
                        <a:t>Chubb </a:t>
                      </a:r>
                    </a:p>
                  </a:txBody>
                  <a:tcPr marL="9525" marR="9525" marT="9525" marB="0" anchor="b">
                    <a:lnL>
                      <a:noFill/>
                    </a:lnL>
                    <a:lnR>
                      <a:noFill/>
                    </a:lnR>
                    <a:lnT>
                      <a:noFill/>
                    </a:lnT>
                    <a:lnB>
                      <a:noFill/>
                    </a:lnB>
                    <a:solidFill>
                      <a:schemeClr val="bg1">
                        <a:lumMod val="95000"/>
                      </a:schemeClr>
                    </a:solidFill>
                  </a:tcPr>
                </a:tc>
                <a:tc>
                  <a:txBody>
                    <a:bodyPr/>
                    <a:lstStyle/>
                    <a:p>
                      <a:pPr algn="r" fontAlgn="b"/>
                      <a:r>
                        <a:rPr lang="en-US" sz="1200" b="0" i="0" u="none" strike="noStrike" dirty="0">
                          <a:solidFill>
                            <a:srgbClr val="000000"/>
                          </a:solidFill>
                          <a:effectLst/>
                          <a:latin typeface="Calibri" panose="020F0502020204030204" pitchFamily="34" charset="0"/>
                        </a:rPr>
                        <a:t> $(206,496)</a:t>
                      </a:r>
                    </a:p>
                  </a:txBody>
                  <a:tcPr marL="9525" marR="9525" marT="9525" marB="0" anchor="b">
                    <a:lnL>
                      <a:noFill/>
                    </a:lnL>
                    <a:lnR>
                      <a:noFill/>
                    </a:lnR>
                    <a:lnT>
                      <a:noFill/>
                    </a:lnT>
                    <a:lnB>
                      <a:noFill/>
                    </a:lnB>
                    <a:solidFill>
                      <a:schemeClr val="bg1">
                        <a:lumMod val="95000"/>
                      </a:schemeClr>
                    </a:solidFill>
                  </a:tcPr>
                </a:tc>
                <a:extLst>
                  <a:ext uri="{0D108BD9-81ED-4DB2-BD59-A6C34878D82A}">
                    <a16:rowId xmlns:a16="http://schemas.microsoft.com/office/drawing/2014/main" val="649740610"/>
                  </a:ext>
                </a:extLst>
              </a:tr>
              <a:tr h="200025">
                <a:tc>
                  <a:txBody>
                    <a:bodyPr/>
                    <a:lstStyle/>
                    <a:p>
                      <a:pPr algn="l" fontAlgn="b"/>
                      <a:r>
                        <a:rPr lang="en-US" sz="1200" b="0" i="0" u="none" strike="noStrike" dirty="0">
                          <a:solidFill>
                            <a:srgbClr val="000000"/>
                          </a:solidFill>
                          <a:effectLst/>
                          <a:latin typeface="Calibri" panose="020F0502020204030204" pitchFamily="34" charset="0"/>
                        </a:rPr>
                        <a:t>Old Republic Insurance </a:t>
                      </a:r>
                    </a:p>
                  </a:txBody>
                  <a:tcPr marL="9525" marR="9525" marT="9525" marB="0" anchor="b">
                    <a:lnL>
                      <a:noFill/>
                    </a:lnL>
                    <a:lnR>
                      <a:noFill/>
                    </a:lnR>
                    <a:lnT>
                      <a:noFill/>
                    </a:lnT>
                    <a:lnB>
                      <a:noFill/>
                    </a:lnB>
                    <a:solidFill>
                      <a:schemeClr val="bg1">
                        <a:lumMod val="95000"/>
                      </a:schemeClr>
                    </a:solidFill>
                  </a:tcPr>
                </a:tc>
                <a:tc>
                  <a:txBody>
                    <a:bodyPr/>
                    <a:lstStyle/>
                    <a:p>
                      <a:pPr algn="r" fontAlgn="b"/>
                      <a:r>
                        <a:rPr lang="en-US" sz="1200" b="0" i="0" u="none" strike="noStrike" dirty="0">
                          <a:solidFill>
                            <a:srgbClr val="000000"/>
                          </a:solidFill>
                          <a:effectLst/>
                          <a:latin typeface="Calibri" panose="020F0502020204030204" pitchFamily="34" charset="0"/>
                        </a:rPr>
                        <a:t> $(191,332)</a:t>
                      </a:r>
                    </a:p>
                  </a:txBody>
                  <a:tcPr marL="9525" marR="9525" marT="9525" marB="0" anchor="b">
                    <a:lnL>
                      <a:noFill/>
                    </a:lnL>
                    <a:lnR>
                      <a:noFill/>
                    </a:lnR>
                    <a:lnT>
                      <a:noFill/>
                    </a:lnT>
                    <a:lnB>
                      <a:noFill/>
                    </a:lnB>
                    <a:solidFill>
                      <a:schemeClr val="bg1">
                        <a:lumMod val="95000"/>
                      </a:schemeClr>
                    </a:solidFill>
                  </a:tcPr>
                </a:tc>
                <a:extLst>
                  <a:ext uri="{0D108BD9-81ED-4DB2-BD59-A6C34878D82A}">
                    <a16:rowId xmlns:a16="http://schemas.microsoft.com/office/drawing/2014/main" val="659764647"/>
                  </a:ext>
                </a:extLst>
              </a:tr>
              <a:tr h="200025">
                <a:tc>
                  <a:txBody>
                    <a:bodyPr/>
                    <a:lstStyle/>
                    <a:p>
                      <a:pPr algn="l" fontAlgn="b"/>
                      <a:r>
                        <a:rPr lang="en-US" sz="1200" b="0" i="0" u="none" strike="noStrike" dirty="0">
                          <a:solidFill>
                            <a:srgbClr val="000000"/>
                          </a:solidFill>
                          <a:effectLst/>
                          <a:latin typeface="Calibri" panose="020F0502020204030204" pitchFamily="34" charset="0"/>
                        </a:rPr>
                        <a:t>Zurich </a:t>
                      </a:r>
                    </a:p>
                  </a:txBody>
                  <a:tcPr marL="9525" marR="9525" marT="9525" marB="0" anchor="b">
                    <a:lnL>
                      <a:noFill/>
                    </a:lnL>
                    <a:lnR>
                      <a:noFill/>
                    </a:lnR>
                    <a:lnT>
                      <a:noFill/>
                    </a:lnT>
                    <a:lnB>
                      <a:noFill/>
                    </a:lnB>
                    <a:solidFill>
                      <a:schemeClr val="bg1">
                        <a:lumMod val="95000"/>
                      </a:schemeClr>
                    </a:solidFill>
                  </a:tcPr>
                </a:tc>
                <a:tc>
                  <a:txBody>
                    <a:bodyPr/>
                    <a:lstStyle/>
                    <a:p>
                      <a:pPr algn="r" fontAlgn="b"/>
                      <a:r>
                        <a:rPr lang="en-US" sz="1200" b="0" i="0" u="none" strike="noStrike" dirty="0">
                          <a:solidFill>
                            <a:srgbClr val="000000"/>
                          </a:solidFill>
                          <a:effectLst/>
                          <a:latin typeface="Calibri" panose="020F0502020204030204" pitchFamily="34" charset="0"/>
                        </a:rPr>
                        <a:t> $(176,588)</a:t>
                      </a:r>
                    </a:p>
                  </a:txBody>
                  <a:tcPr marL="9525" marR="9525" marT="9525" marB="0" anchor="b">
                    <a:lnL>
                      <a:noFill/>
                    </a:lnL>
                    <a:lnR>
                      <a:noFill/>
                    </a:lnR>
                    <a:lnT>
                      <a:noFill/>
                    </a:lnT>
                    <a:lnB>
                      <a:noFill/>
                    </a:lnB>
                    <a:solidFill>
                      <a:schemeClr val="bg1">
                        <a:lumMod val="95000"/>
                      </a:schemeClr>
                    </a:solidFill>
                  </a:tcPr>
                </a:tc>
                <a:extLst>
                  <a:ext uri="{0D108BD9-81ED-4DB2-BD59-A6C34878D82A}">
                    <a16:rowId xmlns:a16="http://schemas.microsoft.com/office/drawing/2014/main" val="2325964320"/>
                  </a:ext>
                </a:extLst>
              </a:tr>
            </a:tbl>
          </a:graphicData>
        </a:graphic>
      </p:graphicFrame>
      <p:graphicFrame>
        <p:nvGraphicFramePr>
          <p:cNvPr id="32" name="Content Placeholder 31">
            <a:extLst>
              <a:ext uri="{FF2B5EF4-FFF2-40B4-BE49-F238E27FC236}">
                <a16:creationId xmlns:a16="http://schemas.microsoft.com/office/drawing/2014/main" id="{D35F1D78-DFC2-49CD-8988-E0323E516DF3}"/>
              </a:ext>
            </a:extLst>
          </p:cNvPr>
          <p:cNvGraphicFramePr>
            <a:graphicFrameLocks noGrp="1"/>
          </p:cNvGraphicFramePr>
          <p:nvPr>
            <p:ph idx="18"/>
            <p:extLst>
              <p:ext uri="{D42A27DB-BD31-4B8C-83A1-F6EECF244321}">
                <p14:modId xmlns:p14="http://schemas.microsoft.com/office/powerpoint/2010/main" val="1524477401"/>
              </p:ext>
            </p:extLst>
          </p:nvPr>
        </p:nvGraphicFramePr>
        <p:xfrm>
          <a:off x="4473863" y="1899949"/>
          <a:ext cx="2921000" cy="2200275"/>
        </p:xfrm>
        <a:graphic>
          <a:graphicData uri="http://schemas.openxmlformats.org/drawingml/2006/table">
            <a:tbl>
              <a:tblPr/>
              <a:tblGrid>
                <a:gridCol w="2184400">
                  <a:extLst>
                    <a:ext uri="{9D8B030D-6E8A-4147-A177-3AD203B41FA5}">
                      <a16:colId xmlns:a16="http://schemas.microsoft.com/office/drawing/2014/main" val="2086633473"/>
                    </a:ext>
                  </a:extLst>
                </a:gridCol>
                <a:gridCol w="736600">
                  <a:extLst>
                    <a:ext uri="{9D8B030D-6E8A-4147-A177-3AD203B41FA5}">
                      <a16:colId xmlns:a16="http://schemas.microsoft.com/office/drawing/2014/main" val="2728515643"/>
                    </a:ext>
                  </a:extLst>
                </a:gridCol>
              </a:tblGrid>
              <a:tr h="200025">
                <a:tc>
                  <a:txBody>
                    <a:bodyPr/>
                    <a:lstStyle/>
                    <a:p>
                      <a:pPr algn="l" fontAlgn="b"/>
                      <a:r>
                        <a:rPr lang="en-US" sz="1200" b="1" i="0" u="none" strike="noStrike" dirty="0">
                          <a:solidFill>
                            <a:srgbClr val="000000"/>
                          </a:solidFill>
                          <a:effectLst/>
                          <a:latin typeface="Calibri" panose="020F0502020204030204" pitchFamily="34" charset="0"/>
                        </a:rPr>
                        <a:t>Company</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en-US" sz="1200" b="1" i="0" u="none" strike="noStrike" dirty="0">
                          <a:solidFill>
                            <a:srgbClr val="000000"/>
                          </a:solidFill>
                          <a:effectLst/>
                          <a:latin typeface="Calibri" panose="020F0502020204030204" pitchFamily="34" charset="0"/>
                        </a:rPr>
                        <a:t>CAL, $000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87066467"/>
                  </a:ext>
                </a:extLst>
              </a:tr>
              <a:tr h="200025">
                <a:tc>
                  <a:txBody>
                    <a:bodyPr/>
                    <a:lstStyle/>
                    <a:p>
                      <a:pPr algn="l" fontAlgn="b"/>
                      <a:r>
                        <a:rPr lang="en-US" sz="1200" b="0" i="0" u="none" strike="noStrike" dirty="0">
                          <a:solidFill>
                            <a:srgbClr val="000000"/>
                          </a:solidFill>
                          <a:effectLst/>
                          <a:latin typeface="Calibri" panose="020F0502020204030204" pitchFamily="34" charset="0"/>
                        </a:rPr>
                        <a:t>Progressive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lumMod val="95000"/>
                      </a:schemeClr>
                    </a:solidFill>
                  </a:tcPr>
                </a:tc>
                <a:tc>
                  <a:txBody>
                    <a:bodyPr/>
                    <a:lstStyle/>
                    <a:p>
                      <a:pPr algn="r" fontAlgn="b"/>
                      <a:r>
                        <a:rPr lang="en-US" sz="1200" b="0" i="0" u="none" strike="noStrike" dirty="0">
                          <a:solidFill>
                            <a:srgbClr val="000000"/>
                          </a:solidFill>
                          <a:effectLst/>
                          <a:latin typeface="Calibri" panose="020F0502020204030204" pitchFamily="34" charset="0"/>
                        </a:rPr>
                        <a:t> $ 378,858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lumMod val="95000"/>
                      </a:schemeClr>
                    </a:solidFill>
                  </a:tcPr>
                </a:tc>
                <a:extLst>
                  <a:ext uri="{0D108BD9-81ED-4DB2-BD59-A6C34878D82A}">
                    <a16:rowId xmlns:a16="http://schemas.microsoft.com/office/drawing/2014/main" val="3834251260"/>
                  </a:ext>
                </a:extLst>
              </a:tr>
              <a:tr h="200025">
                <a:tc>
                  <a:txBody>
                    <a:bodyPr/>
                    <a:lstStyle/>
                    <a:p>
                      <a:pPr algn="l" fontAlgn="b"/>
                      <a:r>
                        <a:rPr lang="en-US" sz="1200" b="0" i="0" u="none" strike="noStrike" dirty="0">
                          <a:solidFill>
                            <a:srgbClr val="000000"/>
                          </a:solidFill>
                          <a:effectLst/>
                          <a:latin typeface="Calibri" panose="020F0502020204030204" pitchFamily="34" charset="0"/>
                        </a:rPr>
                        <a:t>State Farm </a:t>
                      </a:r>
                    </a:p>
                  </a:txBody>
                  <a:tcPr marL="9525" marR="9525" marT="9525" marB="0" anchor="b">
                    <a:lnL>
                      <a:noFill/>
                    </a:lnL>
                    <a:lnR>
                      <a:noFill/>
                    </a:lnR>
                    <a:lnT>
                      <a:noFill/>
                    </a:lnT>
                    <a:lnB>
                      <a:noFill/>
                    </a:lnB>
                    <a:solidFill>
                      <a:schemeClr val="bg1">
                        <a:lumMod val="95000"/>
                      </a:schemeClr>
                    </a:solidFill>
                  </a:tcPr>
                </a:tc>
                <a:tc>
                  <a:txBody>
                    <a:bodyPr/>
                    <a:lstStyle/>
                    <a:p>
                      <a:pPr algn="r" fontAlgn="b"/>
                      <a:r>
                        <a:rPr lang="en-US" sz="1200" b="0" i="0" u="none" strike="noStrike" dirty="0">
                          <a:solidFill>
                            <a:srgbClr val="000000"/>
                          </a:solidFill>
                          <a:effectLst/>
                          <a:latin typeface="Calibri" panose="020F0502020204030204" pitchFamily="34" charset="0"/>
                        </a:rPr>
                        <a:t> $ 355,809 </a:t>
                      </a:r>
                    </a:p>
                  </a:txBody>
                  <a:tcPr marL="9525" marR="9525" marT="9525" marB="0" anchor="b">
                    <a:lnL>
                      <a:noFill/>
                    </a:lnL>
                    <a:lnR>
                      <a:noFill/>
                    </a:lnR>
                    <a:lnT>
                      <a:noFill/>
                    </a:lnT>
                    <a:lnB>
                      <a:noFill/>
                    </a:lnB>
                    <a:solidFill>
                      <a:schemeClr val="bg1">
                        <a:lumMod val="95000"/>
                      </a:schemeClr>
                    </a:solidFill>
                  </a:tcPr>
                </a:tc>
                <a:extLst>
                  <a:ext uri="{0D108BD9-81ED-4DB2-BD59-A6C34878D82A}">
                    <a16:rowId xmlns:a16="http://schemas.microsoft.com/office/drawing/2014/main" val="835468540"/>
                  </a:ext>
                </a:extLst>
              </a:tr>
              <a:tr h="200025">
                <a:tc>
                  <a:txBody>
                    <a:bodyPr/>
                    <a:lstStyle/>
                    <a:p>
                      <a:pPr algn="l" fontAlgn="b"/>
                      <a:r>
                        <a:rPr lang="en-US" sz="1200" b="0" i="0" u="none" strike="noStrike" dirty="0">
                          <a:solidFill>
                            <a:srgbClr val="000000"/>
                          </a:solidFill>
                          <a:effectLst/>
                          <a:latin typeface="Calibri" panose="020F0502020204030204" pitchFamily="34" charset="0"/>
                        </a:rPr>
                        <a:t>American Transit Insurance Co.</a:t>
                      </a:r>
                    </a:p>
                  </a:txBody>
                  <a:tcPr marL="9525" marR="9525" marT="9525" marB="0" anchor="b">
                    <a:lnL>
                      <a:noFill/>
                    </a:lnL>
                    <a:lnR>
                      <a:noFill/>
                    </a:lnR>
                    <a:lnT>
                      <a:noFill/>
                    </a:lnT>
                    <a:lnB>
                      <a:noFill/>
                    </a:lnB>
                    <a:solidFill>
                      <a:schemeClr val="bg1">
                        <a:lumMod val="95000"/>
                      </a:schemeClr>
                    </a:solidFill>
                  </a:tcPr>
                </a:tc>
                <a:tc>
                  <a:txBody>
                    <a:bodyPr/>
                    <a:lstStyle/>
                    <a:p>
                      <a:pPr algn="r" fontAlgn="b"/>
                      <a:r>
                        <a:rPr lang="en-US" sz="1200" b="0" i="0" u="none" strike="noStrike" dirty="0">
                          <a:solidFill>
                            <a:srgbClr val="000000"/>
                          </a:solidFill>
                          <a:effectLst/>
                          <a:latin typeface="Calibri" panose="020F0502020204030204" pitchFamily="34" charset="0"/>
                        </a:rPr>
                        <a:t> $ 220,379 </a:t>
                      </a:r>
                    </a:p>
                  </a:txBody>
                  <a:tcPr marL="9525" marR="9525" marT="9525" marB="0" anchor="b">
                    <a:lnL>
                      <a:noFill/>
                    </a:lnL>
                    <a:lnR>
                      <a:noFill/>
                    </a:lnR>
                    <a:lnT>
                      <a:noFill/>
                    </a:lnT>
                    <a:lnB>
                      <a:noFill/>
                    </a:lnB>
                    <a:solidFill>
                      <a:schemeClr val="bg1">
                        <a:lumMod val="95000"/>
                      </a:schemeClr>
                    </a:solidFill>
                  </a:tcPr>
                </a:tc>
                <a:extLst>
                  <a:ext uri="{0D108BD9-81ED-4DB2-BD59-A6C34878D82A}">
                    <a16:rowId xmlns:a16="http://schemas.microsoft.com/office/drawing/2014/main" val="1393644854"/>
                  </a:ext>
                </a:extLst>
              </a:tr>
              <a:tr h="200025">
                <a:tc>
                  <a:txBody>
                    <a:bodyPr/>
                    <a:lstStyle/>
                    <a:p>
                      <a:pPr algn="l" fontAlgn="b"/>
                      <a:r>
                        <a:rPr lang="en-US" sz="1200" b="0" i="0" u="none" strike="noStrike" dirty="0">
                          <a:solidFill>
                            <a:srgbClr val="000000"/>
                          </a:solidFill>
                          <a:effectLst/>
                          <a:latin typeface="Calibri" panose="020F0502020204030204" pitchFamily="34" charset="0"/>
                        </a:rPr>
                        <a:t>Chubb </a:t>
                      </a:r>
                    </a:p>
                  </a:txBody>
                  <a:tcPr marL="9525" marR="9525" marT="9525" marB="0" anchor="b">
                    <a:lnL>
                      <a:noFill/>
                    </a:lnL>
                    <a:lnR>
                      <a:noFill/>
                    </a:lnR>
                    <a:lnT>
                      <a:noFill/>
                    </a:lnT>
                    <a:lnB>
                      <a:noFill/>
                    </a:lnB>
                    <a:solidFill>
                      <a:schemeClr val="bg1">
                        <a:lumMod val="95000"/>
                      </a:schemeClr>
                    </a:solidFill>
                  </a:tcPr>
                </a:tc>
                <a:tc>
                  <a:txBody>
                    <a:bodyPr/>
                    <a:lstStyle/>
                    <a:p>
                      <a:pPr algn="r" fontAlgn="b"/>
                      <a:r>
                        <a:rPr lang="en-US" sz="1200" b="0" i="0" u="none" strike="noStrike" dirty="0">
                          <a:solidFill>
                            <a:srgbClr val="000000"/>
                          </a:solidFill>
                          <a:effectLst/>
                          <a:latin typeface="Calibri" panose="020F0502020204030204" pitchFamily="34" charset="0"/>
                        </a:rPr>
                        <a:t> $ 194,752 </a:t>
                      </a:r>
                    </a:p>
                  </a:txBody>
                  <a:tcPr marL="9525" marR="9525" marT="9525" marB="0" anchor="b">
                    <a:lnL>
                      <a:noFill/>
                    </a:lnL>
                    <a:lnR>
                      <a:noFill/>
                    </a:lnR>
                    <a:lnT>
                      <a:noFill/>
                    </a:lnT>
                    <a:lnB>
                      <a:noFill/>
                    </a:lnB>
                    <a:solidFill>
                      <a:schemeClr val="bg1">
                        <a:lumMod val="95000"/>
                      </a:schemeClr>
                    </a:solidFill>
                  </a:tcPr>
                </a:tc>
                <a:extLst>
                  <a:ext uri="{0D108BD9-81ED-4DB2-BD59-A6C34878D82A}">
                    <a16:rowId xmlns:a16="http://schemas.microsoft.com/office/drawing/2014/main" val="1571841096"/>
                  </a:ext>
                </a:extLst>
              </a:tr>
              <a:tr h="200025">
                <a:tc>
                  <a:txBody>
                    <a:bodyPr/>
                    <a:lstStyle/>
                    <a:p>
                      <a:pPr algn="l" fontAlgn="b"/>
                      <a:r>
                        <a:rPr lang="en-US" sz="1200" b="0" i="0" u="none" strike="noStrike" dirty="0">
                          <a:solidFill>
                            <a:srgbClr val="000000"/>
                          </a:solidFill>
                          <a:effectLst/>
                          <a:latin typeface="Calibri" panose="020F0502020204030204" pitchFamily="34" charset="0"/>
                        </a:rPr>
                        <a:t>Allstate Corp </a:t>
                      </a:r>
                    </a:p>
                  </a:txBody>
                  <a:tcPr marL="9525" marR="9525" marT="9525" marB="0" anchor="b">
                    <a:lnL>
                      <a:noFill/>
                    </a:lnL>
                    <a:lnR>
                      <a:noFill/>
                    </a:lnR>
                    <a:lnT>
                      <a:noFill/>
                    </a:lnT>
                    <a:lnB>
                      <a:noFill/>
                    </a:lnB>
                    <a:solidFill>
                      <a:schemeClr val="bg1">
                        <a:lumMod val="95000"/>
                      </a:schemeClr>
                    </a:solidFill>
                  </a:tcPr>
                </a:tc>
                <a:tc>
                  <a:txBody>
                    <a:bodyPr/>
                    <a:lstStyle/>
                    <a:p>
                      <a:pPr algn="r" fontAlgn="b"/>
                      <a:r>
                        <a:rPr lang="en-US" sz="1200" b="0" i="0" u="none" strike="noStrike" dirty="0">
                          <a:solidFill>
                            <a:srgbClr val="000000"/>
                          </a:solidFill>
                          <a:effectLst/>
                          <a:latin typeface="Calibri" panose="020F0502020204030204" pitchFamily="34" charset="0"/>
                        </a:rPr>
                        <a:t> $ 191,314 </a:t>
                      </a:r>
                    </a:p>
                  </a:txBody>
                  <a:tcPr marL="9525" marR="9525" marT="9525" marB="0" anchor="b">
                    <a:lnL>
                      <a:noFill/>
                    </a:lnL>
                    <a:lnR>
                      <a:noFill/>
                    </a:lnR>
                    <a:lnT>
                      <a:noFill/>
                    </a:lnT>
                    <a:lnB>
                      <a:noFill/>
                    </a:lnB>
                    <a:solidFill>
                      <a:schemeClr val="bg1">
                        <a:lumMod val="95000"/>
                      </a:schemeClr>
                    </a:solidFill>
                  </a:tcPr>
                </a:tc>
                <a:extLst>
                  <a:ext uri="{0D108BD9-81ED-4DB2-BD59-A6C34878D82A}">
                    <a16:rowId xmlns:a16="http://schemas.microsoft.com/office/drawing/2014/main" val="1325737387"/>
                  </a:ext>
                </a:extLst>
              </a:tr>
              <a:tr h="200025">
                <a:tc>
                  <a:txBody>
                    <a:bodyPr/>
                    <a:lstStyle/>
                    <a:p>
                      <a:pPr algn="l" fontAlgn="b"/>
                      <a:r>
                        <a:rPr lang="en-US" sz="1200" b="0" i="0" u="none" strike="noStrike" dirty="0">
                          <a:solidFill>
                            <a:srgbClr val="000000"/>
                          </a:solidFill>
                          <a:effectLst/>
                          <a:latin typeface="Calibri" panose="020F0502020204030204" pitchFamily="34" charset="0"/>
                        </a:rPr>
                        <a:t>Travelers </a:t>
                      </a:r>
                    </a:p>
                  </a:txBody>
                  <a:tcPr marL="9525" marR="9525" marT="9525" marB="0" anchor="b">
                    <a:lnL>
                      <a:noFill/>
                    </a:lnL>
                    <a:lnR>
                      <a:noFill/>
                    </a:lnR>
                    <a:lnT>
                      <a:noFill/>
                    </a:lnT>
                    <a:lnB>
                      <a:noFill/>
                    </a:lnB>
                    <a:solidFill>
                      <a:schemeClr val="bg1">
                        <a:lumMod val="95000"/>
                      </a:schemeClr>
                    </a:solidFill>
                  </a:tcPr>
                </a:tc>
                <a:tc>
                  <a:txBody>
                    <a:bodyPr/>
                    <a:lstStyle/>
                    <a:p>
                      <a:pPr algn="r" fontAlgn="b"/>
                      <a:r>
                        <a:rPr lang="en-US" sz="1200" b="0" i="0" u="none" strike="noStrike" dirty="0">
                          <a:solidFill>
                            <a:srgbClr val="000000"/>
                          </a:solidFill>
                          <a:effectLst/>
                          <a:latin typeface="Calibri" panose="020F0502020204030204" pitchFamily="34" charset="0"/>
                        </a:rPr>
                        <a:t> $ 179,129 </a:t>
                      </a:r>
                    </a:p>
                  </a:txBody>
                  <a:tcPr marL="9525" marR="9525" marT="9525" marB="0" anchor="b">
                    <a:lnL>
                      <a:noFill/>
                    </a:lnL>
                    <a:lnR>
                      <a:noFill/>
                    </a:lnR>
                    <a:lnT>
                      <a:noFill/>
                    </a:lnT>
                    <a:lnB>
                      <a:noFill/>
                    </a:lnB>
                    <a:solidFill>
                      <a:schemeClr val="bg1">
                        <a:lumMod val="95000"/>
                      </a:schemeClr>
                    </a:solidFill>
                  </a:tcPr>
                </a:tc>
                <a:extLst>
                  <a:ext uri="{0D108BD9-81ED-4DB2-BD59-A6C34878D82A}">
                    <a16:rowId xmlns:a16="http://schemas.microsoft.com/office/drawing/2014/main" val="3692123878"/>
                  </a:ext>
                </a:extLst>
              </a:tr>
              <a:tr h="200025">
                <a:tc>
                  <a:txBody>
                    <a:bodyPr/>
                    <a:lstStyle/>
                    <a:p>
                      <a:pPr algn="l" fontAlgn="b"/>
                      <a:r>
                        <a:rPr lang="en-US" sz="1200" b="0" i="0" u="none" strike="noStrike" dirty="0">
                          <a:solidFill>
                            <a:srgbClr val="000000"/>
                          </a:solidFill>
                          <a:effectLst/>
                          <a:latin typeface="Calibri" panose="020F0502020204030204" pitchFamily="34" charset="0"/>
                        </a:rPr>
                        <a:t>Berkshire Hathaway Inc. </a:t>
                      </a:r>
                    </a:p>
                  </a:txBody>
                  <a:tcPr marL="9525" marR="9525" marT="9525" marB="0" anchor="b">
                    <a:lnL>
                      <a:noFill/>
                    </a:lnL>
                    <a:lnR>
                      <a:noFill/>
                    </a:lnR>
                    <a:lnT>
                      <a:noFill/>
                    </a:lnT>
                    <a:lnB>
                      <a:noFill/>
                    </a:lnB>
                    <a:solidFill>
                      <a:schemeClr val="bg1">
                        <a:lumMod val="95000"/>
                      </a:schemeClr>
                    </a:solidFill>
                  </a:tcPr>
                </a:tc>
                <a:tc>
                  <a:txBody>
                    <a:bodyPr/>
                    <a:lstStyle/>
                    <a:p>
                      <a:pPr algn="r" fontAlgn="b"/>
                      <a:r>
                        <a:rPr lang="en-US" sz="1200" b="0" i="0" u="none" strike="noStrike" dirty="0">
                          <a:solidFill>
                            <a:srgbClr val="000000"/>
                          </a:solidFill>
                          <a:effectLst/>
                          <a:latin typeface="Calibri" panose="020F0502020204030204" pitchFamily="34" charset="0"/>
                        </a:rPr>
                        <a:t> $ 166,849 </a:t>
                      </a:r>
                    </a:p>
                  </a:txBody>
                  <a:tcPr marL="9525" marR="9525" marT="9525" marB="0" anchor="b">
                    <a:lnL>
                      <a:noFill/>
                    </a:lnL>
                    <a:lnR>
                      <a:noFill/>
                    </a:lnR>
                    <a:lnT>
                      <a:noFill/>
                    </a:lnT>
                    <a:lnB>
                      <a:noFill/>
                    </a:lnB>
                    <a:solidFill>
                      <a:schemeClr val="bg1">
                        <a:lumMod val="95000"/>
                      </a:schemeClr>
                    </a:solidFill>
                  </a:tcPr>
                </a:tc>
                <a:extLst>
                  <a:ext uri="{0D108BD9-81ED-4DB2-BD59-A6C34878D82A}">
                    <a16:rowId xmlns:a16="http://schemas.microsoft.com/office/drawing/2014/main" val="745246151"/>
                  </a:ext>
                </a:extLst>
              </a:tr>
              <a:tr h="200025">
                <a:tc>
                  <a:txBody>
                    <a:bodyPr/>
                    <a:lstStyle/>
                    <a:p>
                      <a:pPr algn="l" fontAlgn="b"/>
                      <a:r>
                        <a:rPr lang="en-US" sz="1200" b="0" i="0" u="none" strike="noStrike" dirty="0">
                          <a:solidFill>
                            <a:srgbClr val="000000"/>
                          </a:solidFill>
                          <a:effectLst/>
                          <a:latin typeface="Calibri" panose="020F0502020204030204" pitchFamily="34" charset="0"/>
                        </a:rPr>
                        <a:t>Everest Re </a:t>
                      </a:r>
                    </a:p>
                  </a:txBody>
                  <a:tcPr marL="9525" marR="9525" marT="9525" marB="0" anchor="b">
                    <a:lnL>
                      <a:noFill/>
                    </a:lnL>
                    <a:lnR>
                      <a:noFill/>
                    </a:lnR>
                    <a:lnT>
                      <a:noFill/>
                    </a:lnT>
                    <a:lnB>
                      <a:noFill/>
                    </a:lnB>
                    <a:solidFill>
                      <a:schemeClr val="bg1">
                        <a:lumMod val="95000"/>
                      </a:schemeClr>
                    </a:solidFill>
                  </a:tcPr>
                </a:tc>
                <a:tc>
                  <a:txBody>
                    <a:bodyPr/>
                    <a:lstStyle/>
                    <a:p>
                      <a:pPr algn="r" fontAlgn="b"/>
                      <a:r>
                        <a:rPr lang="en-US" sz="1200" b="0" i="0" u="none" strike="noStrike" dirty="0">
                          <a:solidFill>
                            <a:srgbClr val="000000"/>
                          </a:solidFill>
                          <a:effectLst/>
                          <a:latin typeface="Calibri" panose="020F0502020204030204" pitchFamily="34" charset="0"/>
                        </a:rPr>
                        <a:t> $ 139,829 </a:t>
                      </a:r>
                    </a:p>
                  </a:txBody>
                  <a:tcPr marL="9525" marR="9525" marT="9525" marB="0" anchor="b">
                    <a:lnL>
                      <a:noFill/>
                    </a:lnL>
                    <a:lnR>
                      <a:noFill/>
                    </a:lnR>
                    <a:lnT>
                      <a:noFill/>
                    </a:lnT>
                    <a:lnB>
                      <a:noFill/>
                    </a:lnB>
                    <a:solidFill>
                      <a:schemeClr val="bg1">
                        <a:lumMod val="95000"/>
                      </a:schemeClr>
                    </a:solidFill>
                  </a:tcPr>
                </a:tc>
                <a:extLst>
                  <a:ext uri="{0D108BD9-81ED-4DB2-BD59-A6C34878D82A}">
                    <a16:rowId xmlns:a16="http://schemas.microsoft.com/office/drawing/2014/main" val="2154451360"/>
                  </a:ext>
                </a:extLst>
              </a:tr>
              <a:tr h="200025">
                <a:tc>
                  <a:txBody>
                    <a:bodyPr/>
                    <a:lstStyle/>
                    <a:p>
                      <a:pPr algn="l" fontAlgn="b"/>
                      <a:r>
                        <a:rPr lang="en-US" sz="1200" b="0" i="0" u="none" strike="noStrike" dirty="0">
                          <a:solidFill>
                            <a:srgbClr val="000000"/>
                          </a:solidFill>
                          <a:effectLst/>
                          <a:latin typeface="Calibri" panose="020F0502020204030204" pitchFamily="34" charset="0"/>
                        </a:rPr>
                        <a:t>W. R. Berkley Corp. </a:t>
                      </a:r>
                    </a:p>
                  </a:txBody>
                  <a:tcPr marL="9525" marR="9525" marT="9525" marB="0" anchor="b">
                    <a:lnL>
                      <a:noFill/>
                    </a:lnL>
                    <a:lnR>
                      <a:noFill/>
                    </a:lnR>
                    <a:lnT>
                      <a:noFill/>
                    </a:lnT>
                    <a:lnB>
                      <a:noFill/>
                    </a:lnB>
                    <a:solidFill>
                      <a:schemeClr val="bg1">
                        <a:lumMod val="95000"/>
                      </a:schemeClr>
                    </a:solidFill>
                  </a:tcPr>
                </a:tc>
                <a:tc>
                  <a:txBody>
                    <a:bodyPr/>
                    <a:lstStyle/>
                    <a:p>
                      <a:pPr algn="r" fontAlgn="b"/>
                      <a:r>
                        <a:rPr lang="en-US" sz="1200" b="0" i="0" u="none" strike="noStrike" dirty="0">
                          <a:solidFill>
                            <a:srgbClr val="000000"/>
                          </a:solidFill>
                          <a:effectLst/>
                          <a:latin typeface="Calibri" panose="020F0502020204030204" pitchFamily="34" charset="0"/>
                        </a:rPr>
                        <a:t> $ 130,180 </a:t>
                      </a:r>
                    </a:p>
                  </a:txBody>
                  <a:tcPr marL="9525" marR="9525" marT="9525" marB="0" anchor="b">
                    <a:lnL>
                      <a:noFill/>
                    </a:lnL>
                    <a:lnR>
                      <a:noFill/>
                    </a:lnR>
                    <a:lnT>
                      <a:noFill/>
                    </a:lnT>
                    <a:lnB>
                      <a:noFill/>
                    </a:lnB>
                    <a:solidFill>
                      <a:schemeClr val="bg1">
                        <a:lumMod val="95000"/>
                      </a:schemeClr>
                    </a:solidFill>
                  </a:tcPr>
                </a:tc>
                <a:extLst>
                  <a:ext uri="{0D108BD9-81ED-4DB2-BD59-A6C34878D82A}">
                    <a16:rowId xmlns:a16="http://schemas.microsoft.com/office/drawing/2014/main" val="2461698759"/>
                  </a:ext>
                </a:extLst>
              </a:tr>
              <a:tr h="200025">
                <a:tc>
                  <a:txBody>
                    <a:bodyPr/>
                    <a:lstStyle/>
                    <a:p>
                      <a:pPr algn="l" fontAlgn="b"/>
                      <a:r>
                        <a:rPr lang="en-US" sz="1200" b="0" i="0" u="none" strike="noStrike" dirty="0">
                          <a:solidFill>
                            <a:srgbClr val="000000"/>
                          </a:solidFill>
                          <a:effectLst/>
                          <a:latin typeface="Calibri" panose="020F0502020204030204" pitchFamily="34" charset="0"/>
                        </a:rPr>
                        <a:t>Fairfax Financial </a:t>
                      </a:r>
                    </a:p>
                  </a:txBody>
                  <a:tcPr marL="9525" marR="9525" marT="9525" marB="0" anchor="b">
                    <a:lnL>
                      <a:noFill/>
                    </a:lnL>
                    <a:lnR>
                      <a:noFill/>
                    </a:lnR>
                    <a:lnT>
                      <a:noFill/>
                    </a:lnT>
                    <a:lnB>
                      <a:noFill/>
                    </a:lnB>
                    <a:solidFill>
                      <a:schemeClr val="bg1">
                        <a:lumMod val="95000"/>
                      </a:schemeClr>
                    </a:solidFill>
                  </a:tcPr>
                </a:tc>
                <a:tc>
                  <a:txBody>
                    <a:bodyPr/>
                    <a:lstStyle/>
                    <a:p>
                      <a:pPr algn="r" fontAlgn="b"/>
                      <a:r>
                        <a:rPr lang="en-US" sz="1200" b="0" i="0" u="none" strike="noStrike" dirty="0">
                          <a:solidFill>
                            <a:srgbClr val="000000"/>
                          </a:solidFill>
                          <a:effectLst/>
                          <a:latin typeface="Calibri" panose="020F0502020204030204" pitchFamily="34" charset="0"/>
                        </a:rPr>
                        <a:t> $   98,492 </a:t>
                      </a:r>
                    </a:p>
                  </a:txBody>
                  <a:tcPr marL="9525" marR="9525" marT="9525" marB="0" anchor="b">
                    <a:lnL>
                      <a:noFill/>
                    </a:lnL>
                    <a:lnR>
                      <a:noFill/>
                    </a:lnR>
                    <a:lnT>
                      <a:noFill/>
                    </a:lnT>
                    <a:lnB>
                      <a:noFill/>
                    </a:lnB>
                    <a:solidFill>
                      <a:schemeClr val="bg1">
                        <a:lumMod val="95000"/>
                      </a:schemeClr>
                    </a:solidFill>
                  </a:tcPr>
                </a:tc>
                <a:extLst>
                  <a:ext uri="{0D108BD9-81ED-4DB2-BD59-A6C34878D82A}">
                    <a16:rowId xmlns:a16="http://schemas.microsoft.com/office/drawing/2014/main" val="1797892781"/>
                  </a:ext>
                </a:extLst>
              </a:tr>
            </a:tbl>
          </a:graphicData>
        </a:graphic>
      </p:graphicFrame>
      <p:sp>
        <p:nvSpPr>
          <p:cNvPr id="34" name="TextBox 33">
            <a:extLst>
              <a:ext uri="{FF2B5EF4-FFF2-40B4-BE49-F238E27FC236}">
                <a16:creationId xmlns:a16="http://schemas.microsoft.com/office/drawing/2014/main" id="{25392D88-43FE-0DD7-7440-D21CBA097DE9}"/>
              </a:ext>
            </a:extLst>
          </p:cNvPr>
          <p:cNvSpPr txBox="1"/>
          <p:nvPr/>
        </p:nvSpPr>
        <p:spPr>
          <a:xfrm>
            <a:off x="838200" y="4520335"/>
            <a:ext cx="10191174" cy="923330"/>
          </a:xfrm>
          <a:prstGeom prst="rect">
            <a:avLst/>
          </a:prstGeom>
          <a:noFill/>
        </p:spPr>
        <p:txBody>
          <a:bodyPr wrap="square" rtlCol="0">
            <a:spAutoFit/>
          </a:bodyPr>
          <a:lstStyle/>
          <a:p>
            <a:r>
              <a:rPr lang="en-US" i="1" dirty="0"/>
              <a:t>Our point in showing is not to single out individual companies, but rather to make the point that </a:t>
            </a:r>
          </a:p>
          <a:p>
            <a:r>
              <a:rPr lang="en-US" i="1" dirty="0"/>
              <a:t>reserves actions have been widespread with a material component of systemic (industrywide)</a:t>
            </a:r>
          </a:p>
          <a:p>
            <a:r>
              <a:rPr lang="en-US" i="1" dirty="0"/>
              <a:t>reserving challenges </a:t>
            </a:r>
          </a:p>
        </p:txBody>
      </p:sp>
    </p:spTree>
    <p:extLst>
      <p:ext uri="{BB962C8B-B14F-4D97-AF65-F5344CB8AC3E}">
        <p14:creationId xmlns:p14="http://schemas.microsoft.com/office/powerpoint/2010/main" val="2324808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CDBE1-9719-9501-0979-DE5B7E35F1D4}"/>
              </a:ext>
            </a:extLst>
          </p:cNvPr>
          <p:cNvSpPr>
            <a:spLocks noGrp="1"/>
          </p:cNvSpPr>
          <p:nvPr>
            <p:ph type="title"/>
          </p:nvPr>
        </p:nvSpPr>
        <p:spPr/>
        <p:txBody>
          <a:bodyPr/>
          <a:lstStyle/>
          <a:p>
            <a:r>
              <a:rPr lang="en-US" dirty="0"/>
              <a:t>Economic Inflation</a:t>
            </a:r>
          </a:p>
        </p:txBody>
      </p:sp>
      <p:sp>
        <p:nvSpPr>
          <p:cNvPr id="3" name="Text Placeholder 2">
            <a:extLst>
              <a:ext uri="{FF2B5EF4-FFF2-40B4-BE49-F238E27FC236}">
                <a16:creationId xmlns:a16="http://schemas.microsoft.com/office/drawing/2014/main" id="{FDE20D83-5EFF-7C5F-38A7-0E1278422D06}"/>
              </a:ext>
            </a:extLst>
          </p:cNvPr>
          <p:cNvSpPr>
            <a:spLocks noGrp="1"/>
          </p:cNvSpPr>
          <p:nvPr>
            <p:ph type="body" idx="1"/>
          </p:nvPr>
        </p:nvSpPr>
        <p:spPr/>
        <p:txBody>
          <a:bodyPr/>
          <a:lstStyle/>
          <a:p>
            <a:r>
              <a:rPr lang="en-US" dirty="0"/>
              <a:t>The economic drivers of liability inflation seem to be moderating.</a:t>
            </a:r>
          </a:p>
          <a:p>
            <a:r>
              <a:rPr lang="en-US" dirty="0"/>
              <a:t>Medical – top forming</a:t>
            </a:r>
          </a:p>
          <a:p>
            <a:r>
              <a:rPr lang="en-US" dirty="0"/>
              <a:t>Wage pressures – decelerating</a:t>
            </a:r>
          </a:p>
          <a:p>
            <a:r>
              <a:rPr lang="en-US" dirty="0"/>
              <a:t>Legal – rising!</a:t>
            </a:r>
          </a:p>
        </p:txBody>
      </p:sp>
      <p:sp>
        <p:nvSpPr>
          <p:cNvPr id="4" name="Footer Placeholder 3">
            <a:extLst>
              <a:ext uri="{FF2B5EF4-FFF2-40B4-BE49-F238E27FC236}">
                <a16:creationId xmlns:a16="http://schemas.microsoft.com/office/drawing/2014/main" id="{DD6071BE-0974-5466-4F6C-EDB6A01A8045}"/>
              </a:ext>
            </a:extLst>
          </p:cNvPr>
          <p:cNvSpPr>
            <a:spLocks noGrp="1"/>
          </p:cNvSpPr>
          <p:nvPr>
            <p:ph type="ftr" sz="quarter" idx="3"/>
          </p:nvPr>
        </p:nvSpPr>
        <p:spPr/>
        <p:txBody>
          <a:bodyPr/>
          <a:lstStyle/>
          <a:p>
            <a:r>
              <a:rPr lang="en-US" dirty="0"/>
              <a:t>Research and Analysis for Insurance Professionals</a:t>
            </a:r>
          </a:p>
        </p:txBody>
      </p:sp>
      <p:sp>
        <p:nvSpPr>
          <p:cNvPr id="5" name="Slide Number Placeholder 4">
            <a:extLst>
              <a:ext uri="{FF2B5EF4-FFF2-40B4-BE49-F238E27FC236}">
                <a16:creationId xmlns:a16="http://schemas.microsoft.com/office/drawing/2014/main" id="{210D93BB-F088-50E8-DDC2-48D71A0609C8}"/>
              </a:ext>
            </a:extLst>
          </p:cNvPr>
          <p:cNvSpPr>
            <a:spLocks noGrp="1"/>
          </p:cNvSpPr>
          <p:nvPr>
            <p:ph type="sldNum" sz="quarter" idx="4"/>
          </p:nvPr>
        </p:nvSpPr>
        <p:spPr/>
        <p:txBody>
          <a:bodyPr/>
          <a:lstStyle/>
          <a:p>
            <a:pPr algn="r"/>
            <a:fld id="{43CE825B-6020-45B9-9704-EAB41EA1B55C}" type="slidenum">
              <a:rPr lang="en-US" smtClean="0"/>
              <a:pPr algn="r"/>
              <a:t>2</a:t>
            </a:fld>
            <a:endParaRPr lang="en-US" dirty="0"/>
          </a:p>
        </p:txBody>
      </p:sp>
    </p:spTree>
    <p:extLst>
      <p:ext uri="{BB962C8B-B14F-4D97-AF65-F5344CB8AC3E}">
        <p14:creationId xmlns:p14="http://schemas.microsoft.com/office/powerpoint/2010/main" val="648837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2D450-357D-02AD-9A0B-3EE67D598667}"/>
              </a:ext>
            </a:extLst>
          </p:cNvPr>
          <p:cNvSpPr>
            <a:spLocks noGrp="1"/>
          </p:cNvSpPr>
          <p:nvPr>
            <p:ph type="title"/>
          </p:nvPr>
        </p:nvSpPr>
        <p:spPr/>
        <p:txBody>
          <a:bodyPr/>
          <a:lstStyle/>
          <a:p>
            <a:r>
              <a:rPr lang="en-US" dirty="0"/>
              <a:t>Personal Umbrella Policies</a:t>
            </a:r>
          </a:p>
        </p:txBody>
      </p:sp>
      <p:sp>
        <p:nvSpPr>
          <p:cNvPr id="3" name="Text Placeholder 2">
            <a:extLst>
              <a:ext uri="{FF2B5EF4-FFF2-40B4-BE49-F238E27FC236}">
                <a16:creationId xmlns:a16="http://schemas.microsoft.com/office/drawing/2014/main" id="{7FAB4669-85E7-A36C-F7E4-8652822C1901}"/>
              </a:ext>
            </a:extLst>
          </p:cNvPr>
          <p:cNvSpPr>
            <a:spLocks noGrp="1"/>
          </p:cNvSpPr>
          <p:nvPr>
            <p:ph type="body" idx="1"/>
          </p:nvPr>
        </p:nvSpPr>
        <p:spPr/>
        <p:txBody>
          <a:bodyPr>
            <a:normAutofit/>
          </a:bodyPr>
          <a:lstStyle/>
          <a:p>
            <a:r>
              <a:rPr lang="en-US" dirty="0"/>
              <a:t>The personal umbrella market is small at $5.8 billion, but it provides peace of mind to many policyholders.</a:t>
            </a:r>
          </a:p>
          <a:p>
            <a:endParaRPr lang="en-US" dirty="0"/>
          </a:p>
          <a:p>
            <a:r>
              <a:rPr lang="en-US" dirty="0"/>
              <a:t>Insurers have recently been losing money on this product! The vast majority of personal umbrella losses come from auto claims.</a:t>
            </a:r>
          </a:p>
        </p:txBody>
      </p:sp>
      <p:sp>
        <p:nvSpPr>
          <p:cNvPr id="4" name="Footer Placeholder 3">
            <a:extLst>
              <a:ext uri="{FF2B5EF4-FFF2-40B4-BE49-F238E27FC236}">
                <a16:creationId xmlns:a16="http://schemas.microsoft.com/office/drawing/2014/main" id="{F390A67A-739F-A363-083B-DCB9BC14E2E7}"/>
              </a:ext>
            </a:extLst>
          </p:cNvPr>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Arial"/>
                <a:ea typeface="+mn-ea"/>
                <a:cs typeface="+mn-cs"/>
              </a:rPr>
              <a:t>Research and Analysis for Insurance Professionals</a:t>
            </a:r>
          </a:p>
        </p:txBody>
      </p:sp>
      <p:sp>
        <p:nvSpPr>
          <p:cNvPr id="5" name="Slide Number Placeholder 4">
            <a:extLst>
              <a:ext uri="{FF2B5EF4-FFF2-40B4-BE49-F238E27FC236}">
                <a16:creationId xmlns:a16="http://schemas.microsoft.com/office/drawing/2014/main" id="{A0F71547-DAF8-85E0-7CD6-2BFAD97ABFF7}"/>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CE825B-6020-45B9-9704-EAB41EA1B55C}"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192836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1D7B3-75D6-B749-5A90-92BFE60F5118}"/>
              </a:ext>
            </a:extLst>
          </p:cNvPr>
          <p:cNvSpPr>
            <a:spLocks noGrp="1"/>
          </p:cNvSpPr>
          <p:nvPr>
            <p:ph type="title"/>
          </p:nvPr>
        </p:nvSpPr>
        <p:spPr/>
        <p:txBody>
          <a:bodyPr/>
          <a:lstStyle/>
          <a:p>
            <a:r>
              <a:rPr lang="en-US" dirty="0"/>
              <a:t>Personal Umbrella Calendar Year Combined Ratios</a:t>
            </a:r>
          </a:p>
        </p:txBody>
      </p:sp>
      <p:sp>
        <p:nvSpPr>
          <p:cNvPr id="3" name="Text Placeholder 2">
            <a:extLst>
              <a:ext uri="{FF2B5EF4-FFF2-40B4-BE49-F238E27FC236}">
                <a16:creationId xmlns:a16="http://schemas.microsoft.com/office/drawing/2014/main" id="{07631755-BE86-87FE-A4F2-380F84E155F3}"/>
              </a:ext>
            </a:extLst>
          </p:cNvPr>
          <p:cNvSpPr>
            <a:spLocks noGrp="1"/>
          </p:cNvSpPr>
          <p:nvPr>
            <p:ph type="body" idx="1"/>
          </p:nvPr>
        </p:nvSpPr>
        <p:spPr/>
        <p:txBody>
          <a:bodyPr>
            <a:normAutofit fontScale="92500"/>
          </a:bodyPr>
          <a:lstStyle/>
          <a:p>
            <a:r>
              <a:rPr lang="en-US" dirty="0"/>
              <a:t>Distribution of 2018-2023 CRs across 20 Cos Writing ~45% PU Premiums</a:t>
            </a:r>
          </a:p>
        </p:txBody>
      </p:sp>
      <p:sp>
        <p:nvSpPr>
          <p:cNvPr id="4" name="Text Placeholder 3">
            <a:extLst>
              <a:ext uri="{FF2B5EF4-FFF2-40B4-BE49-F238E27FC236}">
                <a16:creationId xmlns:a16="http://schemas.microsoft.com/office/drawing/2014/main" id="{482DF522-4379-B324-8FFF-F64FEF0FB19D}"/>
              </a:ext>
            </a:extLst>
          </p:cNvPr>
          <p:cNvSpPr>
            <a:spLocks noGrp="1"/>
          </p:cNvSpPr>
          <p:nvPr>
            <p:ph type="body" sz="quarter" idx="3"/>
          </p:nvPr>
        </p:nvSpPr>
        <p:spPr/>
        <p:txBody>
          <a:bodyPr/>
          <a:lstStyle/>
          <a:p>
            <a:r>
              <a:rPr lang="en-US" dirty="0"/>
              <a:t>Everything seemed mostly Ok until 2022 and 2023</a:t>
            </a:r>
          </a:p>
        </p:txBody>
      </p:sp>
      <p:sp>
        <p:nvSpPr>
          <p:cNvPr id="5" name="Footer Placeholder 4">
            <a:extLst>
              <a:ext uri="{FF2B5EF4-FFF2-40B4-BE49-F238E27FC236}">
                <a16:creationId xmlns:a16="http://schemas.microsoft.com/office/drawing/2014/main" id="{173AA229-B8BB-B325-0F1D-0377321738FB}"/>
              </a:ext>
            </a:extLst>
          </p:cNvPr>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Arial"/>
                <a:ea typeface="+mn-ea"/>
                <a:cs typeface="+mn-cs"/>
              </a:rPr>
              <a:t>Research and Analysis for Insurance Professionals</a:t>
            </a:r>
          </a:p>
        </p:txBody>
      </p:sp>
      <p:sp>
        <p:nvSpPr>
          <p:cNvPr id="6" name="Slide Number Placeholder 5">
            <a:extLst>
              <a:ext uri="{FF2B5EF4-FFF2-40B4-BE49-F238E27FC236}">
                <a16:creationId xmlns:a16="http://schemas.microsoft.com/office/drawing/2014/main" id="{B9EB5573-F782-CFDE-01BD-D5070C6AD0E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CE825B-6020-45B9-9704-EAB41EA1B55C}"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9" name="Text Placeholder 8">
            <a:extLst>
              <a:ext uri="{FF2B5EF4-FFF2-40B4-BE49-F238E27FC236}">
                <a16:creationId xmlns:a16="http://schemas.microsoft.com/office/drawing/2014/main" id="{AB6341C8-9BA2-75CD-DD72-E927ECE4092B}"/>
              </a:ext>
            </a:extLst>
          </p:cNvPr>
          <p:cNvSpPr>
            <a:spLocks noGrp="1"/>
          </p:cNvSpPr>
          <p:nvPr>
            <p:ph type="body" sz="quarter" idx="14"/>
          </p:nvPr>
        </p:nvSpPr>
        <p:spPr/>
        <p:txBody>
          <a:bodyPr/>
          <a:lstStyle/>
          <a:p>
            <a:r>
              <a:rPr lang="en-US" dirty="0"/>
              <a:t>Source: ©2024 S&amp;P Global Market Intelligence, Assured Research</a:t>
            </a:r>
          </a:p>
        </p:txBody>
      </p:sp>
      <mc:AlternateContent xmlns:mc="http://schemas.openxmlformats.org/markup-compatibility/2006" xmlns:cx1="http://schemas.microsoft.com/office/drawing/2015/9/8/chartex">
        <mc:Choice Requires="cx1">
          <p:graphicFrame>
            <p:nvGraphicFramePr>
              <p:cNvPr id="10" name="Chart Placeholder 9">
                <a:extLst>
                  <a:ext uri="{FF2B5EF4-FFF2-40B4-BE49-F238E27FC236}">
                    <a16:creationId xmlns:a16="http://schemas.microsoft.com/office/drawing/2014/main" id="{73D887C1-8613-F461-85BC-5284F9CB3EA1}"/>
                  </a:ext>
                </a:extLst>
              </p:cNvPr>
              <p:cNvGraphicFramePr>
                <a:graphicFrameLocks noGrp="1"/>
              </p:cNvGraphicFramePr>
              <p:nvPr>
                <p:ph type="chart" sz="quarter" idx="12"/>
              </p:nvPr>
            </p:nvGraphicFramePr>
            <p:xfrm>
              <a:off x="838200" y="2465388"/>
              <a:ext cx="5157788" cy="3509962"/>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10" name="Chart Placeholder 9">
                <a:extLst>
                  <a:ext uri="{FF2B5EF4-FFF2-40B4-BE49-F238E27FC236}">
                    <a16:creationId xmlns:a16="http://schemas.microsoft.com/office/drawing/2014/main" id="{73D887C1-8613-F461-85BC-5284F9CB3EA1}"/>
                  </a:ext>
                </a:extLst>
              </p:cNvPr>
              <p:cNvPicPr>
                <a:picLocks noGrp="1" noRot="1" noChangeAspect="1" noMove="1" noResize="1" noEditPoints="1" noAdjustHandles="1" noChangeArrowheads="1" noChangeShapeType="1"/>
              </p:cNvPicPr>
              <p:nvPr/>
            </p:nvPicPr>
            <p:blipFill>
              <a:blip r:embed="rId3"/>
              <a:stretch>
                <a:fillRect/>
              </a:stretch>
            </p:blipFill>
            <p:spPr>
              <a:xfrm>
                <a:off x="838200" y="2465388"/>
                <a:ext cx="5157788" cy="3509962"/>
              </a:xfrm>
              <a:prstGeom prst="rect">
                <a:avLst/>
              </a:prstGeom>
            </p:spPr>
          </p:pic>
        </mc:Fallback>
      </mc:AlternateContent>
      <p:graphicFrame>
        <p:nvGraphicFramePr>
          <p:cNvPr id="11" name="Chart Placeholder 10">
            <a:extLst>
              <a:ext uri="{FF2B5EF4-FFF2-40B4-BE49-F238E27FC236}">
                <a16:creationId xmlns:a16="http://schemas.microsoft.com/office/drawing/2014/main" id="{9FEE171B-E61A-8729-16D2-0718885421CB}"/>
              </a:ext>
            </a:extLst>
          </p:cNvPr>
          <p:cNvGraphicFramePr>
            <a:graphicFrameLocks noGrp="1"/>
          </p:cNvGraphicFramePr>
          <p:nvPr>
            <p:ph type="chart" sz="quarter" idx="13"/>
          </p:nvPr>
        </p:nvGraphicFramePr>
        <p:xfrm>
          <a:off x="6170613" y="2465388"/>
          <a:ext cx="5157787" cy="3509962"/>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a:extLst>
              <a:ext uri="{FF2B5EF4-FFF2-40B4-BE49-F238E27FC236}">
                <a16:creationId xmlns:a16="http://schemas.microsoft.com/office/drawing/2014/main" id="{7631E395-0143-CE75-47F6-EE4F9B0DE4DF}"/>
              </a:ext>
            </a:extLst>
          </p:cNvPr>
          <p:cNvSpPr txBox="1"/>
          <p:nvPr/>
        </p:nvSpPr>
        <p:spPr>
          <a:xfrm>
            <a:off x="321502" y="6012000"/>
            <a:ext cx="1154899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State Farm dominates this line at ~21% share. The co. reported a $1.1 bil U/W loss in ’23 on $1.3 bil. premiums</a:t>
            </a:r>
          </a:p>
        </p:txBody>
      </p:sp>
    </p:spTree>
    <p:extLst>
      <p:ext uri="{BB962C8B-B14F-4D97-AF65-F5344CB8AC3E}">
        <p14:creationId xmlns:p14="http://schemas.microsoft.com/office/powerpoint/2010/main" val="10713498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6EC85-146F-A538-098C-DB00B4BEE4CF}"/>
              </a:ext>
            </a:extLst>
          </p:cNvPr>
          <p:cNvSpPr>
            <a:spLocks noGrp="1"/>
          </p:cNvSpPr>
          <p:nvPr>
            <p:ph type="title"/>
          </p:nvPr>
        </p:nvSpPr>
        <p:spPr/>
        <p:txBody>
          <a:bodyPr/>
          <a:lstStyle/>
          <a:p>
            <a:r>
              <a:rPr lang="en-US" dirty="0"/>
              <a:t>Personal Umbrella Reserves Developing Adversely</a:t>
            </a:r>
          </a:p>
        </p:txBody>
      </p:sp>
      <p:sp>
        <p:nvSpPr>
          <p:cNvPr id="3" name="Footer Placeholder 2">
            <a:extLst>
              <a:ext uri="{FF2B5EF4-FFF2-40B4-BE49-F238E27FC236}">
                <a16:creationId xmlns:a16="http://schemas.microsoft.com/office/drawing/2014/main" id="{CE883010-B9CC-AFC5-DD0F-FE73D7AF1952}"/>
              </a:ext>
            </a:extLst>
          </p:cNvPr>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Arial"/>
                <a:ea typeface="+mn-ea"/>
                <a:cs typeface="+mn-cs"/>
              </a:rPr>
              <a:t>Research and Analysis for Insurance Professionals</a:t>
            </a:r>
          </a:p>
        </p:txBody>
      </p:sp>
      <p:sp>
        <p:nvSpPr>
          <p:cNvPr id="4" name="Slide Number Placeholder 3">
            <a:extLst>
              <a:ext uri="{FF2B5EF4-FFF2-40B4-BE49-F238E27FC236}">
                <a16:creationId xmlns:a16="http://schemas.microsoft.com/office/drawing/2014/main" id="{BA5983DB-99FF-41E2-C441-BBCC2ED80432}"/>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CE825B-6020-45B9-9704-EAB41EA1B55C}"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Text Placeholder 4">
            <a:extLst>
              <a:ext uri="{FF2B5EF4-FFF2-40B4-BE49-F238E27FC236}">
                <a16:creationId xmlns:a16="http://schemas.microsoft.com/office/drawing/2014/main" id="{74A6FA66-FF82-462F-4E8A-6BD14D9E3523}"/>
              </a:ext>
            </a:extLst>
          </p:cNvPr>
          <p:cNvSpPr>
            <a:spLocks noGrp="1"/>
          </p:cNvSpPr>
          <p:nvPr>
            <p:ph type="body" sz="quarter" idx="10"/>
          </p:nvPr>
        </p:nvSpPr>
        <p:spPr/>
        <p:txBody>
          <a:bodyPr/>
          <a:lstStyle/>
          <a:p>
            <a:r>
              <a:rPr lang="en-US" dirty="0"/>
              <a:t>Source: ©2024 S&amp;P Global Market Intelligence, Assured Research</a:t>
            </a:r>
          </a:p>
        </p:txBody>
      </p:sp>
      <p:sp>
        <p:nvSpPr>
          <p:cNvPr id="7" name="Text Placeholder 6">
            <a:extLst>
              <a:ext uri="{FF2B5EF4-FFF2-40B4-BE49-F238E27FC236}">
                <a16:creationId xmlns:a16="http://schemas.microsoft.com/office/drawing/2014/main" id="{84E460A5-FD4C-6B88-CD6F-47EECFE1B714}"/>
              </a:ext>
            </a:extLst>
          </p:cNvPr>
          <p:cNvSpPr>
            <a:spLocks noGrp="1"/>
          </p:cNvSpPr>
          <p:nvPr>
            <p:ph type="body" sz="quarter" idx="12"/>
          </p:nvPr>
        </p:nvSpPr>
        <p:spPr/>
        <p:txBody>
          <a:bodyPr/>
          <a:lstStyle/>
          <a:p>
            <a:r>
              <a:rPr lang="en-US" dirty="0"/>
              <a:t>Our cohort of personal umbrella writers are showing more consistent adverse reserve development.</a:t>
            </a:r>
          </a:p>
          <a:p>
            <a:r>
              <a:rPr lang="en-US" dirty="0"/>
              <a:t>Again, the product is dominated by State Farm, Allstate, and Farmers collectively writing about $2.5 bil. of premiums or 42% of this total $5.8 bil. line of insurance.</a:t>
            </a:r>
          </a:p>
        </p:txBody>
      </p:sp>
      <mc:AlternateContent xmlns:mc="http://schemas.openxmlformats.org/markup-compatibility/2006" xmlns:cx1="http://schemas.microsoft.com/office/drawing/2015/9/8/chartex">
        <mc:Choice Requires="cx1">
          <p:graphicFrame>
            <p:nvGraphicFramePr>
              <p:cNvPr id="8" name="Picture Placeholder 7">
                <a:extLst>
                  <a:ext uri="{FF2B5EF4-FFF2-40B4-BE49-F238E27FC236}">
                    <a16:creationId xmlns:a16="http://schemas.microsoft.com/office/drawing/2014/main" id="{9494E28D-283F-4FC6-9566-929736E422D5}"/>
                  </a:ext>
                </a:extLst>
              </p:cNvPr>
              <p:cNvGraphicFramePr>
                <a:graphicFrameLocks noGrp="1"/>
              </p:cNvGraphicFramePr>
              <p:nvPr>
                <p:ph type="pic" sz="quarter" idx="11"/>
              </p:nvPr>
            </p:nvGraphicFramePr>
            <p:xfrm>
              <a:off x="828675" y="1565275"/>
              <a:ext cx="7632700" cy="4525963"/>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8" name="Picture Placeholder 7">
                <a:extLst>
                  <a:ext uri="{FF2B5EF4-FFF2-40B4-BE49-F238E27FC236}">
                    <a16:creationId xmlns:a16="http://schemas.microsoft.com/office/drawing/2014/main" id="{9494E28D-283F-4FC6-9566-929736E422D5}"/>
                  </a:ext>
                </a:extLst>
              </p:cNvPr>
              <p:cNvPicPr>
                <a:picLocks noGrp="1" noRot="1" noChangeAspect="1" noMove="1" noResize="1" noEditPoints="1" noAdjustHandles="1" noChangeArrowheads="1" noChangeShapeType="1"/>
              </p:cNvPicPr>
              <p:nvPr/>
            </p:nvPicPr>
            <p:blipFill>
              <a:blip r:embed="rId3"/>
              <a:stretch>
                <a:fillRect/>
              </a:stretch>
            </p:blipFill>
            <p:spPr>
              <a:xfrm>
                <a:off x="828675" y="1565275"/>
                <a:ext cx="7632700" cy="4525963"/>
              </a:xfrm>
              <a:prstGeom prst="rect">
                <a:avLst/>
              </a:prstGeom>
            </p:spPr>
          </p:pic>
        </mc:Fallback>
      </mc:AlternateContent>
      <p:cxnSp>
        <p:nvCxnSpPr>
          <p:cNvPr id="10" name="Straight Connector 9">
            <a:extLst>
              <a:ext uri="{FF2B5EF4-FFF2-40B4-BE49-F238E27FC236}">
                <a16:creationId xmlns:a16="http://schemas.microsoft.com/office/drawing/2014/main" id="{DCEDBE34-46AB-3071-E549-1289BF5BCD0B}"/>
              </a:ext>
            </a:extLst>
          </p:cNvPr>
          <p:cNvCxnSpPr/>
          <p:nvPr/>
        </p:nvCxnSpPr>
        <p:spPr>
          <a:xfrm>
            <a:off x="1478422" y="3649054"/>
            <a:ext cx="694773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EAF1E78-7765-D98F-4626-B60EEBD89ED6}"/>
              </a:ext>
            </a:extLst>
          </p:cNvPr>
          <p:cNvSpPr txBox="1"/>
          <p:nvPr/>
        </p:nvSpPr>
        <p:spPr>
          <a:xfrm>
            <a:off x="2632105" y="4816147"/>
            <a:ext cx="325602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mn-ea"/>
                <a:cs typeface="+mn-cs"/>
              </a:rPr>
              <a:t>Favorable Development &lt; %</a:t>
            </a:r>
          </a:p>
        </p:txBody>
      </p:sp>
      <p:sp>
        <p:nvSpPr>
          <p:cNvPr id="12" name="TextBox 11">
            <a:extLst>
              <a:ext uri="{FF2B5EF4-FFF2-40B4-BE49-F238E27FC236}">
                <a16:creationId xmlns:a16="http://schemas.microsoft.com/office/drawing/2014/main" id="{AE50CBAB-6CEA-F842-03C5-3370F54732FF}"/>
              </a:ext>
            </a:extLst>
          </p:cNvPr>
          <p:cNvSpPr txBox="1"/>
          <p:nvPr/>
        </p:nvSpPr>
        <p:spPr>
          <a:xfrm>
            <a:off x="4819829" y="1672521"/>
            <a:ext cx="307648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mn-ea"/>
                <a:cs typeface="+mn-cs"/>
              </a:rPr>
              <a:t>Adverse Development &gt; %</a:t>
            </a:r>
          </a:p>
        </p:txBody>
      </p:sp>
    </p:spTree>
    <p:extLst>
      <p:ext uri="{BB962C8B-B14F-4D97-AF65-F5344CB8AC3E}">
        <p14:creationId xmlns:p14="http://schemas.microsoft.com/office/powerpoint/2010/main" val="419477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A9F49-F265-009A-29B7-6FB60FF37466}"/>
              </a:ext>
            </a:extLst>
          </p:cNvPr>
          <p:cNvSpPr>
            <a:spLocks noGrp="1"/>
          </p:cNvSpPr>
          <p:nvPr>
            <p:ph type="title"/>
          </p:nvPr>
        </p:nvSpPr>
        <p:spPr/>
        <p:txBody>
          <a:bodyPr/>
          <a:lstStyle/>
          <a:p>
            <a:r>
              <a:rPr lang="en-US" dirty="0"/>
              <a:t>Personal Umbrella Rate Filings Recently Requesting 18%</a:t>
            </a:r>
          </a:p>
        </p:txBody>
      </p:sp>
      <p:sp>
        <p:nvSpPr>
          <p:cNvPr id="3" name="Footer Placeholder 2">
            <a:extLst>
              <a:ext uri="{FF2B5EF4-FFF2-40B4-BE49-F238E27FC236}">
                <a16:creationId xmlns:a16="http://schemas.microsoft.com/office/drawing/2014/main" id="{2D7324FE-7346-41CD-6A26-29570E82BDC5}"/>
              </a:ext>
            </a:extLst>
          </p:cNvPr>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Arial"/>
                <a:ea typeface="+mn-ea"/>
                <a:cs typeface="+mn-cs"/>
              </a:rPr>
              <a:t>Research and Analysis for Insurance Professionals</a:t>
            </a:r>
          </a:p>
        </p:txBody>
      </p:sp>
      <p:sp>
        <p:nvSpPr>
          <p:cNvPr id="4" name="Slide Number Placeholder 3">
            <a:extLst>
              <a:ext uri="{FF2B5EF4-FFF2-40B4-BE49-F238E27FC236}">
                <a16:creationId xmlns:a16="http://schemas.microsoft.com/office/drawing/2014/main" id="{D0902B1B-5AAF-C1BF-D009-4E735C00EAEC}"/>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CE825B-6020-45B9-9704-EAB41EA1B55C}"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Text Placeholder 4">
            <a:extLst>
              <a:ext uri="{FF2B5EF4-FFF2-40B4-BE49-F238E27FC236}">
                <a16:creationId xmlns:a16="http://schemas.microsoft.com/office/drawing/2014/main" id="{11596FC6-2EAD-3E3C-2B27-1E7EC5C38A8B}"/>
              </a:ext>
            </a:extLst>
          </p:cNvPr>
          <p:cNvSpPr>
            <a:spLocks noGrp="1"/>
          </p:cNvSpPr>
          <p:nvPr>
            <p:ph type="body" sz="quarter" idx="10"/>
          </p:nvPr>
        </p:nvSpPr>
        <p:spPr/>
        <p:txBody>
          <a:bodyPr/>
          <a:lstStyle/>
          <a:p>
            <a:r>
              <a:rPr lang="en-US" dirty="0"/>
              <a:t>Source: ©2024 S&amp;P Global Market Intelligence, Assured Research</a:t>
            </a:r>
          </a:p>
        </p:txBody>
      </p:sp>
      <p:sp>
        <p:nvSpPr>
          <p:cNvPr id="7" name="Text Placeholder 6">
            <a:extLst>
              <a:ext uri="{FF2B5EF4-FFF2-40B4-BE49-F238E27FC236}">
                <a16:creationId xmlns:a16="http://schemas.microsoft.com/office/drawing/2014/main" id="{F54E85B8-0ED4-78C3-8D82-ADF18BD57578}"/>
              </a:ext>
            </a:extLst>
          </p:cNvPr>
          <p:cNvSpPr>
            <a:spLocks noGrp="1"/>
          </p:cNvSpPr>
          <p:nvPr>
            <p:ph type="body" sz="quarter" idx="12"/>
          </p:nvPr>
        </p:nvSpPr>
        <p:spPr/>
        <p:txBody>
          <a:bodyPr/>
          <a:lstStyle/>
          <a:p>
            <a:r>
              <a:rPr lang="en-US" dirty="0"/>
              <a:t>The number of rate filings in 2024 appears to have slowed (though some of that may be the lag in S&amp;P harnessing the data).</a:t>
            </a:r>
          </a:p>
          <a:p>
            <a:r>
              <a:rPr lang="en-US" dirty="0"/>
              <a:t>Irrespective, the requested rate hike has averaged 18% over the past 3 quarters and more than 15% since mid 2022.</a:t>
            </a:r>
          </a:p>
          <a:p>
            <a:r>
              <a:rPr lang="en-US" dirty="0"/>
              <a:t>This is not a major line by premium (at ~$6 bil.) but it adds peace-of-mind to lots of policyholders buying the coverage.</a:t>
            </a:r>
          </a:p>
        </p:txBody>
      </p:sp>
      <p:graphicFrame>
        <p:nvGraphicFramePr>
          <p:cNvPr id="8" name="Picture Placeholder 7">
            <a:extLst>
              <a:ext uri="{FF2B5EF4-FFF2-40B4-BE49-F238E27FC236}">
                <a16:creationId xmlns:a16="http://schemas.microsoft.com/office/drawing/2014/main" id="{EEFA0BDB-3694-17EE-69AA-735C97FDFB43}"/>
              </a:ext>
            </a:extLst>
          </p:cNvPr>
          <p:cNvGraphicFramePr>
            <a:graphicFrameLocks noGrp="1"/>
          </p:cNvGraphicFramePr>
          <p:nvPr>
            <p:ph type="pic" sz="quarter" idx="11"/>
          </p:nvPr>
        </p:nvGraphicFramePr>
        <p:xfrm>
          <a:off x="828675" y="1565275"/>
          <a:ext cx="76327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72169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323CB1-13DC-93E7-625E-88A75984C659}"/>
              </a:ext>
            </a:extLst>
          </p:cNvPr>
          <p:cNvSpPr>
            <a:spLocks noGrp="1"/>
          </p:cNvSpPr>
          <p:nvPr>
            <p:ph type="title"/>
          </p:nvPr>
        </p:nvSpPr>
        <p:spPr/>
        <p:txBody>
          <a:bodyPr>
            <a:normAutofit/>
          </a:bodyPr>
          <a:lstStyle/>
          <a:p>
            <a:r>
              <a:rPr lang="en-US" dirty="0"/>
              <a:t>Measuring Economic Inflation: Major Liability Components</a:t>
            </a:r>
          </a:p>
        </p:txBody>
      </p:sp>
      <p:sp>
        <p:nvSpPr>
          <p:cNvPr id="4" name="Footer Placeholder 3">
            <a:extLst>
              <a:ext uri="{FF2B5EF4-FFF2-40B4-BE49-F238E27FC236}">
                <a16:creationId xmlns:a16="http://schemas.microsoft.com/office/drawing/2014/main" id="{0E45D1F5-7191-870A-40AD-BB373414744F}"/>
              </a:ext>
            </a:extLst>
          </p:cNvPr>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Arial"/>
                <a:ea typeface="+mn-ea"/>
                <a:cs typeface="+mn-cs"/>
              </a:rPr>
              <a:t>Research and Analysis for Insurance and Investment Professionals</a:t>
            </a:r>
          </a:p>
        </p:txBody>
      </p:sp>
      <p:sp>
        <p:nvSpPr>
          <p:cNvPr id="5" name="Slide Number Placeholder 4">
            <a:extLst>
              <a:ext uri="{FF2B5EF4-FFF2-40B4-BE49-F238E27FC236}">
                <a16:creationId xmlns:a16="http://schemas.microsoft.com/office/drawing/2014/main" id="{E9D95368-C447-4973-34F9-08AB67CAAE9D}"/>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CE825B-6020-45B9-9704-EAB41EA1B55C}"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ext Placeholder 5">
            <a:extLst>
              <a:ext uri="{FF2B5EF4-FFF2-40B4-BE49-F238E27FC236}">
                <a16:creationId xmlns:a16="http://schemas.microsoft.com/office/drawing/2014/main" id="{5318858F-842B-C0A8-CA74-D06A625EA18C}"/>
              </a:ext>
            </a:extLst>
          </p:cNvPr>
          <p:cNvSpPr>
            <a:spLocks noGrp="1"/>
          </p:cNvSpPr>
          <p:nvPr>
            <p:ph type="body" sz="quarter" idx="10"/>
          </p:nvPr>
        </p:nvSpPr>
        <p:spPr/>
        <p:txBody>
          <a:bodyPr/>
          <a:lstStyle/>
          <a:p>
            <a:r>
              <a:rPr lang="en-US" dirty="0"/>
              <a:t>Source: BLS via St. Louis Fed (FRED), Assured Research</a:t>
            </a:r>
          </a:p>
        </p:txBody>
      </p:sp>
      <p:sp>
        <p:nvSpPr>
          <p:cNvPr id="9" name="Text Placeholder 8">
            <a:extLst>
              <a:ext uri="{FF2B5EF4-FFF2-40B4-BE49-F238E27FC236}">
                <a16:creationId xmlns:a16="http://schemas.microsoft.com/office/drawing/2014/main" id="{82AB6FD6-431E-051B-E3D3-7D95BEC85FA0}"/>
              </a:ext>
            </a:extLst>
          </p:cNvPr>
          <p:cNvSpPr>
            <a:spLocks noGrp="1"/>
          </p:cNvSpPr>
          <p:nvPr>
            <p:ph type="body" sz="quarter" idx="20"/>
          </p:nvPr>
        </p:nvSpPr>
        <p:spPr/>
        <p:txBody>
          <a:bodyPr>
            <a:normAutofit fontScale="85000" lnSpcReduction="10000"/>
          </a:bodyPr>
          <a:lstStyle/>
          <a:p>
            <a:r>
              <a:rPr lang="en-US" dirty="0"/>
              <a:t>Reconstituted Medical Trend: 40-60%. </a:t>
            </a:r>
            <a:r>
              <a:rPr lang="en-US" u="sng" dirty="0"/>
              <a:t>Top Forming</a:t>
            </a:r>
          </a:p>
        </p:txBody>
      </p:sp>
      <p:sp>
        <p:nvSpPr>
          <p:cNvPr id="10" name="Text Placeholder 9">
            <a:extLst>
              <a:ext uri="{FF2B5EF4-FFF2-40B4-BE49-F238E27FC236}">
                <a16:creationId xmlns:a16="http://schemas.microsoft.com/office/drawing/2014/main" id="{7E4F98B8-A66E-5052-A549-464A38609578}"/>
              </a:ext>
            </a:extLst>
          </p:cNvPr>
          <p:cNvSpPr>
            <a:spLocks noGrp="1"/>
          </p:cNvSpPr>
          <p:nvPr>
            <p:ph type="body" sz="quarter" idx="21"/>
          </p:nvPr>
        </p:nvSpPr>
        <p:spPr/>
        <p:txBody>
          <a:bodyPr>
            <a:normAutofit fontScale="92500" lnSpcReduction="20000"/>
          </a:bodyPr>
          <a:lstStyle/>
          <a:p>
            <a:r>
              <a:rPr lang="en-US" dirty="0"/>
              <a:t>Wages: 25-50%. </a:t>
            </a:r>
            <a:r>
              <a:rPr lang="en-US" u="sng" dirty="0"/>
              <a:t>Trend Decelerating</a:t>
            </a:r>
          </a:p>
        </p:txBody>
      </p:sp>
      <p:sp>
        <p:nvSpPr>
          <p:cNvPr id="11" name="Text Placeholder 10">
            <a:extLst>
              <a:ext uri="{FF2B5EF4-FFF2-40B4-BE49-F238E27FC236}">
                <a16:creationId xmlns:a16="http://schemas.microsoft.com/office/drawing/2014/main" id="{47A97AFE-B0AC-EB40-55D8-BF838289302C}"/>
              </a:ext>
            </a:extLst>
          </p:cNvPr>
          <p:cNvSpPr>
            <a:spLocks noGrp="1"/>
          </p:cNvSpPr>
          <p:nvPr>
            <p:ph type="body" sz="quarter" idx="22"/>
          </p:nvPr>
        </p:nvSpPr>
        <p:spPr/>
        <p:txBody>
          <a:bodyPr>
            <a:normAutofit fontScale="92500" lnSpcReduction="20000"/>
          </a:bodyPr>
          <a:lstStyle/>
          <a:p>
            <a:r>
              <a:rPr lang="en-US" dirty="0"/>
              <a:t>Legal Costs: 10-20%. </a:t>
            </a:r>
            <a:r>
              <a:rPr lang="en-US" u="sng" dirty="0"/>
              <a:t>Trend Accelerating</a:t>
            </a:r>
          </a:p>
        </p:txBody>
      </p:sp>
      <p:sp>
        <p:nvSpPr>
          <p:cNvPr id="13" name="TextBox 12">
            <a:extLst>
              <a:ext uri="{FF2B5EF4-FFF2-40B4-BE49-F238E27FC236}">
                <a16:creationId xmlns:a16="http://schemas.microsoft.com/office/drawing/2014/main" id="{DA60A45D-A5FB-086E-D31A-5A2C3A61F481}"/>
              </a:ext>
            </a:extLst>
          </p:cNvPr>
          <p:cNvSpPr txBox="1"/>
          <p:nvPr/>
        </p:nvSpPr>
        <p:spPr>
          <a:xfrm>
            <a:off x="2940809" y="6123543"/>
            <a:ext cx="6310382" cy="369332"/>
          </a:xfrm>
          <a:prstGeom prst="rect">
            <a:avLst/>
          </a:prstGeom>
          <a:solidFill>
            <a:srgbClr val="00B0F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Notice that the scales are NOT the same from chart-to-chart</a:t>
            </a:r>
          </a:p>
        </p:txBody>
      </p:sp>
      <p:graphicFrame>
        <p:nvGraphicFramePr>
          <p:cNvPr id="17" name="Content Placeholder 16">
            <a:extLst>
              <a:ext uri="{FF2B5EF4-FFF2-40B4-BE49-F238E27FC236}">
                <a16:creationId xmlns:a16="http://schemas.microsoft.com/office/drawing/2014/main" id="{79B0AA5B-CF0C-4566-B40A-DD03FEC95286}"/>
              </a:ext>
            </a:extLst>
          </p:cNvPr>
          <p:cNvGraphicFramePr>
            <a:graphicFrameLocks noGrp="1"/>
          </p:cNvGraphicFramePr>
          <p:nvPr>
            <p:ph idx="17"/>
            <p:extLst>
              <p:ext uri="{D42A27DB-BD31-4B8C-83A1-F6EECF244321}">
                <p14:modId xmlns:p14="http://schemas.microsoft.com/office/powerpoint/2010/main" val="1223741601"/>
              </p:ext>
            </p:extLst>
          </p:nvPr>
        </p:nvGraphicFramePr>
        <p:xfrm>
          <a:off x="838200" y="1874838"/>
          <a:ext cx="3378200" cy="41941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9" name="Content Placeholder 18">
            <a:extLst>
              <a:ext uri="{FF2B5EF4-FFF2-40B4-BE49-F238E27FC236}">
                <a16:creationId xmlns:a16="http://schemas.microsoft.com/office/drawing/2014/main" id="{52A5019F-71EC-458A-A0A8-BE9A929202C9}"/>
              </a:ext>
            </a:extLst>
          </p:cNvPr>
          <p:cNvGraphicFramePr>
            <a:graphicFrameLocks noGrp="1"/>
          </p:cNvGraphicFramePr>
          <p:nvPr>
            <p:ph idx="18"/>
            <p:extLst>
              <p:ext uri="{D42A27DB-BD31-4B8C-83A1-F6EECF244321}">
                <p14:modId xmlns:p14="http://schemas.microsoft.com/office/powerpoint/2010/main" val="4194160525"/>
              </p:ext>
            </p:extLst>
          </p:nvPr>
        </p:nvGraphicFramePr>
        <p:xfrm>
          <a:off x="4411663" y="1874838"/>
          <a:ext cx="3378200" cy="41941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Content Placeholder 19">
            <a:extLst>
              <a:ext uri="{FF2B5EF4-FFF2-40B4-BE49-F238E27FC236}">
                <a16:creationId xmlns:a16="http://schemas.microsoft.com/office/drawing/2014/main" id="{D06D940D-9C1B-449D-9C3E-0C1AAD383039}"/>
              </a:ext>
            </a:extLst>
          </p:cNvPr>
          <p:cNvGraphicFramePr>
            <a:graphicFrameLocks noGrp="1"/>
          </p:cNvGraphicFramePr>
          <p:nvPr>
            <p:ph idx="19"/>
            <p:extLst>
              <p:ext uri="{D42A27DB-BD31-4B8C-83A1-F6EECF244321}">
                <p14:modId xmlns:p14="http://schemas.microsoft.com/office/powerpoint/2010/main" val="1113537539"/>
              </p:ext>
            </p:extLst>
          </p:nvPr>
        </p:nvGraphicFramePr>
        <p:xfrm>
          <a:off x="7985125" y="1874838"/>
          <a:ext cx="3378200" cy="41941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80808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DC240-53D4-3510-3334-684E5C5A7248}"/>
              </a:ext>
            </a:extLst>
          </p:cNvPr>
          <p:cNvSpPr>
            <a:spLocks noGrp="1"/>
          </p:cNvSpPr>
          <p:nvPr>
            <p:ph type="title"/>
          </p:nvPr>
        </p:nvSpPr>
        <p:spPr/>
        <p:txBody>
          <a:bodyPr/>
          <a:lstStyle/>
          <a:p>
            <a:r>
              <a:rPr lang="en-US" dirty="0"/>
              <a:t>Measuring Economic Inflation: Liability Trends (Economic)</a:t>
            </a:r>
          </a:p>
        </p:txBody>
      </p:sp>
      <p:sp>
        <p:nvSpPr>
          <p:cNvPr id="3" name="Footer Placeholder 2">
            <a:extLst>
              <a:ext uri="{FF2B5EF4-FFF2-40B4-BE49-F238E27FC236}">
                <a16:creationId xmlns:a16="http://schemas.microsoft.com/office/drawing/2014/main" id="{058D63B5-5786-CDB7-5387-F663D6EE8AAF}"/>
              </a:ext>
            </a:extLst>
          </p:cNvPr>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Arial"/>
                <a:ea typeface="+mn-ea"/>
                <a:cs typeface="+mn-cs"/>
              </a:rPr>
              <a:t>Research and Analysis for Insurance and Investment Professionals</a:t>
            </a:r>
          </a:p>
        </p:txBody>
      </p:sp>
      <p:sp>
        <p:nvSpPr>
          <p:cNvPr id="4" name="Slide Number Placeholder 3">
            <a:extLst>
              <a:ext uri="{FF2B5EF4-FFF2-40B4-BE49-F238E27FC236}">
                <a16:creationId xmlns:a16="http://schemas.microsoft.com/office/drawing/2014/main" id="{C4D79B74-A69D-5346-ACC8-2021EE61A6F0}"/>
              </a:ext>
            </a:extLst>
          </p:cNvPr>
          <p:cNvSpPr>
            <a:spLocks noGrp="1"/>
          </p:cNvSpPr>
          <p:nvPr>
            <p:ph type="sldNum" sz="quarter" idx="4"/>
          </p:nvPr>
        </p:nvSpPr>
        <p:spPr>
          <a:xfrm>
            <a:off x="2807024" y="2855369"/>
            <a:ext cx="3421510" cy="77519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CE825B-6020-45B9-9704-EAB41EA1B55C}"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Text Placeholder 4">
            <a:extLst>
              <a:ext uri="{FF2B5EF4-FFF2-40B4-BE49-F238E27FC236}">
                <a16:creationId xmlns:a16="http://schemas.microsoft.com/office/drawing/2014/main" id="{A3107954-4B10-B747-BBF5-533328A901A9}"/>
              </a:ext>
            </a:extLst>
          </p:cNvPr>
          <p:cNvSpPr>
            <a:spLocks noGrp="1"/>
          </p:cNvSpPr>
          <p:nvPr>
            <p:ph type="body" sz="quarter" idx="10"/>
          </p:nvPr>
        </p:nvSpPr>
        <p:spPr/>
        <p:txBody>
          <a:bodyPr/>
          <a:lstStyle/>
          <a:p>
            <a:r>
              <a:rPr lang="en-US" dirty="0"/>
              <a:t>Source: BLS via St. Louis Fed (FRED), Assured Research</a:t>
            </a:r>
          </a:p>
        </p:txBody>
      </p:sp>
      <p:sp>
        <p:nvSpPr>
          <p:cNvPr id="7" name="Text Placeholder 6">
            <a:extLst>
              <a:ext uri="{FF2B5EF4-FFF2-40B4-BE49-F238E27FC236}">
                <a16:creationId xmlns:a16="http://schemas.microsoft.com/office/drawing/2014/main" id="{F902E4B3-106E-207D-6890-EB4985050574}"/>
              </a:ext>
            </a:extLst>
          </p:cNvPr>
          <p:cNvSpPr>
            <a:spLocks noGrp="1"/>
          </p:cNvSpPr>
          <p:nvPr>
            <p:ph type="body" sz="quarter" idx="12"/>
          </p:nvPr>
        </p:nvSpPr>
        <p:spPr/>
        <p:txBody>
          <a:bodyPr/>
          <a:lstStyle/>
          <a:p>
            <a:r>
              <a:rPr lang="en-US" dirty="0"/>
              <a:t>We’ve weighted the underlying series 27.5% wage, 60% medical, 12.5% legal. </a:t>
            </a:r>
          </a:p>
          <a:p>
            <a:r>
              <a:rPr lang="en-US" dirty="0"/>
              <a:t>Different mixes might be better suited for different companies.</a:t>
            </a:r>
          </a:p>
          <a:p>
            <a:r>
              <a:rPr lang="en-US" b="1" dirty="0"/>
              <a:t>Volatility seems to be diminishing and the series settling nearer 3%.</a:t>
            </a:r>
          </a:p>
          <a:p>
            <a:r>
              <a:rPr lang="en-US" dirty="0"/>
              <a:t>The greater concern for measuring or forecasting liability trends: social inflation!</a:t>
            </a:r>
          </a:p>
        </p:txBody>
      </p:sp>
      <p:graphicFrame>
        <p:nvGraphicFramePr>
          <p:cNvPr id="9" name="Picture Placeholder 8">
            <a:extLst>
              <a:ext uri="{FF2B5EF4-FFF2-40B4-BE49-F238E27FC236}">
                <a16:creationId xmlns:a16="http://schemas.microsoft.com/office/drawing/2014/main" id="{CE796097-3282-51D4-E2C8-80C196FAC391}"/>
              </a:ext>
            </a:extLst>
          </p:cNvPr>
          <p:cNvGraphicFramePr>
            <a:graphicFrameLocks noGrp="1"/>
          </p:cNvGraphicFramePr>
          <p:nvPr>
            <p:ph type="pic" sz="quarter" idx="11"/>
            <p:extLst>
              <p:ext uri="{D42A27DB-BD31-4B8C-83A1-F6EECF244321}">
                <p14:modId xmlns:p14="http://schemas.microsoft.com/office/powerpoint/2010/main" val="1593301547"/>
              </p:ext>
            </p:extLst>
          </p:nvPr>
        </p:nvGraphicFramePr>
        <p:xfrm>
          <a:off x="828675" y="1565275"/>
          <a:ext cx="76327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42414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CDBE1-9719-9501-0979-DE5B7E35F1D4}"/>
              </a:ext>
            </a:extLst>
          </p:cNvPr>
          <p:cNvSpPr>
            <a:spLocks noGrp="1"/>
          </p:cNvSpPr>
          <p:nvPr>
            <p:ph type="title"/>
          </p:nvPr>
        </p:nvSpPr>
        <p:spPr/>
        <p:txBody>
          <a:bodyPr/>
          <a:lstStyle/>
          <a:p>
            <a:r>
              <a:rPr lang="en-US" dirty="0"/>
              <a:t>Social Inflation</a:t>
            </a:r>
          </a:p>
        </p:txBody>
      </p:sp>
      <p:sp>
        <p:nvSpPr>
          <p:cNvPr id="3" name="Text Placeholder 2">
            <a:extLst>
              <a:ext uri="{FF2B5EF4-FFF2-40B4-BE49-F238E27FC236}">
                <a16:creationId xmlns:a16="http://schemas.microsoft.com/office/drawing/2014/main" id="{FDE20D83-5EFF-7C5F-38A7-0E1278422D06}"/>
              </a:ext>
            </a:extLst>
          </p:cNvPr>
          <p:cNvSpPr>
            <a:spLocks noGrp="1"/>
          </p:cNvSpPr>
          <p:nvPr>
            <p:ph type="body" idx="1"/>
          </p:nvPr>
        </p:nvSpPr>
        <p:spPr/>
        <p:txBody>
          <a:bodyPr>
            <a:normAutofit fontScale="85000" lnSpcReduction="20000"/>
          </a:bodyPr>
          <a:lstStyle/>
          <a:p>
            <a:r>
              <a:rPr lang="en-US" dirty="0"/>
              <a:t>History shows actuaries do a good job of neutralizing the impact of economic inflation through rate increases (when allowed). Social inflation holds greater sway of the liability loss than does economic inflation.</a:t>
            </a:r>
          </a:p>
          <a:p>
            <a:endParaRPr lang="en-US" dirty="0"/>
          </a:p>
          <a:p>
            <a:r>
              <a:rPr lang="en-US" dirty="0"/>
              <a:t>The residual trend is a useful tool for examining/estimating the impact of social inflation.</a:t>
            </a:r>
          </a:p>
          <a:p>
            <a:endParaRPr lang="en-US" dirty="0"/>
          </a:p>
          <a:p>
            <a:r>
              <a:rPr lang="en-US" dirty="0"/>
              <a:t>Residual trend for liability is positive, but decelerating(?)</a:t>
            </a:r>
          </a:p>
        </p:txBody>
      </p:sp>
      <p:sp>
        <p:nvSpPr>
          <p:cNvPr id="4" name="Footer Placeholder 3">
            <a:extLst>
              <a:ext uri="{FF2B5EF4-FFF2-40B4-BE49-F238E27FC236}">
                <a16:creationId xmlns:a16="http://schemas.microsoft.com/office/drawing/2014/main" id="{DD6071BE-0974-5466-4F6C-EDB6A01A8045}"/>
              </a:ext>
            </a:extLst>
          </p:cNvPr>
          <p:cNvSpPr>
            <a:spLocks noGrp="1"/>
          </p:cNvSpPr>
          <p:nvPr>
            <p:ph type="ftr" sz="quarter" idx="3"/>
          </p:nvPr>
        </p:nvSpPr>
        <p:spPr/>
        <p:txBody>
          <a:bodyPr/>
          <a:lstStyle/>
          <a:p>
            <a:r>
              <a:rPr lang="en-US" dirty="0"/>
              <a:t>Research and Analysis for Insurance Professionals</a:t>
            </a:r>
          </a:p>
        </p:txBody>
      </p:sp>
      <p:sp>
        <p:nvSpPr>
          <p:cNvPr id="5" name="Slide Number Placeholder 4">
            <a:extLst>
              <a:ext uri="{FF2B5EF4-FFF2-40B4-BE49-F238E27FC236}">
                <a16:creationId xmlns:a16="http://schemas.microsoft.com/office/drawing/2014/main" id="{210D93BB-F088-50E8-DDC2-48D71A0609C8}"/>
              </a:ext>
            </a:extLst>
          </p:cNvPr>
          <p:cNvSpPr>
            <a:spLocks noGrp="1"/>
          </p:cNvSpPr>
          <p:nvPr>
            <p:ph type="sldNum" sz="quarter" idx="4"/>
          </p:nvPr>
        </p:nvSpPr>
        <p:spPr/>
        <p:txBody>
          <a:bodyPr/>
          <a:lstStyle/>
          <a:p>
            <a:pPr algn="r"/>
            <a:fld id="{43CE825B-6020-45B9-9704-EAB41EA1B55C}" type="slidenum">
              <a:rPr lang="en-US" smtClean="0"/>
              <a:pPr algn="r"/>
              <a:t>5</a:t>
            </a:fld>
            <a:endParaRPr lang="en-US" dirty="0"/>
          </a:p>
        </p:txBody>
      </p:sp>
    </p:spTree>
    <p:extLst>
      <p:ext uri="{BB962C8B-B14F-4D97-AF65-F5344CB8AC3E}">
        <p14:creationId xmlns:p14="http://schemas.microsoft.com/office/powerpoint/2010/main" val="2811581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DC240-53D4-3510-3334-684E5C5A7248}"/>
              </a:ext>
            </a:extLst>
          </p:cNvPr>
          <p:cNvSpPr>
            <a:spLocks noGrp="1"/>
          </p:cNvSpPr>
          <p:nvPr>
            <p:ph type="title"/>
          </p:nvPr>
        </p:nvSpPr>
        <p:spPr/>
        <p:txBody>
          <a:bodyPr>
            <a:normAutofit fontScale="90000"/>
          </a:bodyPr>
          <a:lstStyle/>
          <a:p>
            <a:r>
              <a:rPr lang="en-US" dirty="0"/>
              <a:t>Non-Economic Damages &gt;= Economic Damages. Social Inflation!</a:t>
            </a:r>
          </a:p>
        </p:txBody>
      </p:sp>
      <p:sp>
        <p:nvSpPr>
          <p:cNvPr id="3" name="Footer Placeholder 2">
            <a:extLst>
              <a:ext uri="{FF2B5EF4-FFF2-40B4-BE49-F238E27FC236}">
                <a16:creationId xmlns:a16="http://schemas.microsoft.com/office/drawing/2014/main" id="{058D63B5-5786-CDB7-5387-F663D6EE8AAF}"/>
              </a:ext>
            </a:extLst>
          </p:cNvPr>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Arial"/>
                <a:ea typeface="+mn-ea"/>
                <a:cs typeface="+mn-cs"/>
              </a:rPr>
              <a:t>Research and Analysis for Insurance and Investment Professionals</a:t>
            </a:r>
          </a:p>
        </p:txBody>
      </p:sp>
      <p:sp>
        <p:nvSpPr>
          <p:cNvPr id="4" name="Slide Number Placeholder 3">
            <a:extLst>
              <a:ext uri="{FF2B5EF4-FFF2-40B4-BE49-F238E27FC236}">
                <a16:creationId xmlns:a16="http://schemas.microsoft.com/office/drawing/2014/main" id="{C4D79B74-A69D-5346-ACC8-2021EE61A6F0}"/>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CE825B-6020-45B9-9704-EAB41EA1B55C}"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Text Placeholder 4">
            <a:extLst>
              <a:ext uri="{FF2B5EF4-FFF2-40B4-BE49-F238E27FC236}">
                <a16:creationId xmlns:a16="http://schemas.microsoft.com/office/drawing/2014/main" id="{A3107954-4B10-B747-BBF5-533328A901A9}"/>
              </a:ext>
            </a:extLst>
          </p:cNvPr>
          <p:cNvSpPr>
            <a:spLocks noGrp="1"/>
          </p:cNvSpPr>
          <p:nvPr>
            <p:ph type="body" sz="quarter" idx="10"/>
          </p:nvPr>
        </p:nvSpPr>
        <p:spPr/>
        <p:txBody>
          <a:bodyPr/>
          <a:lstStyle/>
          <a:p>
            <a:r>
              <a:rPr lang="en-US" dirty="0"/>
              <a:t>Source: VerdictSearch, Assured Research. 46 legal cases disposed in 2022/2023</a:t>
            </a:r>
          </a:p>
        </p:txBody>
      </p:sp>
      <p:sp>
        <p:nvSpPr>
          <p:cNvPr id="7" name="Text Placeholder 6">
            <a:extLst>
              <a:ext uri="{FF2B5EF4-FFF2-40B4-BE49-F238E27FC236}">
                <a16:creationId xmlns:a16="http://schemas.microsoft.com/office/drawing/2014/main" id="{F902E4B3-106E-207D-6890-EB4985050574}"/>
              </a:ext>
            </a:extLst>
          </p:cNvPr>
          <p:cNvSpPr>
            <a:spLocks noGrp="1"/>
          </p:cNvSpPr>
          <p:nvPr>
            <p:ph type="body" sz="quarter" idx="12"/>
          </p:nvPr>
        </p:nvSpPr>
        <p:spPr/>
        <p:txBody>
          <a:bodyPr>
            <a:normAutofit lnSpcReduction="10000"/>
          </a:bodyPr>
          <a:lstStyle/>
          <a:p>
            <a:r>
              <a:rPr lang="en-US" dirty="0"/>
              <a:t>We reviewed 46 legal cases disposed in ’22/’23 (across a variety of claim types and venues) and found that non-economic damages accounted for 65% of total values.</a:t>
            </a:r>
          </a:p>
          <a:p>
            <a:r>
              <a:rPr lang="en-US" dirty="0"/>
              <a:t> And those are cases settling for less than $10 mil.; at larger the award values non-economic swamp the economic component. </a:t>
            </a:r>
          </a:p>
          <a:p>
            <a:r>
              <a:rPr lang="en-US" dirty="0">
                <a:highlight>
                  <a:srgbClr val="FFFF00"/>
                </a:highlight>
              </a:rPr>
              <a:t>Our metrics are calibrated on a small sample size; we offer them as rough guide that should be informed by company data</a:t>
            </a:r>
          </a:p>
        </p:txBody>
      </p:sp>
      <p:graphicFrame>
        <p:nvGraphicFramePr>
          <p:cNvPr id="10" name="Picture Placeholder 9">
            <a:extLst>
              <a:ext uri="{FF2B5EF4-FFF2-40B4-BE49-F238E27FC236}">
                <a16:creationId xmlns:a16="http://schemas.microsoft.com/office/drawing/2014/main" id="{35E1D9B8-3028-48A8-8A07-707CFA3FEEA3}"/>
              </a:ext>
            </a:extLst>
          </p:cNvPr>
          <p:cNvGraphicFramePr>
            <a:graphicFrameLocks noGrp="1"/>
          </p:cNvGraphicFramePr>
          <p:nvPr>
            <p:ph type="pic" sz="quarter" idx="11"/>
          </p:nvPr>
        </p:nvGraphicFramePr>
        <p:xfrm>
          <a:off x="828675" y="1565275"/>
          <a:ext cx="76327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63471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20474-9FC8-43E6-CB37-68D306F3117D}"/>
              </a:ext>
            </a:extLst>
          </p:cNvPr>
          <p:cNvSpPr>
            <a:spLocks noGrp="1"/>
          </p:cNvSpPr>
          <p:nvPr>
            <p:ph type="title"/>
          </p:nvPr>
        </p:nvSpPr>
        <p:spPr/>
        <p:txBody>
          <a:bodyPr/>
          <a:lstStyle/>
          <a:p>
            <a:r>
              <a:rPr lang="en-US" dirty="0"/>
              <a:t>Residual Trend Lends Insight into Pricing and Reserving</a:t>
            </a:r>
          </a:p>
        </p:txBody>
      </p:sp>
      <p:sp>
        <p:nvSpPr>
          <p:cNvPr id="3" name="Footer Placeholder 2">
            <a:extLst>
              <a:ext uri="{FF2B5EF4-FFF2-40B4-BE49-F238E27FC236}">
                <a16:creationId xmlns:a16="http://schemas.microsoft.com/office/drawing/2014/main" id="{EE69FDF2-9E3A-3116-0880-C110D96BE5D2}"/>
              </a:ext>
            </a:extLst>
          </p:cNvPr>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Arial"/>
                <a:ea typeface="+mn-ea"/>
                <a:cs typeface="+mn-cs"/>
              </a:rPr>
              <a:t>Research and Analysis for Insurance Professionals</a:t>
            </a:r>
          </a:p>
        </p:txBody>
      </p:sp>
      <p:sp>
        <p:nvSpPr>
          <p:cNvPr id="4" name="Slide Number Placeholder 3">
            <a:extLst>
              <a:ext uri="{FF2B5EF4-FFF2-40B4-BE49-F238E27FC236}">
                <a16:creationId xmlns:a16="http://schemas.microsoft.com/office/drawing/2014/main" id="{CDA940EC-7256-FB5B-37D3-8C1F69A0F04D}"/>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CE825B-6020-45B9-9704-EAB41EA1B55C}"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Text Placeholder 4">
            <a:extLst>
              <a:ext uri="{FF2B5EF4-FFF2-40B4-BE49-F238E27FC236}">
                <a16:creationId xmlns:a16="http://schemas.microsoft.com/office/drawing/2014/main" id="{6E7F7FAD-25F9-BB4E-4965-88D9F27366C6}"/>
              </a:ext>
            </a:extLst>
          </p:cNvPr>
          <p:cNvSpPr>
            <a:spLocks noGrp="1"/>
          </p:cNvSpPr>
          <p:nvPr>
            <p:ph type="body" sz="quarter" idx="10"/>
          </p:nvPr>
        </p:nvSpPr>
        <p:spPr/>
        <p:txBody>
          <a:bodyPr/>
          <a:lstStyle/>
          <a:p>
            <a:r>
              <a:rPr lang="en-US" dirty="0"/>
              <a:t>Source: ©2024 S&amp;P Global Market Intelligence, Assured Research</a:t>
            </a:r>
          </a:p>
        </p:txBody>
      </p:sp>
      <p:sp>
        <p:nvSpPr>
          <p:cNvPr id="7" name="Text Placeholder 6">
            <a:extLst>
              <a:ext uri="{FF2B5EF4-FFF2-40B4-BE49-F238E27FC236}">
                <a16:creationId xmlns:a16="http://schemas.microsoft.com/office/drawing/2014/main" id="{03514777-E75D-5D98-3E40-6B77F7F65950}"/>
              </a:ext>
            </a:extLst>
          </p:cNvPr>
          <p:cNvSpPr>
            <a:spLocks noGrp="1"/>
          </p:cNvSpPr>
          <p:nvPr>
            <p:ph type="body" sz="quarter" idx="12"/>
          </p:nvPr>
        </p:nvSpPr>
        <p:spPr/>
        <p:txBody>
          <a:bodyPr>
            <a:normAutofit lnSpcReduction="10000"/>
          </a:bodyPr>
          <a:lstStyle/>
          <a:p>
            <a:r>
              <a:rPr lang="en-US" dirty="0"/>
              <a:t>The residual trend examines the growth in losses after removing growth from the economy (real GDP) and economic inflation. </a:t>
            </a:r>
          </a:p>
          <a:p>
            <a:r>
              <a:rPr lang="en-US" dirty="0"/>
              <a:t>Periods of high and sustained (positive) residual trend correspond to known bouts of social inflation (arrows).</a:t>
            </a:r>
          </a:p>
          <a:p>
            <a:r>
              <a:rPr lang="en-US" b="1" dirty="0"/>
              <a:t>Notice that the residual remained positive for several years in most instances.</a:t>
            </a:r>
          </a:p>
          <a:p>
            <a:r>
              <a:rPr lang="en-US" sz="1200" dirty="0"/>
              <a:t>Data = Other + Product Liability (Occ and CM)</a:t>
            </a:r>
          </a:p>
          <a:p>
            <a:endParaRPr lang="en-US" dirty="0"/>
          </a:p>
          <a:p>
            <a:endParaRPr lang="en-US" dirty="0"/>
          </a:p>
          <a:p>
            <a:endParaRPr lang="en-US" dirty="0"/>
          </a:p>
        </p:txBody>
      </p:sp>
      <p:graphicFrame>
        <p:nvGraphicFramePr>
          <p:cNvPr id="8" name="Picture Placeholder 7">
            <a:extLst>
              <a:ext uri="{FF2B5EF4-FFF2-40B4-BE49-F238E27FC236}">
                <a16:creationId xmlns:a16="http://schemas.microsoft.com/office/drawing/2014/main" id="{CC6E67C8-934E-B262-DE50-5778EA866367}"/>
              </a:ext>
            </a:extLst>
          </p:cNvPr>
          <p:cNvGraphicFramePr>
            <a:graphicFrameLocks noGrp="1"/>
          </p:cNvGraphicFramePr>
          <p:nvPr>
            <p:ph type="pic" sz="quarter" idx="11"/>
          </p:nvPr>
        </p:nvGraphicFramePr>
        <p:xfrm>
          <a:off x="828675" y="1565275"/>
          <a:ext cx="76327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D5295CFC-D312-EFDF-3436-AE5D8F39C847}"/>
              </a:ext>
            </a:extLst>
          </p:cNvPr>
          <p:cNvSpPr txBox="1"/>
          <p:nvPr/>
        </p:nvSpPr>
        <p:spPr>
          <a:xfrm>
            <a:off x="2283109" y="1669709"/>
            <a:ext cx="512191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mn-ea"/>
                <a:cs typeface="+mn-cs"/>
              </a:rPr>
              <a:t>Liability:  RT is 8% since 2018; Moderating? </a:t>
            </a:r>
          </a:p>
        </p:txBody>
      </p:sp>
    </p:spTree>
    <p:extLst>
      <p:ext uri="{BB962C8B-B14F-4D97-AF65-F5344CB8AC3E}">
        <p14:creationId xmlns:p14="http://schemas.microsoft.com/office/powerpoint/2010/main" val="4104431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2E1CA-D551-A3E6-3C96-BACE6D754298}"/>
              </a:ext>
            </a:extLst>
          </p:cNvPr>
          <p:cNvSpPr>
            <a:spLocks noGrp="1"/>
          </p:cNvSpPr>
          <p:nvPr>
            <p:ph type="title"/>
          </p:nvPr>
        </p:nvSpPr>
        <p:spPr/>
        <p:txBody>
          <a:bodyPr/>
          <a:lstStyle/>
          <a:p>
            <a:r>
              <a:rPr lang="en-US" dirty="0"/>
              <a:t>Other Liability Occurrence: Change in ULRs CY23 – CY22</a:t>
            </a:r>
          </a:p>
        </p:txBody>
      </p:sp>
      <p:sp>
        <p:nvSpPr>
          <p:cNvPr id="4" name="Footer Placeholder 3">
            <a:extLst>
              <a:ext uri="{FF2B5EF4-FFF2-40B4-BE49-F238E27FC236}">
                <a16:creationId xmlns:a16="http://schemas.microsoft.com/office/drawing/2014/main" id="{968C4975-668D-CC62-6F15-19127CAED62C}"/>
              </a:ext>
            </a:extLst>
          </p:cNvPr>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Arial"/>
                <a:ea typeface="+mn-ea"/>
                <a:cs typeface="+mn-cs"/>
              </a:rPr>
              <a:t>Research and Analysis for Insurance Professionals</a:t>
            </a:r>
          </a:p>
        </p:txBody>
      </p:sp>
      <p:sp>
        <p:nvSpPr>
          <p:cNvPr id="5" name="Slide Number Placeholder 4">
            <a:extLst>
              <a:ext uri="{FF2B5EF4-FFF2-40B4-BE49-F238E27FC236}">
                <a16:creationId xmlns:a16="http://schemas.microsoft.com/office/drawing/2014/main" id="{F17BAC8E-4008-2D0B-FAF7-54AE48E8F64F}"/>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CE825B-6020-45B9-9704-EAB41EA1B55C}"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ext Placeholder 5">
            <a:extLst>
              <a:ext uri="{FF2B5EF4-FFF2-40B4-BE49-F238E27FC236}">
                <a16:creationId xmlns:a16="http://schemas.microsoft.com/office/drawing/2014/main" id="{95FF3384-80CF-BECF-1828-768F40F67275}"/>
              </a:ext>
            </a:extLst>
          </p:cNvPr>
          <p:cNvSpPr>
            <a:spLocks noGrp="1"/>
          </p:cNvSpPr>
          <p:nvPr>
            <p:ph type="body" sz="quarter" idx="10"/>
          </p:nvPr>
        </p:nvSpPr>
        <p:spPr/>
        <p:txBody>
          <a:bodyPr/>
          <a:lstStyle/>
          <a:p>
            <a:r>
              <a:rPr lang="en-US" dirty="0"/>
              <a:t>Source: ©2024 S&amp;P Global Market Intelligence, Assured Research</a:t>
            </a:r>
          </a:p>
        </p:txBody>
      </p:sp>
      <p:pic>
        <p:nvPicPr>
          <p:cNvPr id="7" name="Picture 6">
            <a:extLst>
              <a:ext uri="{FF2B5EF4-FFF2-40B4-BE49-F238E27FC236}">
                <a16:creationId xmlns:a16="http://schemas.microsoft.com/office/drawing/2014/main" id="{610F076C-2F6E-DA14-A410-CF12C1323A8F}"/>
              </a:ext>
            </a:extLst>
          </p:cNvPr>
          <p:cNvPicPr>
            <a:picLocks noChangeAspect="1"/>
          </p:cNvPicPr>
          <p:nvPr/>
        </p:nvPicPr>
        <p:blipFill>
          <a:blip r:embed="rId2"/>
          <a:stretch>
            <a:fillRect/>
          </a:stretch>
        </p:blipFill>
        <p:spPr>
          <a:xfrm>
            <a:off x="838201" y="1260508"/>
            <a:ext cx="3579976" cy="2465994"/>
          </a:xfrm>
          <a:prstGeom prst="rect">
            <a:avLst/>
          </a:prstGeom>
        </p:spPr>
      </p:pic>
      <p:sp>
        <p:nvSpPr>
          <p:cNvPr id="17" name="TextBox 16">
            <a:extLst>
              <a:ext uri="{FF2B5EF4-FFF2-40B4-BE49-F238E27FC236}">
                <a16:creationId xmlns:a16="http://schemas.microsoft.com/office/drawing/2014/main" id="{015A8442-2136-D01D-3B2C-DAA5A5592075}"/>
              </a:ext>
            </a:extLst>
          </p:cNvPr>
          <p:cNvSpPr txBox="1"/>
          <p:nvPr/>
        </p:nvSpPr>
        <p:spPr>
          <a:xfrm>
            <a:off x="4588478" y="1589518"/>
            <a:ext cx="2392823" cy="4247317"/>
          </a:xfrm>
          <a:prstGeom prst="rect">
            <a:avLst/>
          </a:prstGeom>
          <a:solidFill>
            <a:schemeClr val="tx2">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Arial"/>
                <a:ea typeface="+mn-ea"/>
                <a:cs typeface="+mn-cs"/>
              </a:rPr>
              <a:t>There’s not a material difference in the development of ULRs for AYs 17-19. Perhaps most notable is that </a:t>
            </a:r>
            <a:r>
              <a:rPr kumimoji="0" lang="en-US" sz="1800" b="0" i="1" u="sng" strike="noStrike" kern="1200" cap="none" spc="0" normalizeH="0" baseline="0" noProof="0" dirty="0">
                <a:ln>
                  <a:noFill/>
                </a:ln>
                <a:solidFill>
                  <a:prstClr val="black"/>
                </a:solidFill>
                <a:effectLst/>
                <a:uLnTx/>
                <a:uFillTx/>
                <a:latin typeface="Arial"/>
                <a:ea typeface="+mn-ea"/>
                <a:cs typeface="+mn-cs"/>
              </a:rPr>
              <a:t>AY22</a:t>
            </a:r>
            <a:r>
              <a:rPr kumimoji="0" lang="en-US" sz="1800" b="0" i="1" u="none" strike="noStrike" kern="1200" cap="none" spc="0" normalizeH="0" baseline="0" noProof="0" dirty="0">
                <a:ln>
                  <a:noFill/>
                </a:ln>
                <a:solidFill>
                  <a:prstClr val="black"/>
                </a:solidFill>
                <a:effectLst/>
                <a:uLnTx/>
                <a:uFillTx/>
                <a:latin typeface="Arial"/>
                <a:ea typeface="+mn-ea"/>
                <a:cs typeface="+mn-cs"/>
              </a:rPr>
              <a:t> developed adversely in </a:t>
            </a:r>
            <a:r>
              <a:rPr kumimoji="0" lang="en-US" sz="1800" b="0" i="1" u="sng" strike="noStrike" kern="1200" cap="none" spc="0" normalizeH="0" baseline="0" noProof="0" dirty="0">
                <a:ln>
                  <a:noFill/>
                </a:ln>
                <a:solidFill>
                  <a:prstClr val="black"/>
                </a:solidFill>
                <a:effectLst/>
                <a:uLnTx/>
                <a:uFillTx/>
                <a:latin typeface="Arial"/>
                <a:ea typeface="+mn-ea"/>
                <a:cs typeface="+mn-cs"/>
              </a:rPr>
              <a:t>CY23</a:t>
            </a:r>
            <a:r>
              <a:rPr kumimoji="0" lang="en-US" sz="1800" b="0" i="1" u="none" strike="noStrike" kern="1200" cap="none" spc="0" normalizeH="0" baseline="0" noProof="0" dirty="0">
                <a:ln>
                  <a:noFill/>
                </a:ln>
                <a:solidFill>
                  <a:prstClr val="black"/>
                </a:solidFill>
                <a:effectLst/>
                <a:uLnTx/>
                <a:uFillTx/>
                <a:latin typeface="Arial"/>
                <a:ea typeface="+mn-ea"/>
                <a:cs typeface="+mn-cs"/>
              </a:rPr>
              <a:t> for such a large % of companies. Our YE23 reserving work placed a deficiency on AY22 of 2.4 loss ratio points…so more to come we think.</a:t>
            </a:r>
          </a:p>
        </p:txBody>
      </p:sp>
      <p:pic>
        <p:nvPicPr>
          <p:cNvPr id="18" name="Picture 17">
            <a:extLst>
              <a:ext uri="{FF2B5EF4-FFF2-40B4-BE49-F238E27FC236}">
                <a16:creationId xmlns:a16="http://schemas.microsoft.com/office/drawing/2014/main" id="{C6E682D4-B65E-1654-AC78-0F6FC41FE6D3}"/>
              </a:ext>
            </a:extLst>
          </p:cNvPr>
          <p:cNvPicPr>
            <a:picLocks noChangeAspect="1"/>
          </p:cNvPicPr>
          <p:nvPr/>
        </p:nvPicPr>
        <p:blipFill>
          <a:blip r:embed="rId3"/>
          <a:stretch>
            <a:fillRect/>
          </a:stretch>
        </p:blipFill>
        <p:spPr>
          <a:xfrm>
            <a:off x="7151602" y="1260508"/>
            <a:ext cx="3579975" cy="2465994"/>
          </a:xfrm>
          <a:prstGeom prst="rect">
            <a:avLst/>
          </a:prstGeom>
        </p:spPr>
      </p:pic>
      <p:sp>
        <p:nvSpPr>
          <p:cNvPr id="19" name="TextBox 18">
            <a:extLst>
              <a:ext uri="{FF2B5EF4-FFF2-40B4-BE49-F238E27FC236}">
                <a16:creationId xmlns:a16="http://schemas.microsoft.com/office/drawing/2014/main" id="{27135330-43B0-BA89-97FA-5DCE1750C8F6}"/>
              </a:ext>
            </a:extLst>
          </p:cNvPr>
          <p:cNvSpPr txBox="1"/>
          <p:nvPr/>
        </p:nvSpPr>
        <p:spPr>
          <a:xfrm>
            <a:off x="2155389" y="2890981"/>
            <a:ext cx="73180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AY17</a:t>
            </a:r>
          </a:p>
        </p:txBody>
      </p:sp>
      <p:sp>
        <p:nvSpPr>
          <p:cNvPr id="20" name="TextBox 19">
            <a:extLst>
              <a:ext uri="{FF2B5EF4-FFF2-40B4-BE49-F238E27FC236}">
                <a16:creationId xmlns:a16="http://schemas.microsoft.com/office/drawing/2014/main" id="{95C85F99-338E-0AF0-40E9-9F07243E375A}"/>
              </a:ext>
            </a:extLst>
          </p:cNvPr>
          <p:cNvSpPr txBox="1"/>
          <p:nvPr/>
        </p:nvSpPr>
        <p:spPr>
          <a:xfrm>
            <a:off x="8619837" y="2890981"/>
            <a:ext cx="73180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AY18</a:t>
            </a:r>
          </a:p>
        </p:txBody>
      </p:sp>
      <p:pic>
        <p:nvPicPr>
          <p:cNvPr id="21" name="Picture 20">
            <a:extLst>
              <a:ext uri="{FF2B5EF4-FFF2-40B4-BE49-F238E27FC236}">
                <a16:creationId xmlns:a16="http://schemas.microsoft.com/office/drawing/2014/main" id="{07AC8DFD-4FC7-0B86-B5E4-7183474199B1}"/>
              </a:ext>
            </a:extLst>
          </p:cNvPr>
          <p:cNvPicPr>
            <a:picLocks noChangeAspect="1"/>
          </p:cNvPicPr>
          <p:nvPr/>
        </p:nvPicPr>
        <p:blipFill>
          <a:blip r:embed="rId4"/>
          <a:stretch>
            <a:fillRect/>
          </a:stretch>
        </p:blipFill>
        <p:spPr>
          <a:xfrm>
            <a:off x="838200" y="3832819"/>
            <a:ext cx="3579975" cy="2465994"/>
          </a:xfrm>
          <a:prstGeom prst="rect">
            <a:avLst/>
          </a:prstGeom>
        </p:spPr>
      </p:pic>
      <p:sp>
        <p:nvSpPr>
          <p:cNvPr id="22" name="TextBox 21">
            <a:extLst>
              <a:ext uri="{FF2B5EF4-FFF2-40B4-BE49-F238E27FC236}">
                <a16:creationId xmlns:a16="http://schemas.microsoft.com/office/drawing/2014/main" id="{3BB5B6FF-2520-2C8C-F8E1-36019E660520}"/>
              </a:ext>
            </a:extLst>
          </p:cNvPr>
          <p:cNvSpPr txBox="1"/>
          <p:nvPr/>
        </p:nvSpPr>
        <p:spPr>
          <a:xfrm>
            <a:off x="2155389" y="5412826"/>
            <a:ext cx="73180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AY19</a:t>
            </a:r>
          </a:p>
        </p:txBody>
      </p:sp>
      <p:pic>
        <p:nvPicPr>
          <p:cNvPr id="23" name="Picture 22">
            <a:extLst>
              <a:ext uri="{FF2B5EF4-FFF2-40B4-BE49-F238E27FC236}">
                <a16:creationId xmlns:a16="http://schemas.microsoft.com/office/drawing/2014/main" id="{0B487911-F770-5B8B-AF96-262A3A005441}"/>
              </a:ext>
            </a:extLst>
          </p:cNvPr>
          <p:cNvPicPr>
            <a:picLocks noChangeAspect="1"/>
          </p:cNvPicPr>
          <p:nvPr/>
        </p:nvPicPr>
        <p:blipFill>
          <a:blip r:embed="rId5"/>
          <a:stretch>
            <a:fillRect/>
          </a:stretch>
        </p:blipFill>
        <p:spPr>
          <a:xfrm>
            <a:off x="7151602" y="3833685"/>
            <a:ext cx="3578718" cy="2465128"/>
          </a:xfrm>
          <a:prstGeom prst="rect">
            <a:avLst/>
          </a:prstGeom>
        </p:spPr>
      </p:pic>
      <p:sp>
        <p:nvSpPr>
          <p:cNvPr id="24" name="TextBox 23">
            <a:extLst>
              <a:ext uri="{FF2B5EF4-FFF2-40B4-BE49-F238E27FC236}">
                <a16:creationId xmlns:a16="http://schemas.microsoft.com/office/drawing/2014/main" id="{0D049681-3224-71FF-5FBC-16D3A67D3242}"/>
              </a:ext>
            </a:extLst>
          </p:cNvPr>
          <p:cNvSpPr txBox="1"/>
          <p:nvPr/>
        </p:nvSpPr>
        <p:spPr>
          <a:xfrm>
            <a:off x="8619837" y="5559836"/>
            <a:ext cx="73180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AY22</a:t>
            </a:r>
          </a:p>
        </p:txBody>
      </p:sp>
    </p:spTree>
    <p:extLst>
      <p:ext uri="{BB962C8B-B14F-4D97-AF65-F5344CB8AC3E}">
        <p14:creationId xmlns:p14="http://schemas.microsoft.com/office/powerpoint/2010/main" val="1774818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20474-9FC8-43E6-CB37-68D306F3117D}"/>
              </a:ext>
            </a:extLst>
          </p:cNvPr>
          <p:cNvSpPr>
            <a:spLocks noGrp="1"/>
          </p:cNvSpPr>
          <p:nvPr>
            <p:ph type="title"/>
          </p:nvPr>
        </p:nvSpPr>
        <p:spPr/>
        <p:txBody>
          <a:bodyPr/>
          <a:lstStyle/>
          <a:p>
            <a:r>
              <a:rPr lang="en-US" dirty="0"/>
              <a:t>Residual Trend Lends Insight into Pricing and Reserving</a:t>
            </a:r>
          </a:p>
        </p:txBody>
      </p:sp>
      <p:sp>
        <p:nvSpPr>
          <p:cNvPr id="3" name="Footer Placeholder 2">
            <a:extLst>
              <a:ext uri="{FF2B5EF4-FFF2-40B4-BE49-F238E27FC236}">
                <a16:creationId xmlns:a16="http://schemas.microsoft.com/office/drawing/2014/main" id="{EE69FDF2-9E3A-3116-0880-C110D96BE5D2}"/>
              </a:ext>
            </a:extLst>
          </p:cNvPr>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Arial"/>
                <a:ea typeface="+mn-ea"/>
                <a:cs typeface="+mn-cs"/>
              </a:rPr>
              <a:t>Research and Analysis for Insurance Professionals</a:t>
            </a:r>
          </a:p>
        </p:txBody>
      </p:sp>
      <p:sp>
        <p:nvSpPr>
          <p:cNvPr id="4" name="Slide Number Placeholder 3">
            <a:extLst>
              <a:ext uri="{FF2B5EF4-FFF2-40B4-BE49-F238E27FC236}">
                <a16:creationId xmlns:a16="http://schemas.microsoft.com/office/drawing/2014/main" id="{CDA940EC-7256-FB5B-37D3-8C1F69A0F04D}"/>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CE825B-6020-45B9-9704-EAB41EA1B55C}"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Text Placeholder 4">
            <a:extLst>
              <a:ext uri="{FF2B5EF4-FFF2-40B4-BE49-F238E27FC236}">
                <a16:creationId xmlns:a16="http://schemas.microsoft.com/office/drawing/2014/main" id="{6E7F7FAD-25F9-BB4E-4965-88D9F27366C6}"/>
              </a:ext>
            </a:extLst>
          </p:cNvPr>
          <p:cNvSpPr>
            <a:spLocks noGrp="1"/>
          </p:cNvSpPr>
          <p:nvPr>
            <p:ph type="body" sz="quarter" idx="10"/>
          </p:nvPr>
        </p:nvSpPr>
        <p:spPr/>
        <p:txBody>
          <a:bodyPr/>
          <a:lstStyle/>
          <a:p>
            <a:r>
              <a:rPr lang="en-US" dirty="0"/>
              <a:t>Source: ©2024 S&amp;P Global Market Intelligence, Assured Research</a:t>
            </a:r>
          </a:p>
        </p:txBody>
      </p:sp>
      <p:sp>
        <p:nvSpPr>
          <p:cNvPr id="7" name="Text Placeholder 6">
            <a:extLst>
              <a:ext uri="{FF2B5EF4-FFF2-40B4-BE49-F238E27FC236}">
                <a16:creationId xmlns:a16="http://schemas.microsoft.com/office/drawing/2014/main" id="{03514777-E75D-5D98-3E40-6B77F7F65950}"/>
              </a:ext>
            </a:extLst>
          </p:cNvPr>
          <p:cNvSpPr>
            <a:spLocks noGrp="1"/>
          </p:cNvSpPr>
          <p:nvPr>
            <p:ph type="body" sz="quarter" idx="12"/>
          </p:nvPr>
        </p:nvSpPr>
        <p:spPr>
          <a:xfrm>
            <a:off x="9023277" y="1565275"/>
            <a:ext cx="2263139" cy="3638548"/>
          </a:xfrm>
        </p:spPr>
        <p:txBody>
          <a:bodyPr>
            <a:normAutofit/>
          </a:bodyPr>
          <a:lstStyle/>
          <a:p>
            <a:r>
              <a:rPr lang="en-US" dirty="0"/>
              <a:t>The residual trend examines the growth in losses after removing growth from the economy (truck tonnage units) and economic inflation. </a:t>
            </a:r>
          </a:p>
          <a:p>
            <a:r>
              <a:rPr lang="en-US" b="1" dirty="0"/>
              <a:t>The CAL residual trend is still rising strongly. Pricing needs to account for exposure, economic inflation AND residual inflation</a:t>
            </a:r>
            <a:r>
              <a:rPr lang="en-US" dirty="0"/>
              <a:t>.</a:t>
            </a:r>
          </a:p>
          <a:p>
            <a:endParaRPr lang="en-US" dirty="0"/>
          </a:p>
          <a:p>
            <a:endParaRPr lang="en-US" dirty="0"/>
          </a:p>
          <a:p>
            <a:endParaRPr lang="en-US" dirty="0"/>
          </a:p>
        </p:txBody>
      </p:sp>
      <p:graphicFrame>
        <p:nvGraphicFramePr>
          <p:cNvPr id="11" name="Picture Placeholder 10">
            <a:extLst>
              <a:ext uri="{FF2B5EF4-FFF2-40B4-BE49-F238E27FC236}">
                <a16:creationId xmlns:a16="http://schemas.microsoft.com/office/drawing/2014/main" id="{CC6E67C8-934E-B262-DE50-5778EA866367}"/>
              </a:ext>
            </a:extLst>
          </p:cNvPr>
          <p:cNvGraphicFramePr>
            <a:graphicFrameLocks noGrp="1"/>
          </p:cNvGraphicFramePr>
          <p:nvPr>
            <p:ph type="pic" sz="quarter" idx="11"/>
          </p:nvPr>
        </p:nvGraphicFramePr>
        <p:xfrm>
          <a:off x="828675" y="1565275"/>
          <a:ext cx="76327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D5295CFC-D312-EFDF-3436-AE5D8F39C847}"/>
              </a:ext>
            </a:extLst>
          </p:cNvPr>
          <p:cNvSpPr txBox="1"/>
          <p:nvPr/>
        </p:nvSpPr>
        <p:spPr>
          <a:xfrm>
            <a:off x="1531078" y="1759895"/>
            <a:ext cx="654961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mn-ea"/>
                <a:cs typeface="+mn-cs"/>
              </a:rPr>
              <a:t>Commercial Auto Liability: RT is 7% since 2018 but Rising</a:t>
            </a:r>
          </a:p>
        </p:txBody>
      </p:sp>
      <p:cxnSp>
        <p:nvCxnSpPr>
          <p:cNvPr id="13" name="Straight Arrow Connector 12">
            <a:extLst>
              <a:ext uri="{FF2B5EF4-FFF2-40B4-BE49-F238E27FC236}">
                <a16:creationId xmlns:a16="http://schemas.microsoft.com/office/drawing/2014/main" id="{32003483-4ED4-BD0C-FB64-C2423520EA55}"/>
              </a:ext>
            </a:extLst>
          </p:cNvPr>
          <p:cNvCxnSpPr/>
          <p:nvPr/>
        </p:nvCxnSpPr>
        <p:spPr>
          <a:xfrm flipV="1">
            <a:off x="6085461" y="4221622"/>
            <a:ext cx="785358" cy="86312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5654455"/>
      </p:ext>
    </p:extLst>
  </p:cSld>
  <p:clrMapOvr>
    <a:masterClrMapping/>
  </p:clrMapOvr>
</p:sld>
</file>

<file path=ppt/theme/theme1.xml><?xml version="1.0" encoding="utf-8"?>
<a:theme xmlns:a="http://schemas.openxmlformats.org/drawingml/2006/main" name="Office Theme">
  <a:themeElements>
    <a:clrScheme name="Custom 474">
      <a:dk1>
        <a:sysClr val="windowText" lastClr="000000"/>
      </a:dk1>
      <a:lt1>
        <a:sysClr val="window" lastClr="FFFFFF"/>
      </a:lt1>
      <a:dk2>
        <a:srgbClr val="44546A"/>
      </a:dk2>
      <a:lt2>
        <a:srgbClr val="E7E6E6"/>
      </a:lt2>
      <a:accent1>
        <a:srgbClr val="95722A"/>
      </a:accent1>
      <a:accent2>
        <a:srgbClr val="F7E5AA"/>
      </a:accent2>
      <a:accent3>
        <a:srgbClr val="544119"/>
      </a:accent3>
      <a:accent4>
        <a:srgbClr val="18130D"/>
      </a:accent4>
      <a:accent5>
        <a:srgbClr val="A5A5A5"/>
      </a:accent5>
      <a:accent6>
        <a:srgbClr val="70AD47"/>
      </a:accent6>
      <a:hlink>
        <a:srgbClr val="0563C1"/>
      </a:hlink>
      <a:folHlink>
        <a:srgbClr val="954F72"/>
      </a:folHlink>
    </a:clrScheme>
    <a:fontScheme name="Custom 34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474">
      <a:dk1>
        <a:sysClr val="windowText" lastClr="000000"/>
      </a:dk1>
      <a:lt1>
        <a:sysClr val="window" lastClr="FFFFFF"/>
      </a:lt1>
      <a:dk2>
        <a:srgbClr val="44546A"/>
      </a:dk2>
      <a:lt2>
        <a:srgbClr val="E7E6E6"/>
      </a:lt2>
      <a:accent1>
        <a:srgbClr val="95722A"/>
      </a:accent1>
      <a:accent2>
        <a:srgbClr val="F7E5AA"/>
      </a:accent2>
      <a:accent3>
        <a:srgbClr val="544119"/>
      </a:accent3>
      <a:accent4>
        <a:srgbClr val="18130D"/>
      </a:accent4>
      <a:accent5>
        <a:srgbClr val="A5A5A5"/>
      </a:accent5>
      <a:accent6>
        <a:srgbClr val="70AD47"/>
      </a:accent6>
      <a:hlink>
        <a:srgbClr val="0563C1"/>
      </a:hlink>
      <a:folHlink>
        <a:srgbClr val="954F72"/>
      </a:folHlink>
    </a:clrScheme>
    <a:fontScheme name="Custom 34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422</TotalTime>
  <Words>2261</Words>
  <Application>Microsoft Office PowerPoint</Application>
  <PresentationFormat>Widescreen</PresentationFormat>
  <Paragraphs>278</Paragraphs>
  <Slides>23</Slides>
  <Notes>0</Notes>
  <HiddenSlides>0</HiddenSlides>
  <MMClips>0</MMClips>
  <ScaleCrop>false</ScaleCrop>
  <HeadingPairs>
    <vt:vector size="8" baseType="variant">
      <vt:variant>
        <vt:lpstr>Fonts Used</vt:lpstr>
      </vt:variant>
      <vt:variant>
        <vt:i4>3</vt:i4>
      </vt:variant>
      <vt:variant>
        <vt:lpstr>Theme</vt:lpstr>
      </vt:variant>
      <vt:variant>
        <vt:i4>2</vt:i4>
      </vt:variant>
      <vt:variant>
        <vt:lpstr>Embedded OLE Servers</vt:lpstr>
      </vt:variant>
      <vt:variant>
        <vt:i4>1</vt:i4>
      </vt:variant>
      <vt:variant>
        <vt:lpstr>Slide Titles</vt:lpstr>
      </vt:variant>
      <vt:variant>
        <vt:i4>23</vt:i4>
      </vt:variant>
    </vt:vector>
  </HeadingPairs>
  <TitlesOfParts>
    <vt:vector size="29" baseType="lpstr">
      <vt:lpstr>Aptos Narrow</vt:lpstr>
      <vt:lpstr>Arial</vt:lpstr>
      <vt:lpstr>Calibri</vt:lpstr>
      <vt:lpstr>Office Theme</vt:lpstr>
      <vt:lpstr>1_Office Theme</vt:lpstr>
      <vt:lpstr>Macro-Enabled Worksheet</vt:lpstr>
      <vt:lpstr>What’s on the Minds of Actuaries?</vt:lpstr>
      <vt:lpstr>Economic Inflation</vt:lpstr>
      <vt:lpstr>Measuring Economic Inflation: Major Liability Components</vt:lpstr>
      <vt:lpstr>Measuring Economic Inflation: Liability Trends (Economic)</vt:lpstr>
      <vt:lpstr>Social Inflation</vt:lpstr>
      <vt:lpstr>Non-Economic Damages &gt;= Economic Damages. Social Inflation!</vt:lpstr>
      <vt:lpstr>Residual Trend Lends Insight into Pricing and Reserving</vt:lpstr>
      <vt:lpstr>Other Liability Occurrence: Change in ULRs CY23 – CY22</vt:lpstr>
      <vt:lpstr>Residual Trend Lends Insight into Pricing and Reserving</vt:lpstr>
      <vt:lpstr>Commercial Auto Liability: Change in ULRs CY23 – CY22</vt:lpstr>
      <vt:lpstr>Reserve Adequacy</vt:lpstr>
      <vt:lpstr>P&amp;C Loss Reserves: Keep Calm and Carry On</vt:lpstr>
      <vt:lpstr>Favorable PPD has averaged about 2.5% of Premiums </vt:lpstr>
      <vt:lpstr>Dashboard: Workers’ Compensation</vt:lpstr>
      <vt:lpstr>Dashboard: Commercial Auto Liability</vt:lpstr>
      <vt:lpstr>Dashboard: Other Liability Occurrence</vt:lpstr>
      <vt:lpstr>Where is the Liability Development Coming From?</vt:lpstr>
      <vt:lpstr>Much of the Worst Experience Being Ceded to Reinsurers</vt:lpstr>
      <vt:lpstr>Largest Reserve (Decreases) Increases in Cal. Year ‘23</vt:lpstr>
      <vt:lpstr>Personal Umbrella Policies</vt:lpstr>
      <vt:lpstr>Personal Umbrella Calendar Year Combined Ratios</vt:lpstr>
      <vt:lpstr>Personal Umbrella Reserves Developing Adversely</vt:lpstr>
      <vt:lpstr>Personal Umbrella Rate Filings Recently Requesting 18%</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Wilt</dc:creator>
  <cp:lastModifiedBy>Diane Mensinger</cp:lastModifiedBy>
  <cp:revision>82</cp:revision>
  <dcterms:created xsi:type="dcterms:W3CDTF">2023-04-06T20:23:18Z</dcterms:created>
  <dcterms:modified xsi:type="dcterms:W3CDTF">2024-08-27T22:12:33Z</dcterms:modified>
</cp:coreProperties>
</file>